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91"/>
  </p:notesMasterIdLst>
  <p:handoutMasterIdLst>
    <p:handoutMasterId r:id="rId92"/>
  </p:handoutMasterIdLst>
  <p:sldIdLst>
    <p:sldId id="417" r:id="rId2"/>
    <p:sldId id="615" r:id="rId3"/>
    <p:sldId id="857" r:id="rId4"/>
    <p:sldId id="879" r:id="rId5"/>
    <p:sldId id="880" r:id="rId6"/>
    <p:sldId id="881" r:id="rId7"/>
    <p:sldId id="882" r:id="rId8"/>
    <p:sldId id="883" r:id="rId9"/>
    <p:sldId id="884" r:id="rId10"/>
    <p:sldId id="891" r:id="rId11"/>
    <p:sldId id="892" r:id="rId12"/>
    <p:sldId id="893" r:id="rId13"/>
    <p:sldId id="894" r:id="rId14"/>
    <p:sldId id="895" r:id="rId15"/>
    <p:sldId id="896" r:id="rId16"/>
    <p:sldId id="897" r:id="rId17"/>
    <p:sldId id="917" r:id="rId18"/>
    <p:sldId id="918" r:id="rId19"/>
    <p:sldId id="919" r:id="rId20"/>
    <p:sldId id="920" r:id="rId21"/>
    <p:sldId id="921" r:id="rId22"/>
    <p:sldId id="922" r:id="rId23"/>
    <p:sldId id="923" r:id="rId24"/>
    <p:sldId id="924" r:id="rId25"/>
    <p:sldId id="925" r:id="rId26"/>
    <p:sldId id="926" r:id="rId27"/>
    <p:sldId id="927" r:id="rId28"/>
    <p:sldId id="930" r:id="rId29"/>
    <p:sldId id="929" r:id="rId30"/>
    <p:sldId id="744" r:id="rId31"/>
    <p:sldId id="931" r:id="rId32"/>
    <p:sldId id="932" r:id="rId33"/>
    <p:sldId id="933" r:id="rId34"/>
    <p:sldId id="934" r:id="rId35"/>
    <p:sldId id="657" r:id="rId36"/>
    <p:sldId id="655" r:id="rId37"/>
    <p:sldId id="660" r:id="rId38"/>
    <p:sldId id="661" r:id="rId39"/>
    <p:sldId id="662" r:id="rId40"/>
    <p:sldId id="858" r:id="rId41"/>
    <p:sldId id="775" r:id="rId42"/>
    <p:sldId id="663" r:id="rId43"/>
    <p:sldId id="777" r:id="rId44"/>
    <p:sldId id="778" r:id="rId45"/>
    <p:sldId id="774" r:id="rId46"/>
    <p:sldId id="779" r:id="rId47"/>
    <p:sldId id="780" r:id="rId48"/>
    <p:sldId id="781" r:id="rId49"/>
    <p:sldId id="672" r:id="rId50"/>
    <p:sldId id="690" r:id="rId51"/>
    <p:sldId id="691" r:id="rId52"/>
    <p:sldId id="692" r:id="rId53"/>
    <p:sldId id="697" r:id="rId54"/>
    <p:sldId id="698" r:id="rId55"/>
    <p:sldId id="699" r:id="rId56"/>
    <p:sldId id="700" r:id="rId57"/>
    <p:sldId id="701" r:id="rId58"/>
    <p:sldId id="745" r:id="rId59"/>
    <p:sldId id="936" r:id="rId60"/>
    <p:sldId id="747" r:id="rId61"/>
    <p:sldId id="810" r:id="rId62"/>
    <p:sldId id="749" r:id="rId63"/>
    <p:sldId id="811" r:id="rId64"/>
    <p:sldId id="750" r:id="rId65"/>
    <p:sldId id="751" r:id="rId66"/>
    <p:sldId id="752" r:id="rId67"/>
    <p:sldId id="753" r:id="rId68"/>
    <p:sldId id="754" r:id="rId69"/>
    <p:sldId id="755" r:id="rId70"/>
    <p:sldId id="756" r:id="rId71"/>
    <p:sldId id="758" r:id="rId72"/>
    <p:sldId id="938" r:id="rId73"/>
    <p:sldId id="939" r:id="rId74"/>
    <p:sldId id="860" r:id="rId75"/>
    <p:sldId id="759" r:id="rId76"/>
    <p:sldId id="935" r:id="rId77"/>
    <p:sldId id="761" r:id="rId78"/>
    <p:sldId id="763" r:id="rId79"/>
    <p:sldId id="764" r:id="rId80"/>
    <p:sldId id="765" r:id="rId81"/>
    <p:sldId id="859" r:id="rId82"/>
    <p:sldId id="940" r:id="rId83"/>
    <p:sldId id="766" r:id="rId84"/>
    <p:sldId id="767" r:id="rId85"/>
    <p:sldId id="769" r:id="rId86"/>
    <p:sldId id="770" r:id="rId87"/>
    <p:sldId id="771" r:id="rId88"/>
    <p:sldId id="772" r:id="rId89"/>
    <p:sldId id="773" r:id="rId90"/>
  </p:sldIdLst>
  <p:sldSz cx="12192000" cy="6858000"/>
  <p:notesSz cx="6797675" cy="9926638"/>
  <p:defaultTextStyle>
    <a:defPPr>
      <a:defRPr lang="zh-CN"/>
    </a:defPPr>
    <a:lvl1pPr algn="l" rtl="0" eaLnBrk="0" fontAlgn="base" hangingPunct="0">
      <a:spcBef>
        <a:spcPct val="0"/>
      </a:spcBef>
      <a:spcAft>
        <a:spcPct val="0"/>
      </a:spcAft>
      <a:defRPr kern="1200">
        <a:solidFill>
          <a:srgbClr val="133984"/>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rgbClr val="133984"/>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rgbClr val="133984"/>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rgbClr val="133984"/>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rgbClr val="133984"/>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rgbClr val="133984"/>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rgbClr val="133984"/>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rgbClr val="133984"/>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rgbClr val="133984"/>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9F30D"/>
    <a:srgbClr val="930722"/>
    <a:srgbClr val="0000CC"/>
    <a:srgbClr val="00CCFF"/>
    <a:srgbClr val="CCECFF"/>
    <a:srgbClr val="66FFFF"/>
    <a:srgbClr val="2E1F7B"/>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273" autoAdjust="0"/>
  </p:normalViewPr>
  <p:slideViewPr>
    <p:cSldViewPr>
      <p:cViewPr varScale="1">
        <p:scale>
          <a:sx n="78" d="100"/>
          <a:sy n="78" d="100"/>
        </p:scale>
        <p:origin x="878" y="6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6CB8EE-19B9-4129-8FB0-9D22D1DE292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091B0FAA-BFA2-4CA3-A811-E948B9E2936B}">
      <dgm:prSet custT="1"/>
      <dgm:spPr>
        <a:solidFill>
          <a:schemeClr val="accent3">
            <a:lumMod val="50000"/>
          </a:schemeClr>
        </a:solidFill>
      </dgm:spPr>
      <dgm:t>
        <a:bodyPr/>
        <a:lstStyle/>
        <a:p>
          <a:pPr rtl="0"/>
          <a:r>
            <a:rPr lang="zh-CN" altLang="en-US" sz="2000" dirty="0"/>
            <a:t>被测电流的计算</a:t>
          </a:r>
        </a:p>
      </dgm:t>
    </dgm:pt>
    <dgm:pt modelId="{C65E277E-1E15-481B-91EB-BCB75763B61A}" type="parTrans" cxnId="{BF87C0B0-7929-4B5F-9704-9C1A2C767099}">
      <dgm:prSet/>
      <dgm:spPr/>
      <dgm:t>
        <a:bodyPr/>
        <a:lstStyle/>
        <a:p>
          <a:endParaRPr lang="zh-CN" altLang="en-US"/>
        </a:p>
      </dgm:t>
    </dgm:pt>
    <dgm:pt modelId="{556E3D78-250F-4FAC-8AED-E7A0C1CA46E0}" type="sibTrans" cxnId="{BF87C0B0-7929-4B5F-9704-9C1A2C767099}">
      <dgm:prSet/>
      <dgm:spPr/>
      <dgm:t>
        <a:bodyPr/>
        <a:lstStyle/>
        <a:p>
          <a:endParaRPr lang="zh-CN" altLang="en-US"/>
        </a:p>
      </dgm:t>
    </dgm:pt>
    <dgm:pt modelId="{D52BD8A3-1ECE-49F5-AAA4-12F3C0C20876}">
      <dgm:prSet custT="1"/>
      <dgm:spPr>
        <a:solidFill>
          <a:schemeClr val="accent5">
            <a:lumMod val="20000"/>
            <a:lumOff val="80000"/>
            <a:alpha val="90000"/>
          </a:schemeClr>
        </a:solidFill>
      </dgm:spPr>
      <dgm:t>
        <a:bodyPr/>
        <a:lstStyle/>
        <a:p>
          <a:pPr rtl="0">
            <a:buNone/>
          </a:pPr>
          <a:r>
            <a:rPr lang="en-US" altLang="zh-CN" sz="3000" dirty="0"/>
            <a:t>                </a:t>
          </a:r>
          <a:r>
            <a:rPr lang="zh-CN" altLang="en-US" sz="2400" dirty="0"/>
            <a:t>其中</a:t>
          </a:r>
          <a:r>
            <a:rPr lang="en-US" altLang="zh-CN" sz="3000" dirty="0"/>
            <a:t> </a:t>
          </a:r>
          <a:endParaRPr lang="zh-CN" sz="3000" dirty="0"/>
        </a:p>
      </dgm:t>
    </dgm:pt>
    <dgm:pt modelId="{F4A24C7B-96D2-44CD-B99D-06558F9F5412}" type="parTrans" cxnId="{9B6809F9-4709-4A05-8F2A-423AAC48EEED}">
      <dgm:prSet/>
      <dgm:spPr/>
      <dgm:t>
        <a:bodyPr/>
        <a:lstStyle/>
        <a:p>
          <a:endParaRPr lang="zh-CN" altLang="en-US"/>
        </a:p>
      </dgm:t>
    </dgm:pt>
    <dgm:pt modelId="{4BC95DC8-E852-4DD8-B1D8-124F86F0D36D}" type="sibTrans" cxnId="{9B6809F9-4709-4A05-8F2A-423AAC48EEED}">
      <dgm:prSet/>
      <dgm:spPr/>
      <dgm:t>
        <a:bodyPr/>
        <a:lstStyle/>
        <a:p>
          <a:endParaRPr lang="zh-CN" altLang="en-US"/>
        </a:p>
      </dgm:t>
    </dgm:pt>
    <dgm:pt modelId="{B116A3A5-FAFC-4F5C-84A0-CC1AA7CCA86D}">
      <dgm:prSet/>
      <dgm:spPr>
        <a:solidFill>
          <a:schemeClr val="accent5">
            <a:lumMod val="20000"/>
            <a:lumOff val="80000"/>
            <a:alpha val="90000"/>
          </a:schemeClr>
        </a:solidFill>
      </dgm:spPr>
      <dgm:t>
        <a:bodyPr/>
        <a:lstStyle/>
        <a:p>
          <a:pPr rtl="0">
            <a:buNone/>
          </a:pPr>
          <a:r>
            <a:rPr lang="en-US" altLang="zh-CN" sz="3000" dirty="0"/>
            <a:t> </a:t>
          </a:r>
          <a:endParaRPr lang="zh-CN" sz="3000" dirty="0"/>
        </a:p>
      </dgm:t>
    </dgm:pt>
    <dgm:pt modelId="{99FF3A31-A401-4593-85B5-872C35A206C0}" type="parTrans" cxnId="{43DEF549-937B-491B-9881-74D9ED80976B}">
      <dgm:prSet/>
      <dgm:spPr/>
      <dgm:t>
        <a:bodyPr/>
        <a:lstStyle/>
        <a:p>
          <a:endParaRPr lang="zh-CN" altLang="en-US"/>
        </a:p>
      </dgm:t>
    </dgm:pt>
    <dgm:pt modelId="{B393E6AC-EE3C-4291-968E-72C11D7B3142}" type="sibTrans" cxnId="{43DEF549-937B-491B-9881-74D9ED80976B}">
      <dgm:prSet/>
      <dgm:spPr/>
      <dgm:t>
        <a:bodyPr/>
        <a:lstStyle/>
        <a:p>
          <a:endParaRPr lang="zh-CN" altLang="en-US"/>
        </a:p>
      </dgm:t>
    </dgm:pt>
    <dgm:pt modelId="{49154D6E-5F26-4C84-8A5D-6180D22C7D9F}">
      <dgm:prSet/>
      <dgm:spPr>
        <a:solidFill>
          <a:schemeClr val="accent5">
            <a:lumMod val="20000"/>
            <a:lumOff val="80000"/>
            <a:alpha val="90000"/>
          </a:schemeClr>
        </a:solidFill>
      </dgm:spPr>
      <dgm:t>
        <a:bodyPr/>
        <a:lstStyle/>
        <a:p>
          <a:pPr rtl="0">
            <a:buNone/>
          </a:pPr>
          <a:endParaRPr lang="zh-CN" altLang="en-US" sz="3000" dirty="0"/>
        </a:p>
      </dgm:t>
    </dgm:pt>
    <dgm:pt modelId="{713475C0-8C11-471D-A7A8-BEE76E429A2B}" type="parTrans" cxnId="{6C40333F-811B-4FA6-B3C0-72C5374158DA}">
      <dgm:prSet/>
      <dgm:spPr/>
      <dgm:t>
        <a:bodyPr/>
        <a:lstStyle/>
        <a:p>
          <a:endParaRPr lang="zh-CN" altLang="en-US"/>
        </a:p>
      </dgm:t>
    </dgm:pt>
    <dgm:pt modelId="{05881055-FDDA-4406-9ED8-F86231FCF5EB}" type="sibTrans" cxnId="{6C40333F-811B-4FA6-B3C0-72C5374158DA}">
      <dgm:prSet/>
      <dgm:spPr/>
      <dgm:t>
        <a:bodyPr/>
        <a:lstStyle/>
        <a:p>
          <a:endParaRPr lang="zh-CN" altLang="en-US"/>
        </a:p>
      </dgm:t>
    </dgm:pt>
    <dgm:pt modelId="{E4254EB3-C13A-4CF8-8B99-1D66CAAF670A}" type="pres">
      <dgm:prSet presAssocID="{CD6CB8EE-19B9-4129-8FB0-9D22D1DE2924}" presName="linear" presStyleCnt="0">
        <dgm:presLayoutVars>
          <dgm:dir/>
          <dgm:animLvl val="lvl"/>
          <dgm:resizeHandles val="exact"/>
        </dgm:presLayoutVars>
      </dgm:prSet>
      <dgm:spPr/>
      <dgm:t>
        <a:bodyPr/>
        <a:lstStyle/>
        <a:p>
          <a:endParaRPr lang="zh-CN" altLang="en-US"/>
        </a:p>
      </dgm:t>
    </dgm:pt>
    <dgm:pt modelId="{AAAECD62-CF95-403E-9B8A-6A400DB905FE}" type="pres">
      <dgm:prSet presAssocID="{091B0FAA-BFA2-4CA3-A811-E948B9E2936B}" presName="parentLin" presStyleCnt="0"/>
      <dgm:spPr/>
    </dgm:pt>
    <dgm:pt modelId="{DBCEEDE0-DB1B-4D80-AF5A-352FF12CD8C4}" type="pres">
      <dgm:prSet presAssocID="{091B0FAA-BFA2-4CA3-A811-E948B9E2936B}" presName="parentLeftMargin" presStyleLbl="node1" presStyleIdx="0" presStyleCnt="1"/>
      <dgm:spPr/>
      <dgm:t>
        <a:bodyPr/>
        <a:lstStyle/>
        <a:p>
          <a:endParaRPr lang="zh-CN" altLang="en-US"/>
        </a:p>
      </dgm:t>
    </dgm:pt>
    <dgm:pt modelId="{9791A195-E842-4C32-8310-33D781626441}" type="pres">
      <dgm:prSet presAssocID="{091B0FAA-BFA2-4CA3-A811-E948B9E2936B}" presName="parentText" presStyleLbl="node1" presStyleIdx="0" presStyleCnt="1" custScaleX="71022" custScaleY="42426" custLinFactX="11858" custLinFactNeighborX="100000" custLinFactNeighborY="-6015">
        <dgm:presLayoutVars>
          <dgm:chMax val="0"/>
          <dgm:bulletEnabled val="1"/>
        </dgm:presLayoutVars>
      </dgm:prSet>
      <dgm:spPr/>
      <dgm:t>
        <a:bodyPr/>
        <a:lstStyle/>
        <a:p>
          <a:endParaRPr lang="zh-CN" altLang="en-US"/>
        </a:p>
      </dgm:t>
    </dgm:pt>
    <dgm:pt modelId="{948A415A-86A9-432E-AEFC-91C37DCC1B72}" type="pres">
      <dgm:prSet presAssocID="{091B0FAA-BFA2-4CA3-A811-E948B9E2936B}" presName="negativeSpace" presStyleCnt="0"/>
      <dgm:spPr/>
    </dgm:pt>
    <dgm:pt modelId="{E44D6EBA-D485-43FE-B26E-0BC4A1AF592C}" type="pres">
      <dgm:prSet presAssocID="{091B0FAA-BFA2-4CA3-A811-E948B9E2936B}" presName="childText" presStyleLbl="conFgAcc1" presStyleIdx="0" presStyleCnt="1" custLinFactNeighborX="65223" custLinFactNeighborY="-7007">
        <dgm:presLayoutVars>
          <dgm:bulletEnabled val="1"/>
        </dgm:presLayoutVars>
      </dgm:prSet>
      <dgm:spPr/>
      <dgm:t>
        <a:bodyPr/>
        <a:lstStyle/>
        <a:p>
          <a:endParaRPr lang="zh-CN" altLang="en-US"/>
        </a:p>
      </dgm:t>
    </dgm:pt>
  </dgm:ptLst>
  <dgm:cxnLst>
    <dgm:cxn modelId="{BF87C0B0-7929-4B5F-9704-9C1A2C767099}" srcId="{CD6CB8EE-19B9-4129-8FB0-9D22D1DE2924}" destId="{091B0FAA-BFA2-4CA3-A811-E948B9E2936B}" srcOrd="0" destOrd="0" parTransId="{C65E277E-1E15-481B-91EB-BCB75763B61A}" sibTransId="{556E3D78-250F-4FAC-8AED-E7A0C1CA46E0}"/>
    <dgm:cxn modelId="{E5E26718-157D-4B05-86B5-D278126B9684}" type="presOf" srcId="{49154D6E-5F26-4C84-8A5D-6180D22C7D9F}" destId="{E44D6EBA-D485-43FE-B26E-0BC4A1AF592C}" srcOrd="0" destOrd="1" presId="urn:microsoft.com/office/officeart/2005/8/layout/list1"/>
    <dgm:cxn modelId="{9B6809F9-4709-4A05-8F2A-423AAC48EEED}" srcId="{091B0FAA-BFA2-4CA3-A811-E948B9E2936B}" destId="{D52BD8A3-1ECE-49F5-AAA4-12F3C0C20876}" srcOrd="2" destOrd="0" parTransId="{F4A24C7B-96D2-44CD-B99D-06558F9F5412}" sibTransId="{4BC95DC8-E852-4DD8-B1D8-124F86F0D36D}"/>
    <dgm:cxn modelId="{43DEF549-937B-491B-9881-74D9ED80976B}" srcId="{091B0FAA-BFA2-4CA3-A811-E948B9E2936B}" destId="{B116A3A5-FAFC-4F5C-84A0-CC1AA7CCA86D}" srcOrd="0" destOrd="0" parTransId="{99FF3A31-A401-4593-85B5-872C35A206C0}" sibTransId="{B393E6AC-EE3C-4291-968E-72C11D7B3142}"/>
    <dgm:cxn modelId="{DE1A061E-C8E7-4F4D-AC42-BB2D9DF5AA13}" type="presOf" srcId="{B116A3A5-FAFC-4F5C-84A0-CC1AA7CCA86D}" destId="{E44D6EBA-D485-43FE-B26E-0BC4A1AF592C}" srcOrd="0" destOrd="0" presId="urn:microsoft.com/office/officeart/2005/8/layout/list1"/>
    <dgm:cxn modelId="{A7D452F6-3594-4279-B195-7E6BAA14B53A}" type="presOf" srcId="{CD6CB8EE-19B9-4129-8FB0-9D22D1DE2924}" destId="{E4254EB3-C13A-4CF8-8B99-1D66CAAF670A}" srcOrd="0" destOrd="0" presId="urn:microsoft.com/office/officeart/2005/8/layout/list1"/>
    <dgm:cxn modelId="{30D9A04E-B40C-44BA-A03D-CB8CD02C6938}" type="presOf" srcId="{091B0FAA-BFA2-4CA3-A811-E948B9E2936B}" destId="{DBCEEDE0-DB1B-4D80-AF5A-352FF12CD8C4}" srcOrd="0" destOrd="0" presId="urn:microsoft.com/office/officeart/2005/8/layout/list1"/>
    <dgm:cxn modelId="{53B77163-4567-4247-9714-26ECA95A79E8}" type="presOf" srcId="{091B0FAA-BFA2-4CA3-A811-E948B9E2936B}" destId="{9791A195-E842-4C32-8310-33D781626441}" srcOrd="1" destOrd="0" presId="urn:microsoft.com/office/officeart/2005/8/layout/list1"/>
    <dgm:cxn modelId="{2706F5CE-B129-4532-8D9C-6EDED6E1D077}" type="presOf" srcId="{D52BD8A3-1ECE-49F5-AAA4-12F3C0C20876}" destId="{E44D6EBA-D485-43FE-B26E-0BC4A1AF592C}" srcOrd="0" destOrd="2" presId="urn:microsoft.com/office/officeart/2005/8/layout/list1"/>
    <dgm:cxn modelId="{6C40333F-811B-4FA6-B3C0-72C5374158DA}" srcId="{091B0FAA-BFA2-4CA3-A811-E948B9E2936B}" destId="{49154D6E-5F26-4C84-8A5D-6180D22C7D9F}" srcOrd="1" destOrd="0" parTransId="{713475C0-8C11-471D-A7A8-BEE76E429A2B}" sibTransId="{05881055-FDDA-4406-9ED8-F86231FCF5EB}"/>
    <dgm:cxn modelId="{7954A287-B37A-40CB-B453-39A8B1BE4620}" type="presParOf" srcId="{E4254EB3-C13A-4CF8-8B99-1D66CAAF670A}" destId="{AAAECD62-CF95-403E-9B8A-6A400DB905FE}" srcOrd="0" destOrd="0" presId="urn:microsoft.com/office/officeart/2005/8/layout/list1"/>
    <dgm:cxn modelId="{08602C92-441F-458D-AE2E-F99D700E1B7B}" type="presParOf" srcId="{AAAECD62-CF95-403E-9B8A-6A400DB905FE}" destId="{DBCEEDE0-DB1B-4D80-AF5A-352FF12CD8C4}" srcOrd="0" destOrd="0" presId="urn:microsoft.com/office/officeart/2005/8/layout/list1"/>
    <dgm:cxn modelId="{E83D796B-3805-40B5-8B1A-47F1676A670E}" type="presParOf" srcId="{AAAECD62-CF95-403E-9B8A-6A400DB905FE}" destId="{9791A195-E842-4C32-8310-33D781626441}" srcOrd="1" destOrd="0" presId="urn:microsoft.com/office/officeart/2005/8/layout/list1"/>
    <dgm:cxn modelId="{48DFBC64-561D-4D3D-B494-4D823B547FD2}" type="presParOf" srcId="{E4254EB3-C13A-4CF8-8B99-1D66CAAF670A}" destId="{948A415A-86A9-432E-AEFC-91C37DCC1B72}" srcOrd="1" destOrd="0" presId="urn:microsoft.com/office/officeart/2005/8/layout/list1"/>
    <dgm:cxn modelId="{CD30BDD1-2CD7-4D8D-9E70-F9C5BC2003D3}" type="presParOf" srcId="{E4254EB3-C13A-4CF8-8B99-1D66CAAF670A}" destId="{E44D6EBA-D485-43FE-B26E-0BC4A1AF592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56124AC-ABCD-45C8-A922-E42EB9997CC2}"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zh-CN" altLang="en-US"/>
        </a:p>
      </dgm:t>
    </dgm:pt>
    <dgm:pt modelId="{AAE5ABB0-EDE0-4BA1-B6EF-98166548E8E4}">
      <dgm:prSet phldrT="[文本]"/>
      <dgm:spPr/>
      <dgm:t>
        <a:bodyPr/>
        <a:lstStyle/>
        <a:p>
          <a:r>
            <a:rPr lang="zh-CN" altLang="en-US" dirty="0"/>
            <a:t>固定部分</a:t>
          </a:r>
        </a:p>
      </dgm:t>
    </dgm:pt>
    <dgm:pt modelId="{98820449-66F5-479B-AE19-EBBD49733288}" type="parTrans" cxnId="{45C832DB-30CA-4134-BE6E-9BEE71C44BF6}">
      <dgm:prSet/>
      <dgm:spPr/>
      <dgm:t>
        <a:bodyPr/>
        <a:lstStyle/>
        <a:p>
          <a:endParaRPr lang="zh-CN" altLang="en-US"/>
        </a:p>
      </dgm:t>
    </dgm:pt>
    <dgm:pt modelId="{037395DE-E0A8-4E78-9B5C-DC58941E5657}" type="sibTrans" cxnId="{45C832DB-30CA-4134-BE6E-9BEE71C44BF6}">
      <dgm:prSet/>
      <dgm:spPr/>
      <dgm:t>
        <a:bodyPr/>
        <a:lstStyle/>
        <a:p>
          <a:endParaRPr lang="zh-CN" altLang="en-US"/>
        </a:p>
      </dgm:t>
    </dgm:pt>
    <dgm:pt modelId="{C4EE824F-79D4-44A1-8185-FE99C6A13C50}">
      <dgm:prSet phldrT="[文本]"/>
      <dgm:spPr/>
      <dgm:t>
        <a:bodyPr/>
        <a:lstStyle/>
        <a:p>
          <a:r>
            <a:rPr lang="en-US" altLang="zh-CN" dirty="0"/>
            <a:t>1</a:t>
          </a:r>
          <a:r>
            <a:rPr lang="zh-CN" altLang="en-US" dirty="0"/>
            <a:t>、定线圈</a:t>
          </a:r>
        </a:p>
      </dgm:t>
    </dgm:pt>
    <dgm:pt modelId="{FF066B8B-34A5-46B3-84AB-58DDBC262AAC}" type="parTrans" cxnId="{05A0D2A2-FC75-4DDC-A29C-7F0988CBF44D}">
      <dgm:prSet/>
      <dgm:spPr/>
      <dgm:t>
        <a:bodyPr/>
        <a:lstStyle/>
        <a:p>
          <a:endParaRPr lang="zh-CN" altLang="en-US"/>
        </a:p>
      </dgm:t>
    </dgm:pt>
    <dgm:pt modelId="{46F7F903-516B-4F33-AF61-32B188E2160C}" type="sibTrans" cxnId="{05A0D2A2-FC75-4DDC-A29C-7F0988CBF44D}">
      <dgm:prSet/>
      <dgm:spPr/>
      <dgm:t>
        <a:bodyPr/>
        <a:lstStyle/>
        <a:p>
          <a:endParaRPr lang="zh-CN" altLang="en-US"/>
        </a:p>
      </dgm:t>
    </dgm:pt>
    <dgm:pt modelId="{9F2C2C8B-6309-417D-868C-2FDF89628A9A}">
      <dgm:prSet phldrT="[文本]"/>
      <dgm:spPr/>
      <dgm:t>
        <a:bodyPr/>
        <a:lstStyle/>
        <a:p>
          <a:r>
            <a:rPr lang="en-US" altLang="zh-CN" dirty="0"/>
            <a:t>2</a:t>
          </a:r>
          <a:r>
            <a:rPr lang="zh-CN" altLang="en-US" dirty="0"/>
            <a:t>、</a:t>
          </a:r>
          <a:r>
            <a:rPr lang="zh-CN" altLang="zh-CN" dirty="0"/>
            <a:t>定铁片</a:t>
          </a:r>
          <a:endParaRPr lang="zh-CN" altLang="en-US" dirty="0"/>
        </a:p>
      </dgm:t>
    </dgm:pt>
    <dgm:pt modelId="{59438D57-87FE-4428-89B7-BC6B55A5517C}" type="parTrans" cxnId="{CA89321D-0041-4F3C-94DF-DE1D4F0B2B90}">
      <dgm:prSet/>
      <dgm:spPr/>
      <dgm:t>
        <a:bodyPr/>
        <a:lstStyle/>
        <a:p>
          <a:endParaRPr lang="zh-CN" altLang="en-US"/>
        </a:p>
      </dgm:t>
    </dgm:pt>
    <dgm:pt modelId="{DA77A294-2190-466F-99F8-BB9EC8ED478A}" type="sibTrans" cxnId="{CA89321D-0041-4F3C-94DF-DE1D4F0B2B90}">
      <dgm:prSet/>
      <dgm:spPr/>
      <dgm:t>
        <a:bodyPr/>
        <a:lstStyle/>
        <a:p>
          <a:endParaRPr lang="zh-CN" altLang="en-US"/>
        </a:p>
      </dgm:t>
    </dgm:pt>
    <dgm:pt modelId="{6DD1FAF7-595B-462C-9D30-2534CD9ACA74}">
      <dgm:prSet phldrT="[文本]"/>
      <dgm:spPr/>
      <dgm:t>
        <a:bodyPr/>
        <a:lstStyle/>
        <a:p>
          <a:r>
            <a:rPr lang="zh-CN" altLang="en-US" dirty="0"/>
            <a:t>活动部分</a:t>
          </a:r>
        </a:p>
      </dgm:t>
    </dgm:pt>
    <dgm:pt modelId="{C84703BC-DE95-45EB-8632-A93D746590C7}" type="parTrans" cxnId="{FD4608B2-2C75-4F8E-BE08-46B5D9F0F99E}">
      <dgm:prSet/>
      <dgm:spPr/>
      <dgm:t>
        <a:bodyPr/>
        <a:lstStyle/>
        <a:p>
          <a:endParaRPr lang="zh-CN" altLang="en-US"/>
        </a:p>
      </dgm:t>
    </dgm:pt>
    <dgm:pt modelId="{27FE8D06-BCB9-4908-9809-A8DB8E6AC85C}" type="sibTrans" cxnId="{FD4608B2-2C75-4F8E-BE08-46B5D9F0F99E}">
      <dgm:prSet/>
      <dgm:spPr/>
      <dgm:t>
        <a:bodyPr/>
        <a:lstStyle/>
        <a:p>
          <a:endParaRPr lang="zh-CN" altLang="en-US"/>
        </a:p>
      </dgm:t>
    </dgm:pt>
    <dgm:pt modelId="{5FF31208-EE01-433E-B062-4E86B7D3278E}">
      <dgm:prSet phldrT="[文本]"/>
      <dgm:spPr/>
      <dgm:t>
        <a:bodyPr/>
        <a:lstStyle/>
        <a:p>
          <a:r>
            <a:rPr lang="en-US" altLang="zh-CN" dirty="0"/>
            <a:t>3</a:t>
          </a:r>
          <a:r>
            <a:rPr lang="zh-CN" altLang="en-US" dirty="0"/>
            <a:t>、转轴</a:t>
          </a:r>
        </a:p>
      </dgm:t>
    </dgm:pt>
    <dgm:pt modelId="{3D910A16-6B52-41AC-AA60-5B87C34DAD6B}" type="parTrans" cxnId="{8A692EA3-EAEF-49D7-98EB-073F16B3DBFD}">
      <dgm:prSet/>
      <dgm:spPr/>
      <dgm:t>
        <a:bodyPr/>
        <a:lstStyle/>
        <a:p>
          <a:endParaRPr lang="zh-CN" altLang="en-US"/>
        </a:p>
      </dgm:t>
    </dgm:pt>
    <dgm:pt modelId="{D6F2DE93-827B-45E8-B1A9-F48BB6B8E1E6}" type="sibTrans" cxnId="{8A692EA3-EAEF-49D7-98EB-073F16B3DBFD}">
      <dgm:prSet/>
      <dgm:spPr/>
      <dgm:t>
        <a:bodyPr/>
        <a:lstStyle/>
        <a:p>
          <a:endParaRPr lang="zh-CN" altLang="en-US"/>
        </a:p>
      </dgm:t>
    </dgm:pt>
    <dgm:pt modelId="{3E430A3E-4E1F-4929-ACEE-9F8F057DB84D}">
      <dgm:prSet phldrT="[文本]"/>
      <dgm:spPr/>
      <dgm:t>
        <a:bodyPr/>
        <a:lstStyle/>
        <a:p>
          <a:r>
            <a:rPr lang="en-US" altLang="zh-CN" dirty="0"/>
            <a:t>5</a:t>
          </a:r>
          <a:r>
            <a:rPr lang="zh-CN" altLang="en-US" dirty="0"/>
            <a:t>、游丝</a:t>
          </a:r>
        </a:p>
      </dgm:t>
    </dgm:pt>
    <dgm:pt modelId="{72446662-81FF-435B-A35F-3407380C8F86}" type="parTrans" cxnId="{DACAE76E-8224-4647-914C-04A9DB6E4946}">
      <dgm:prSet/>
      <dgm:spPr/>
      <dgm:t>
        <a:bodyPr/>
        <a:lstStyle/>
        <a:p>
          <a:endParaRPr lang="zh-CN" altLang="en-US"/>
        </a:p>
      </dgm:t>
    </dgm:pt>
    <dgm:pt modelId="{106E974D-C9C1-4EDA-9409-95A0328B8E64}" type="sibTrans" cxnId="{DACAE76E-8224-4647-914C-04A9DB6E4946}">
      <dgm:prSet/>
      <dgm:spPr/>
      <dgm:t>
        <a:bodyPr/>
        <a:lstStyle/>
        <a:p>
          <a:endParaRPr lang="zh-CN" altLang="en-US"/>
        </a:p>
      </dgm:t>
    </dgm:pt>
    <dgm:pt modelId="{B73181FC-6B9D-48F3-8975-4816EFCB6E8B}">
      <dgm:prSet phldrT="[文本]"/>
      <dgm:spPr/>
      <dgm:t>
        <a:bodyPr/>
        <a:lstStyle/>
        <a:p>
          <a:r>
            <a:rPr lang="en-US" altLang="zh-CN" dirty="0"/>
            <a:t>6</a:t>
          </a:r>
          <a:r>
            <a:rPr lang="zh-CN" altLang="en-US" dirty="0"/>
            <a:t>、指针</a:t>
          </a:r>
        </a:p>
      </dgm:t>
    </dgm:pt>
    <dgm:pt modelId="{02239CFE-96EA-4EA7-A287-705CE34224DC}" type="parTrans" cxnId="{1839A070-0005-4D1B-9308-E2FC6CD35208}">
      <dgm:prSet/>
      <dgm:spPr/>
      <dgm:t>
        <a:bodyPr/>
        <a:lstStyle/>
        <a:p>
          <a:endParaRPr lang="zh-CN" altLang="en-US"/>
        </a:p>
      </dgm:t>
    </dgm:pt>
    <dgm:pt modelId="{9E7EA953-8503-45A5-B696-ADC51CD9A266}" type="sibTrans" cxnId="{1839A070-0005-4D1B-9308-E2FC6CD35208}">
      <dgm:prSet/>
      <dgm:spPr/>
      <dgm:t>
        <a:bodyPr/>
        <a:lstStyle/>
        <a:p>
          <a:endParaRPr lang="zh-CN" altLang="en-US"/>
        </a:p>
      </dgm:t>
    </dgm:pt>
    <dgm:pt modelId="{2687EE7A-1EA0-44C5-AF5F-E8EC210E8D24}">
      <dgm:prSet/>
      <dgm:spPr/>
      <dgm:t>
        <a:bodyPr/>
        <a:lstStyle/>
        <a:p>
          <a:r>
            <a:rPr lang="en-US" altLang="zh-CN" dirty="0"/>
            <a:t>4</a:t>
          </a:r>
          <a:r>
            <a:rPr lang="zh-CN" altLang="en-US" dirty="0"/>
            <a:t>、动铁片</a:t>
          </a:r>
        </a:p>
      </dgm:t>
    </dgm:pt>
    <dgm:pt modelId="{2FF2F7B4-A4FB-4000-95FB-AD5644074CFD}" type="parTrans" cxnId="{CDE35088-8C14-4839-A54F-C89BF4B65D40}">
      <dgm:prSet/>
      <dgm:spPr/>
      <dgm:t>
        <a:bodyPr/>
        <a:lstStyle/>
        <a:p>
          <a:endParaRPr lang="zh-CN" altLang="en-US"/>
        </a:p>
      </dgm:t>
    </dgm:pt>
    <dgm:pt modelId="{B6ECFA46-373D-4B46-B074-1EF8E26CF52E}" type="sibTrans" cxnId="{CDE35088-8C14-4839-A54F-C89BF4B65D40}">
      <dgm:prSet/>
      <dgm:spPr/>
      <dgm:t>
        <a:bodyPr/>
        <a:lstStyle/>
        <a:p>
          <a:endParaRPr lang="zh-CN" altLang="en-US"/>
        </a:p>
      </dgm:t>
    </dgm:pt>
    <dgm:pt modelId="{F7642600-C938-45EF-A004-B12DF37D7B0F}">
      <dgm:prSet phldrT="[文本]"/>
      <dgm:spPr/>
      <dgm:t>
        <a:bodyPr/>
        <a:lstStyle/>
        <a:p>
          <a:r>
            <a:rPr lang="en-US" altLang="zh-CN" dirty="0"/>
            <a:t>7</a:t>
          </a:r>
          <a:r>
            <a:rPr lang="zh-CN" altLang="en-US" dirty="0"/>
            <a:t>、阻尼器</a:t>
          </a:r>
        </a:p>
      </dgm:t>
    </dgm:pt>
    <dgm:pt modelId="{1364A641-5B16-4D58-8429-A96140417EE7}" type="parTrans" cxnId="{3CD72F93-89B3-4B87-BA20-9FB97355A84C}">
      <dgm:prSet/>
      <dgm:spPr/>
      <dgm:t>
        <a:bodyPr/>
        <a:lstStyle/>
        <a:p>
          <a:endParaRPr lang="zh-CN" altLang="en-US"/>
        </a:p>
      </dgm:t>
    </dgm:pt>
    <dgm:pt modelId="{42924854-F8B9-42F2-818D-CA31072402DF}" type="sibTrans" cxnId="{3CD72F93-89B3-4B87-BA20-9FB97355A84C}">
      <dgm:prSet/>
      <dgm:spPr/>
      <dgm:t>
        <a:bodyPr/>
        <a:lstStyle/>
        <a:p>
          <a:endParaRPr lang="zh-CN" altLang="en-US"/>
        </a:p>
      </dgm:t>
    </dgm:pt>
    <dgm:pt modelId="{E96118E4-F564-49AF-AFB5-5FF7F67DCD3F}">
      <dgm:prSet phldrT="[文本]"/>
      <dgm:spPr/>
      <dgm:t>
        <a:bodyPr/>
        <a:lstStyle/>
        <a:p>
          <a:r>
            <a:rPr lang="en-US" altLang="zh-CN" dirty="0"/>
            <a:t>8</a:t>
          </a:r>
          <a:r>
            <a:rPr lang="zh-CN" altLang="en-US" dirty="0"/>
            <a:t>、平衡锤</a:t>
          </a:r>
        </a:p>
      </dgm:t>
    </dgm:pt>
    <dgm:pt modelId="{244A9A78-A70C-493B-9D76-06BC46347E44}" type="parTrans" cxnId="{8F14F927-9215-4AFA-AA00-78E338BA70C5}">
      <dgm:prSet/>
      <dgm:spPr/>
      <dgm:t>
        <a:bodyPr/>
        <a:lstStyle/>
        <a:p>
          <a:endParaRPr lang="zh-CN" altLang="en-US"/>
        </a:p>
      </dgm:t>
    </dgm:pt>
    <dgm:pt modelId="{998656F5-804B-48DF-B904-72FC4394F36B}" type="sibTrans" cxnId="{8F14F927-9215-4AFA-AA00-78E338BA70C5}">
      <dgm:prSet/>
      <dgm:spPr/>
      <dgm:t>
        <a:bodyPr/>
        <a:lstStyle/>
        <a:p>
          <a:endParaRPr lang="zh-CN" altLang="en-US"/>
        </a:p>
      </dgm:t>
    </dgm:pt>
    <dgm:pt modelId="{236E8A50-E988-4981-A2FF-A95871ED62AD}" type="pres">
      <dgm:prSet presAssocID="{056124AC-ABCD-45C8-A922-E42EB9997CC2}" presName="theList" presStyleCnt="0">
        <dgm:presLayoutVars>
          <dgm:dir/>
          <dgm:animLvl val="lvl"/>
          <dgm:resizeHandles val="exact"/>
        </dgm:presLayoutVars>
      </dgm:prSet>
      <dgm:spPr/>
      <dgm:t>
        <a:bodyPr/>
        <a:lstStyle/>
        <a:p>
          <a:endParaRPr lang="zh-CN" altLang="en-US"/>
        </a:p>
      </dgm:t>
    </dgm:pt>
    <dgm:pt modelId="{4ABE2A91-8293-46AC-9C78-01FCA3E79855}" type="pres">
      <dgm:prSet presAssocID="{AAE5ABB0-EDE0-4BA1-B6EF-98166548E8E4}" presName="compNode" presStyleCnt="0"/>
      <dgm:spPr/>
    </dgm:pt>
    <dgm:pt modelId="{A7C74D8A-D582-4520-BC75-DB0276ECE003}" type="pres">
      <dgm:prSet presAssocID="{AAE5ABB0-EDE0-4BA1-B6EF-98166548E8E4}" presName="aNode" presStyleLbl="bgShp" presStyleIdx="0" presStyleCnt="2"/>
      <dgm:spPr/>
      <dgm:t>
        <a:bodyPr/>
        <a:lstStyle/>
        <a:p>
          <a:endParaRPr lang="zh-CN" altLang="en-US"/>
        </a:p>
      </dgm:t>
    </dgm:pt>
    <dgm:pt modelId="{B57BAB55-4700-46F5-A9E3-B07782295AF0}" type="pres">
      <dgm:prSet presAssocID="{AAE5ABB0-EDE0-4BA1-B6EF-98166548E8E4}" presName="textNode" presStyleLbl="bgShp" presStyleIdx="0" presStyleCnt="2"/>
      <dgm:spPr/>
      <dgm:t>
        <a:bodyPr/>
        <a:lstStyle/>
        <a:p>
          <a:endParaRPr lang="zh-CN" altLang="en-US"/>
        </a:p>
      </dgm:t>
    </dgm:pt>
    <dgm:pt modelId="{A7D9AF88-EE43-4B7C-8ED7-AD5124B81328}" type="pres">
      <dgm:prSet presAssocID="{AAE5ABB0-EDE0-4BA1-B6EF-98166548E8E4}" presName="compChildNode" presStyleCnt="0"/>
      <dgm:spPr/>
    </dgm:pt>
    <dgm:pt modelId="{EC9373E6-DC59-44A2-ADB9-D8FFC55FA6D9}" type="pres">
      <dgm:prSet presAssocID="{AAE5ABB0-EDE0-4BA1-B6EF-98166548E8E4}" presName="theInnerList" presStyleCnt="0"/>
      <dgm:spPr/>
    </dgm:pt>
    <dgm:pt modelId="{C04E5911-70E1-4C78-B2D9-6F3E0886550D}" type="pres">
      <dgm:prSet presAssocID="{C4EE824F-79D4-44A1-8185-FE99C6A13C50}" presName="childNode" presStyleLbl="node1" presStyleIdx="0" presStyleCnt="8">
        <dgm:presLayoutVars>
          <dgm:bulletEnabled val="1"/>
        </dgm:presLayoutVars>
      </dgm:prSet>
      <dgm:spPr/>
      <dgm:t>
        <a:bodyPr/>
        <a:lstStyle/>
        <a:p>
          <a:endParaRPr lang="zh-CN" altLang="en-US"/>
        </a:p>
      </dgm:t>
    </dgm:pt>
    <dgm:pt modelId="{B1892EB6-ADE8-444E-9964-B9CC3522BE96}" type="pres">
      <dgm:prSet presAssocID="{C4EE824F-79D4-44A1-8185-FE99C6A13C50}" presName="aSpace2" presStyleCnt="0"/>
      <dgm:spPr/>
    </dgm:pt>
    <dgm:pt modelId="{62A82602-900A-4B78-9828-DFA3BC4E2D1D}" type="pres">
      <dgm:prSet presAssocID="{9F2C2C8B-6309-417D-868C-2FDF89628A9A}" presName="childNode" presStyleLbl="node1" presStyleIdx="1" presStyleCnt="8">
        <dgm:presLayoutVars>
          <dgm:bulletEnabled val="1"/>
        </dgm:presLayoutVars>
      </dgm:prSet>
      <dgm:spPr/>
      <dgm:t>
        <a:bodyPr/>
        <a:lstStyle/>
        <a:p>
          <a:endParaRPr lang="zh-CN" altLang="en-US"/>
        </a:p>
      </dgm:t>
    </dgm:pt>
    <dgm:pt modelId="{5752237F-F380-4204-9418-5172BDA4B815}" type="pres">
      <dgm:prSet presAssocID="{AAE5ABB0-EDE0-4BA1-B6EF-98166548E8E4}" presName="aSpace" presStyleCnt="0"/>
      <dgm:spPr/>
    </dgm:pt>
    <dgm:pt modelId="{C3351055-B0D1-4BDB-87FE-19E03A9860A6}" type="pres">
      <dgm:prSet presAssocID="{6DD1FAF7-595B-462C-9D30-2534CD9ACA74}" presName="compNode" presStyleCnt="0"/>
      <dgm:spPr/>
    </dgm:pt>
    <dgm:pt modelId="{06650A20-0A09-460D-9BC1-C12E894B4B38}" type="pres">
      <dgm:prSet presAssocID="{6DD1FAF7-595B-462C-9D30-2534CD9ACA74}" presName="aNode" presStyleLbl="bgShp" presStyleIdx="1" presStyleCnt="2" custLinFactNeighborX="-2092" custLinFactNeighborY="-29742"/>
      <dgm:spPr/>
      <dgm:t>
        <a:bodyPr/>
        <a:lstStyle/>
        <a:p>
          <a:endParaRPr lang="zh-CN" altLang="en-US"/>
        </a:p>
      </dgm:t>
    </dgm:pt>
    <dgm:pt modelId="{9DDE0983-9773-48C7-B229-E7AED6A5226B}" type="pres">
      <dgm:prSet presAssocID="{6DD1FAF7-595B-462C-9D30-2534CD9ACA74}" presName="textNode" presStyleLbl="bgShp" presStyleIdx="1" presStyleCnt="2"/>
      <dgm:spPr/>
      <dgm:t>
        <a:bodyPr/>
        <a:lstStyle/>
        <a:p>
          <a:endParaRPr lang="zh-CN" altLang="en-US"/>
        </a:p>
      </dgm:t>
    </dgm:pt>
    <dgm:pt modelId="{92AD2F4A-03A2-4DAE-831D-10125A6245A2}" type="pres">
      <dgm:prSet presAssocID="{6DD1FAF7-595B-462C-9D30-2534CD9ACA74}" presName="compChildNode" presStyleCnt="0"/>
      <dgm:spPr/>
    </dgm:pt>
    <dgm:pt modelId="{7A1DFEF5-9AA0-40AE-8042-3D86BE9D0727}" type="pres">
      <dgm:prSet presAssocID="{6DD1FAF7-595B-462C-9D30-2534CD9ACA74}" presName="theInnerList" presStyleCnt="0"/>
      <dgm:spPr/>
    </dgm:pt>
    <dgm:pt modelId="{F1A6F38D-A1B2-4082-BDC9-BDBA78F8CDF5}" type="pres">
      <dgm:prSet presAssocID="{5FF31208-EE01-433E-B062-4E86B7D3278E}" presName="childNode" presStyleLbl="node1" presStyleIdx="2" presStyleCnt="8">
        <dgm:presLayoutVars>
          <dgm:bulletEnabled val="1"/>
        </dgm:presLayoutVars>
      </dgm:prSet>
      <dgm:spPr/>
      <dgm:t>
        <a:bodyPr/>
        <a:lstStyle/>
        <a:p>
          <a:endParaRPr lang="zh-CN" altLang="en-US"/>
        </a:p>
      </dgm:t>
    </dgm:pt>
    <dgm:pt modelId="{65D58B19-AEFE-40F1-B947-EB8B70ED65A8}" type="pres">
      <dgm:prSet presAssocID="{5FF31208-EE01-433E-B062-4E86B7D3278E}" presName="aSpace2" presStyleCnt="0"/>
      <dgm:spPr/>
    </dgm:pt>
    <dgm:pt modelId="{C6354C7A-67DE-4A32-A087-F75453D50E73}" type="pres">
      <dgm:prSet presAssocID="{2687EE7A-1EA0-44C5-AF5F-E8EC210E8D24}" presName="childNode" presStyleLbl="node1" presStyleIdx="3" presStyleCnt="8">
        <dgm:presLayoutVars>
          <dgm:bulletEnabled val="1"/>
        </dgm:presLayoutVars>
      </dgm:prSet>
      <dgm:spPr/>
      <dgm:t>
        <a:bodyPr/>
        <a:lstStyle/>
        <a:p>
          <a:endParaRPr lang="zh-CN" altLang="en-US"/>
        </a:p>
      </dgm:t>
    </dgm:pt>
    <dgm:pt modelId="{85BAAE08-8D16-413C-A8B0-9050DEB60055}" type="pres">
      <dgm:prSet presAssocID="{2687EE7A-1EA0-44C5-AF5F-E8EC210E8D24}" presName="aSpace2" presStyleCnt="0"/>
      <dgm:spPr/>
    </dgm:pt>
    <dgm:pt modelId="{F70CC8D9-2CD6-4512-85F6-6A459C45F0E5}" type="pres">
      <dgm:prSet presAssocID="{3E430A3E-4E1F-4929-ACEE-9F8F057DB84D}" presName="childNode" presStyleLbl="node1" presStyleIdx="4" presStyleCnt="8">
        <dgm:presLayoutVars>
          <dgm:bulletEnabled val="1"/>
        </dgm:presLayoutVars>
      </dgm:prSet>
      <dgm:spPr/>
      <dgm:t>
        <a:bodyPr/>
        <a:lstStyle/>
        <a:p>
          <a:endParaRPr lang="zh-CN" altLang="en-US"/>
        </a:p>
      </dgm:t>
    </dgm:pt>
    <dgm:pt modelId="{7E2FD5C6-AAA6-41CF-B24C-FACAB79104DD}" type="pres">
      <dgm:prSet presAssocID="{3E430A3E-4E1F-4929-ACEE-9F8F057DB84D}" presName="aSpace2" presStyleCnt="0"/>
      <dgm:spPr/>
    </dgm:pt>
    <dgm:pt modelId="{50B49DCF-56C0-4DE1-BB61-02200464E753}" type="pres">
      <dgm:prSet presAssocID="{B73181FC-6B9D-48F3-8975-4816EFCB6E8B}" presName="childNode" presStyleLbl="node1" presStyleIdx="5" presStyleCnt="8">
        <dgm:presLayoutVars>
          <dgm:bulletEnabled val="1"/>
        </dgm:presLayoutVars>
      </dgm:prSet>
      <dgm:spPr/>
      <dgm:t>
        <a:bodyPr/>
        <a:lstStyle/>
        <a:p>
          <a:endParaRPr lang="zh-CN" altLang="en-US"/>
        </a:p>
      </dgm:t>
    </dgm:pt>
    <dgm:pt modelId="{AA2B65DE-5CA3-4AC0-B4F3-8D6781780EBE}" type="pres">
      <dgm:prSet presAssocID="{B73181FC-6B9D-48F3-8975-4816EFCB6E8B}" presName="aSpace2" presStyleCnt="0"/>
      <dgm:spPr/>
    </dgm:pt>
    <dgm:pt modelId="{046A2C25-3CC7-40E2-A14B-8E4EC7C6C1CC}" type="pres">
      <dgm:prSet presAssocID="{F7642600-C938-45EF-A004-B12DF37D7B0F}" presName="childNode" presStyleLbl="node1" presStyleIdx="6" presStyleCnt="8">
        <dgm:presLayoutVars>
          <dgm:bulletEnabled val="1"/>
        </dgm:presLayoutVars>
      </dgm:prSet>
      <dgm:spPr/>
      <dgm:t>
        <a:bodyPr/>
        <a:lstStyle/>
        <a:p>
          <a:endParaRPr lang="zh-CN" altLang="en-US"/>
        </a:p>
      </dgm:t>
    </dgm:pt>
    <dgm:pt modelId="{7966C30E-0951-4F9B-9A1D-8D03AADCBE47}" type="pres">
      <dgm:prSet presAssocID="{F7642600-C938-45EF-A004-B12DF37D7B0F}" presName="aSpace2" presStyleCnt="0"/>
      <dgm:spPr/>
    </dgm:pt>
    <dgm:pt modelId="{4B05CDBD-36F3-4C4C-85C9-AA696713371F}" type="pres">
      <dgm:prSet presAssocID="{E96118E4-F564-49AF-AFB5-5FF7F67DCD3F}" presName="childNode" presStyleLbl="node1" presStyleIdx="7" presStyleCnt="8">
        <dgm:presLayoutVars>
          <dgm:bulletEnabled val="1"/>
        </dgm:presLayoutVars>
      </dgm:prSet>
      <dgm:spPr/>
      <dgm:t>
        <a:bodyPr/>
        <a:lstStyle/>
        <a:p>
          <a:endParaRPr lang="zh-CN" altLang="en-US"/>
        </a:p>
      </dgm:t>
    </dgm:pt>
  </dgm:ptLst>
  <dgm:cxnLst>
    <dgm:cxn modelId="{8F14F927-9215-4AFA-AA00-78E338BA70C5}" srcId="{6DD1FAF7-595B-462C-9D30-2534CD9ACA74}" destId="{E96118E4-F564-49AF-AFB5-5FF7F67DCD3F}" srcOrd="5" destOrd="0" parTransId="{244A9A78-A70C-493B-9D76-06BC46347E44}" sibTransId="{998656F5-804B-48DF-B904-72FC4394F36B}"/>
    <dgm:cxn modelId="{DACAE76E-8224-4647-914C-04A9DB6E4946}" srcId="{6DD1FAF7-595B-462C-9D30-2534CD9ACA74}" destId="{3E430A3E-4E1F-4929-ACEE-9F8F057DB84D}" srcOrd="2" destOrd="0" parTransId="{72446662-81FF-435B-A35F-3407380C8F86}" sibTransId="{106E974D-C9C1-4EDA-9409-95A0328B8E64}"/>
    <dgm:cxn modelId="{45C832DB-30CA-4134-BE6E-9BEE71C44BF6}" srcId="{056124AC-ABCD-45C8-A922-E42EB9997CC2}" destId="{AAE5ABB0-EDE0-4BA1-B6EF-98166548E8E4}" srcOrd="0" destOrd="0" parTransId="{98820449-66F5-479B-AE19-EBBD49733288}" sibTransId="{037395DE-E0A8-4E78-9B5C-DC58941E5657}"/>
    <dgm:cxn modelId="{E30C7563-BCEA-4CDC-8548-90CE72598DBE}" type="presOf" srcId="{056124AC-ABCD-45C8-A922-E42EB9997CC2}" destId="{236E8A50-E988-4981-A2FF-A95871ED62AD}" srcOrd="0" destOrd="0" presId="urn:microsoft.com/office/officeart/2005/8/layout/lProcess2"/>
    <dgm:cxn modelId="{34FD3853-4B77-4EE0-B671-FFCDA0D8D6D1}" type="presOf" srcId="{E96118E4-F564-49AF-AFB5-5FF7F67DCD3F}" destId="{4B05CDBD-36F3-4C4C-85C9-AA696713371F}" srcOrd="0" destOrd="0" presId="urn:microsoft.com/office/officeart/2005/8/layout/lProcess2"/>
    <dgm:cxn modelId="{05A0D2A2-FC75-4DDC-A29C-7F0988CBF44D}" srcId="{AAE5ABB0-EDE0-4BA1-B6EF-98166548E8E4}" destId="{C4EE824F-79D4-44A1-8185-FE99C6A13C50}" srcOrd="0" destOrd="0" parTransId="{FF066B8B-34A5-46B3-84AB-58DDBC262AAC}" sibTransId="{46F7F903-516B-4F33-AF61-32B188E2160C}"/>
    <dgm:cxn modelId="{12D37AC8-F214-4312-A6E8-42FD2680E3F5}" type="presOf" srcId="{9F2C2C8B-6309-417D-868C-2FDF89628A9A}" destId="{62A82602-900A-4B78-9828-DFA3BC4E2D1D}" srcOrd="0" destOrd="0" presId="urn:microsoft.com/office/officeart/2005/8/layout/lProcess2"/>
    <dgm:cxn modelId="{8A692EA3-EAEF-49D7-98EB-073F16B3DBFD}" srcId="{6DD1FAF7-595B-462C-9D30-2534CD9ACA74}" destId="{5FF31208-EE01-433E-B062-4E86B7D3278E}" srcOrd="0" destOrd="0" parTransId="{3D910A16-6B52-41AC-AA60-5B87C34DAD6B}" sibTransId="{D6F2DE93-827B-45E8-B1A9-F48BB6B8E1E6}"/>
    <dgm:cxn modelId="{A8C42A66-527D-4AB0-8DC5-48C0C4EEAD7E}" type="presOf" srcId="{6DD1FAF7-595B-462C-9D30-2534CD9ACA74}" destId="{06650A20-0A09-460D-9BC1-C12E894B4B38}" srcOrd="0" destOrd="0" presId="urn:microsoft.com/office/officeart/2005/8/layout/lProcess2"/>
    <dgm:cxn modelId="{CDE35088-8C14-4839-A54F-C89BF4B65D40}" srcId="{6DD1FAF7-595B-462C-9D30-2534CD9ACA74}" destId="{2687EE7A-1EA0-44C5-AF5F-E8EC210E8D24}" srcOrd="1" destOrd="0" parTransId="{2FF2F7B4-A4FB-4000-95FB-AD5644074CFD}" sibTransId="{B6ECFA46-373D-4B46-B074-1EF8E26CF52E}"/>
    <dgm:cxn modelId="{1839A070-0005-4D1B-9308-E2FC6CD35208}" srcId="{6DD1FAF7-595B-462C-9D30-2534CD9ACA74}" destId="{B73181FC-6B9D-48F3-8975-4816EFCB6E8B}" srcOrd="3" destOrd="0" parTransId="{02239CFE-96EA-4EA7-A287-705CE34224DC}" sibTransId="{9E7EA953-8503-45A5-B696-ADC51CD9A266}"/>
    <dgm:cxn modelId="{CA89321D-0041-4F3C-94DF-DE1D4F0B2B90}" srcId="{AAE5ABB0-EDE0-4BA1-B6EF-98166548E8E4}" destId="{9F2C2C8B-6309-417D-868C-2FDF89628A9A}" srcOrd="1" destOrd="0" parTransId="{59438D57-87FE-4428-89B7-BC6B55A5517C}" sibTransId="{DA77A294-2190-466F-99F8-BB9EC8ED478A}"/>
    <dgm:cxn modelId="{38CCB570-1C2F-48B1-9BB0-1162DC17E8C8}" type="presOf" srcId="{5FF31208-EE01-433E-B062-4E86B7D3278E}" destId="{F1A6F38D-A1B2-4082-BDC9-BDBA78F8CDF5}" srcOrd="0" destOrd="0" presId="urn:microsoft.com/office/officeart/2005/8/layout/lProcess2"/>
    <dgm:cxn modelId="{04BF7943-F164-49D4-B948-894ABEEA3C7C}" type="presOf" srcId="{F7642600-C938-45EF-A004-B12DF37D7B0F}" destId="{046A2C25-3CC7-40E2-A14B-8E4EC7C6C1CC}" srcOrd="0" destOrd="0" presId="urn:microsoft.com/office/officeart/2005/8/layout/lProcess2"/>
    <dgm:cxn modelId="{6981E576-89BC-41AA-A9E7-CE6694D668C1}" type="presOf" srcId="{B73181FC-6B9D-48F3-8975-4816EFCB6E8B}" destId="{50B49DCF-56C0-4DE1-BB61-02200464E753}" srcOrd="0" destOrd="0" presId="urn:microsoft.com/office/officeart/2005/8/layout/lProcess2"/>
    <dgm:cxn modelId="{B95A7AC5-491A-4CB8-88EA-F944B467A89E}" type="presOf" srcId="{AAE5ABB0-EDE0-4BA1-B6EF-98166548E8E4}" destId="{A7C74D8A-D582-4520-BC75-DB0276ECE003}" srcOrd="0" destOrd="0" presId="urn:microsoft.com/office/officeart/2005/8/layout/lProcess2"/>
    <dgm:cxn modelId="{3CD72F93-89B3-4B87-BA20-9FB97355A84C}" srcId="{6DD1FAF7-595B-462C-9D30-2534CD9ACA74}" destId="{F7642600-C938-45EF-A004-B12DF37D7B0F}" srcOrd="4" destOrd="0" parTransId="{1364A641-5B16-4D58-8429-A96140417EE7}" sibTransId="{42924854-F8B9-42F2-818D-CA31072402DF}"/>
    <dgm:cxn modelId="{4AF2DF40-E117-40E8-9539-F52DB8CC24D6}" type="presOf" srcId="{C4EE824F-79D4-44A1-8185-FE99C6A13C50}" destId="{C04E5911-70E1-4C78-B2D9-6F3E0886550D}" srcOrd="0" destOrd="0" presId="urn:microsoft.com/office/officeart/2005/8/layout/lProcess2"/>
    <dgm:cxn modelId="{B3EAA02D-AF19-446C-B881-8AFDA1DBF8B7}" type="presOf" srcId="{6DD1FAF7-595B-462C-9D30-2534CD9ACA74}" destId="{9DDE0983-9773-48C7-B229-E7AED6A5226B}" srcOrd="1" destOrd="0" presId="urn:microsoft.com/office/officeart/2005/8/layout/lProcess2"/>
    <dgm:cxn modelId="{0924CC5B-C2AB-4A29-8906-9E2D9717426D}" type="presOf" srcId="{3E430A3E-4E1F-4929-ACEE-9F8F057DB84D}" destId="{F70CC8D9-2CD6-4512-85F6-6A459C45F0E5}" srcOrd="0" destOrd="0" presId="urn:microsoft.com/office/officeart/2005/8/layout/lProcess2"/>
    <dgm:cxn modelId="{515C3AB9-900F-466F-89BA-3B76E03430F9}" type="presOf" srcId="{AAE5ABB0-EDE0-4BA1-B6EF-98166548E8E4}" destId="{B57BAB55-4700-46F5-A9E3-B07782295AF0}" srcOrd="1" destOrd="0" presId="urn:microsoft.com/office/officeart/2005/8/layout/lProcess2"/>
    <dgm:cxn modelId="{E73CE892-7585-4167-BF73-1763D9C0AD4E}" type="presOf" srcId="{2687EE7A-1EA0-44C5-AF5F-E8EC210E8D24}" destId="{C6354C7A-67DE-4A32-A087-F75453D50E73}" srcOrd="0" destOrd="0" presId="urn:microsoft.com/office/officeart/2005/8/layout/lProcess2"/>
    <dgm:cxn modelId="{FD4608B2-2C75-4F8E-BE08-46B5D9F0F99E}" srcId="{056124AC-ABCD-45C8-A922-E42EB9997CC2}" destId="{6DD1FAF7-595B-462C-9D30-2534CD9ACA74}" srcOrd="1" destOrd="0" parTransId="{C84703BC-DE95-45EB-8632-A93D746590C7}" sibTransId="{27FE8D06-BCB9-4908-9809-A8DB8E6AC85C}"/>
    <dgm:cxn modelId="{5FA13B65-F6B2-4927-A151-6AE530EC5D74}" type="presParOf" srcId="{236E8A50-E988-4981-A2FF-A95871ED62AD}" destId="{4ABE2A91-8293-46AC-9C78-01FCA3E79855}" srcOrd="0" destOrd="0" presId="urn:microsoft.com/office/officeart/2005/8/layout/lProcess2"/>
    <dgm:cxn modelId="{303DA899-3ECF-48B5-8153-7B36F94D0FE6}" type="presParOf" srcId="{4ABE2A91-8293-46AC-9C78-01FCA3E79855}" destId="{A7C74D8A-D582-4520-BC75-DB0276ECE003}" srcOrd="0" destOrd="0" presId="urn:microsoft.com/office/officeart/2005/8/layout/lProcess2"/>
    <dgm:cxn modelId="{045BAB36-2C2E-4B5B-B1F1-914A9EB6D82A}" type="presParOf" srcId="{4ABE2A91-8293-46AC-9C78-01FCA3E79855}" destId="{B57BAB55-4700-46F5-A9E3-B07782295AF0}" srcOrd="1" destOrd="0" presId="urn:microsoft.com/office/officeart/2005/8/layout/lProcess2"/>
    <dgm:cxn modelId="{958A5151-F1A5-472F-B0B2-FBBB9244B433}" type="presParOf" srcId="{4ABE2A91-8293-46AC-9C78-01FCA3E79855}" destId="{A7D9AF88-EE43-4B7C-8ED7-AD5124B81328}" srcOrd="2" destOrd="0" presId="urn:microsoft.com/office/officeart/2005/8/layout/lProcess2"/>
    <dgm:cxn modelId="{E3579EA1-F2ED-482B-A783-06F241CF2DF7}" type="presParOf" srcId="{A7D9AF88-EE43-4B7C-8ED7-AD5124B81328}" destId="{EC9373E6-DC59-44A2-ADB9-D8FFC55FA6D9}" srcOrd="0" destOrd="0" presId="urn:microsoft.com/office/officeart/2005/8/layout/lProcess2"/>
    <dgm:cxn modelId="{8ED021F2-E07E-488F-88D9-E9012383FEDA}" type="presParOf" srcId="{EC9373E6-DC59-44A2-ADB9-D8FFC55FA6D9}" destId="{C04E5911-70E1-4C78-B2D9-6F3E0886550D}" srcOrd="0" destOrd="0" presId="urn:microsoft.com/office/officeart/2005/8/layout/lProcess2"/>
    <dgm:cxn modelId="{A72CF39A-9D80-4735-8730-40C4AAC49C67}" type="presParOf" srcId="{EC9373E6-DC59-44A2-ADB9-D8FFC55FA6D9}" destId="{B1892EB6-ADE8-444E-9964-B9CC3522BE96}" srcOrd="1" destOrd="0" presId="urn:microsoft.com/office/officeart/2005/8/layout/lProcess2"/>
    <dgm:cxn modelId="{56A7E774-3031-4B8B-B2E0-5B5388E28A51}" type="presParOf" srcId="{EC9373E6-DC59-44A2-ADB9-D8FFC55FA6D9}" destId="{62A82602-900A-4B78-9828-DFA3BC4E2D1D}" srcOrd="2" destOrd="0" presId="urn:microsoft.com/office/officeart/2005/8/layout/lProcess2"/>
    <dgm:cxn modelId="{5E05C65E-91EC-4550-A79C-D0E48BF05658}" type="presParOf" srcId="{236E8A50-E988-4981-A2FF-A95871ED62AD}" destId="{5752237F-F380-4204-9418-5172BDA4B815}" srcOrd="1" destOrd="0" presId="urn:microsoft.com/office/officeart/2005/8/layout/lProcess2"/>
    <dgm:cxn modelId="{23E1BCFC-EC70-4D45-84E1-7C6F1720E55A}" type="presParOf" srcId="{236E8A50-E988-4981-A2FF-A95871ED62AD}" destId="{C3351055-B0D1-4BDB-87FE-19E03A9860A6}" srcOrd="2" destOrd="0" presId="urn:microsoft.com/office/officeart/2005/8/layout/lProcess2"/>
    <dgm:cxn modelId="{F0B96C1A-7A46-4A5E-A0B1-91485771E8B2}" type="presParOf" srcId="{C3351055-B0D1-4BDB-87FE-19E03A9860A6}" destId="{06650A20-0A09-460D-9BC1-C12E894B4B38}" srcOrd="0" destOrd="0" presId="urn:microsoft.com/office/officeart/2005/8/layout/lProcess2"/>
    <dgm:cxn modelId="{52128276-07A4-4603-8EC3-C43F38A0064E}" type="presParOf" srcId="{C3351055-B0D1-4BDB-87FE-19E03A9860A6}" destId="{9DDE0983-9773-48C7-B229-E7AED6A5226B}" srcOrd="1" destOrd="0" presId="urn:microsoft.com/office/officeart/2005/8/layout/lProcess2"/>
    <dgm:cxn modelId="{6574933C-1655-4BFD-A2C4-F25D1AD9AF36}" type="presParOf" srcId="{C3351055-B0D1-4BDB-87FE-19E03A9860A6}" destId="{92AD2F4A-03A2-4DAE-831D-10125A6245A2}" srcOrd="2" destOrd="0" presId="urn:microsoft.com/office/officeart/2005/8/layout/lProcess2"/>
    <dgm:cxn modelId="{2E4D0203-D518-4423-BE86-4B752C6DDC64}" type="presParOf" srcId="{92AD2F4A-03A2-4DAE-831D-10125A6245A2}" destId="{7A1DFEF5-9AA0-40AE-8042-3D86BE9D0727}" srcOrd="0" destOrd="0" presId="urn:microsoft.com/office/officeart/2005/8/layout/lProcess2"/>
    <dgm:cxn modelId="{64C0BE38-D92F-4E27-9D55-F69EDE273BC8}" type="presParOf" srcId="{7A1DFEF5-9AA0-40AE-8042-3D86BE9D0727}" destId="{F1A6F38D-A1B2-4082-BDC9-BDBA78F8CDF5}" srcOrd="0" destOrd="0" presId="urn:microsoft.com/office/officeart/2005/8/layout/lProcess2"/>
    <dgm:cxn modelId="{1E16F91C-2399-4521-8561-AA913E7AA34E}" type="presParOf" srcId="{7A1DFEF5-9AA0-40AE-8042-3D86BE9D0727}" destId="{65D58B19-AEFE-40F1-B947-EB8B70ED65A8}" srcOrd="1" destOrd="0" presId="urn:microsoft.com/office/officeart/2005/8/layout/lProcess2"/>
    <dgm:cxn modelId="{6DC6F2B6-FCEE-45C1-A771-2536D42477F0}" type="presParOf" srcId="{7A1DFEF5-9AA0-40AE-8042-3D86BE9D0727}" destId="{C6354C7A-67DE-4A32-A087-F75453D50E73}" srcOrd="2" destOrd="0" presId="urn:microsoft.com/office/officeart/2005/8/layout/lProcess2"/>
    <dgm:cxn modelId="{5912E71D-B74D-4050-A447-051C75D223F6}" type="presParOf" srcId="{7A1DFEF5-9AA0-40AE-8042-3D86BE9D0727}" destId="{85BAAE08-8D16-413C-A8B0-9050DEB60055}" srcOrd="3" destOrd="0" presId="urn:microsoft.com/office/officeart/2005/8/layout/lProcess2"/>
    <dgm:cxn modelId="{2E54AEEA-E24F-405E-BEE4-9F1FAD8CC279}" type="presParOf" srcId="{7A1DFEF5-9AA0-40AE-8042-3D86BE9D0727}" destId="{F70CC8D9-2CD6-4512-85F6-6A459C45F0E5}" srcOrd="4" destOrd="0" presId="urn:microsoft.com/office/officeart/2005/8/layout/lProcess2"/>
    <dgm:cxn modelId="{925AD9CE-9FEA-422A-85D8-70DCDFFECC7A}" type="presParOf" srcId="{7A1DFEF5-9AA0-40AE-8042-3D86BE9D0727}" destId="{7E2FD5C6-AAA6-41CF-B24C-FACAB79104DD}" srcOrd="5" destOrd="0" presId="urn:microsoft.com/office/officeart/2005/8/layout/lProcess2"/>
    <dgm:cxn modelId="{899A0BA8-FBD2-44A9-B278-CC5D663E182C}" type="presParOf" srcId="{7A1DFEF5-9AA0-40AE-8042-3D86BE9D0727}" destId="{50B49DCF-56C0-4DE1-BB61-02200464E753}" srcOrd="6" destOrd="0" presId="urn:microsoft.com/office/officeart/2005/8/layout/lProcess2"/>
    <dgm:cxn modelId="{F6346ABE-AB00-4F8A-909F-63104999638F}" type="presParOf" srcId="{7A1DFEF5-9AA0-40AE-8042-3D86BE9D0727}" destId="{AA2B65DE-5CA3-4AC0-B4F3-8D6781780EBE}" srcOrd="7" destOrd="0" presId="urn:microsoft.com/office/officeart/2005/8/layout/lProcess2"/>
    <dgm:cxn modelId="{73018A17-A19C-44E3-B1B7-471679F379AA}" type="presParOf" srcId="{7A1DFEF5-9AA0-40AE-8042-3D86BE9D0727}" destId="{046A2C25-3CC7-40E2-A14B-8E4EC7C6C1CC}" srcOrd="8" destOrd="0" presId="urn:microsoft.com/office/officeart/2005/8/layout/lProcess2"/>
    <dgm:cxn modelId="{99EB3235-4C4C-434E-ACEC-DF025CA4B347}" type="presParOf" srcId="{7A1DFEF5-9AA0-40AE-8042-3D86BE9D0727}" destId="{7966C30E-0951-4F9B-9A1D-8D03AADCBE47}" srcOrd="9" destOrd="0" presId="urn:microsoft.com/office/officeart/2005/8/layout/lProcess2"/>
    <dgm:cxn modelId="{296187A4-F38D-4018-A3B1-F39EDC733E65}" type="presParOf" srcId="{7A1DFEF5-9AA0-40AE-8042-3D86BE9D0727}" destId="{4B05CDBD-36F3-4C4C-85C9-AA696713371F}" srcOrd="1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297FA6D-9BF1-409F-B819-24DC2AFE0B7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0FE6C59-8F6C-4931-A45E-F0FDE0077BA4}">
      <dgm:prSet/>
      <dgm:spPr/>
      <dgm:t>
        <a:bodyPr/>
        <a:lstStyle/>
        <a:p>
          <a:pPr rtl="0"/>
          <a:r>
            <a:rPr lang="zh-CN"/>
            <a:t>（</a:t>
          </a:r>
          <a:r>
            <a:rPr lang="en-US"/>
            <a:t>1</a:t>
          </a:r>
          <a:r>
            <a:rPr lang="zh-CN"/>
            <a:t>）检测阻抗</a:t>
          </a:r>
          <a:r>
            <a:rPr lang="en-US"/>
            <a:t>Z</a:t>
          </a:r>
          <a:r>
            <a:rPr lang="en-US" baseline="-25000"/>
            <a:t>m</a:t>
          </a:r>
          <a:r>
            <a:rPr lang="zh-CN"/>
            <a:t>与耦合电容</a:t>
          </a:r>
          <a:r>
            <a:rPr lang="en-US"/>
            <a:t>C</a:t>
          </a:r>
          <a:r>
            <a:rPr lang="en-US" baseline="-25000"/>
            <a:t>K</a:t>
          </a:r>
          <a:r>
            <a:rPr lang="zh-CN"/>
            <a:t>串联检测回路</a:t>
          </a:r>
        </a:p>
      </dgm:t>
    </dgm:pt>
    <dgm:pt modelId="{FD4798A8-D74D-40C7-B3DB-706CE7DE2CA3}" type="parTrans" cxnId="{9CBF414C-DDE1-4197-A8EC-E0C4A880ED27}">
      <dgm:prSet/>
      <dgm:spPr/>
      <dgm:t>
        <a:bodyPr/>
        <a:lstStyle/>
        <a:p>
          <a:endParaRPr lang="zh-CN" altLang="en-US"/>
        </a:p>
      </dgm:t>
    </dgm:pt>
    <dgm:pt modelId="{A972E092-E23D-40FD-8E55-790F23FAEC2C}" type="sibTrans" cxnId="{9CBF414C-DDE1-4197-A8EC-E0C4A880ED27}">
      <dgm:prSet/>
      <dgm:spPr/>
      <dgm:t>
        <a:bodyPr/>
        <a:lstStyle/>
        <a:p>
          <a:endParaRPr lang="zh-CN" altLang="en-US"/>
        </a:p>
      </dgm:t>
    </dgm:pt>
    <dgm:pt modelId="{20AD769C-D898-4B20-8E67-DF0AD582BCF6}">
      <dgm:prSet/>
      <dgm:spPr>
        <a:noFill/>
      </dgm:spPr>
      <dgm:t>
        <a:bodyPr/>
        <a:lstStyle/>
        <a:p>
          <a:pPr rtl="0"/>
          <a:r>
            <a:rPr lang="zh-CN" dirty="0"/>
            <a:t>在试验电压下，流经试品的电容电流超过检测阻抗的允许电流，或试品的接地部位固定接地，可采用图</a:t>
          </a:r>
          <a:r>
            <a:rPr lang="en-US" dirty="0"/>
            <a:t>13</a:t>
          </a:r>
          <a:r>
            <a:rPr lang="zh-CN" dirty="0"/>
            <a:t>（</a:t>
          </a:r>
          <a:r>
            <a:rPr lang="en-US" dirty="0"/>
            <a:t>a</a:t>
          </a:r>
          <a:r>
            <a:rPr lang="zh-CN" dirty="0"/>
            <a:t>）所示检测回路。回路中的</a:t>
          </a:r>
          <a:r>
            <a:rPr lang="en-US" dirty="0" err="1"/>
            <a:t>Z</a:t>
          </a:r>
          <a:r>
            <a:rPr lang="en-US" baseline="-25000" dirty="0" err="1"/>
            <a:t>f</a:t>
          </a:r>
          <a:r>
            <a:rPr lang="zh-CN" dirty="0"/>
            <a:t>用以衰减来自高压电源的干扰，并阻止试品局部放电脉冲经电源阻抗旁路，从而增加灵敏度。</a:t>
          </a:r>
        </a:p>
      </dgm:t>
    </dgm:pt>
    <dgm:pt modelId="{3AD26264-1D70-4AC5-8F25-3A8BE7009650}" type="parTrans" cxnId="{8B6488C7-4F63-4824-B47B-C9454BA768F6}">
      <dgm:prSet/>
      <dgm:spPr/>
      <dgm:t>
        <a:bodyPr/>
        <a:lstStyle/>
        <a:p>
          <a:endParaRPr lang="zh-CN" altLang="en-US"/>
        </a:p>
      </dgm:t>
    </dgm:pt>
    <dgm:pt modelId="{BED4BF45-02FE-43A2-B79E-5F8FA635B673}" type="sibTrans" cxnId="{8B6488C7-4F63-4824-B47B-C9454BA768F6}">
      <dgm:prSet/>
      <dgm:spPr/>
      <dgm:t>
        <a:bodyPr/>
        <a:lstStyle/>
        <a:p>
          <a:endParaRPr lang="zh-CN" altLang="en-US"/>
        </a:p>
      </dgm:t>
    </dgm:pt>
    <dgm:pt modelId="{49F36C9A-175F-4A68-9A7F-F9E1231CF2EE}">
      <dgm:prSet/>
      <dgm:spPr/>
      <dgm:t>
        <a:bodyPr/>
        <a:lstStyle/>
        <a:p>
          <a:pPr rtl="0"/>
          <a:r>
            <a:rPr lang="zh-CN"/>
            <a:t>（</a:t>
          </a:r>
          <a:r>
            <a:rPr lang="en-US"/>
            <a:t>2</a:t>
          </a:r>
          <a:r>
            <a:rPr lang="zh-CN"/>
            <a:t>）检测阻抗</a:t>
          </a:r>
          <a:r>
            <a:rPr lang="en-US"/>
            <a:t>Z</a:t>
          </a:r>
          <a:r>
            <a:rPr lang="en-US" baseline="-25000"/>
            <a:t>m</a:t>
          </a:r>
          <a:r>
            <a:rPr lang="zh-CN"/>
            <a:t>与试品</a:t>
          </a:r>
          <a:r>
            <a:rPr lang="en-US"/>
            <a:t>C</a:t>
          </a:r>
          <a:r>
            <a:rPr lang="en-US" baseline="-25000"/>
            <a:t>K</a:t>
          </a:r>
          <a:r>
            <a:rPr lang="zh-CN"/>
            <a:t>串联检测回路</a:t>
          </a:r>
        </a:p>
      </dgm:t>
    </dgm:pt>
    <dgm:pt modelId="{592731DE-6D45-4998-B1AE-094086A03769}" type="parTrans" cxnId="{43E18C00-6378-4C2F-87BA-6D204157943B}">
      <dgm:prSet/>
      <dgm:spPr/>
      <dgm:t>
        <a:bodyPr/>
        <a:lstStyle/>
        <a:p>
          <a:endParaRPr lang="zh-CN" altLang="en-US"/>
        </a:p>
      </dgm:t>
    </dgm:pt>
    <dgm:pt modelId="{B1636E55-A831-4CFC-8B99-9C81B787B1E5}" type="sibTrans" cxnId="{43E18C00-6378-4C2F-87BA-6D204157943B}">
      <dgm:prSet/>
      <dgm:spPr/>
      <dgm:t>
        <a:bodyPr/>
        <a:lstStyle/>
        <a:p>
          <a:endParaRPr lang="zh-CN" altLang="en-US"/>
        </a:p>
      </dgm:t>
    </dgm:pt>
    <dgm:pt modelId="{504B6CF9-3D33-4DB5-AF27-8A0A696C58DD}">
      <dgm:prSet/>
      <dgm:spPr/>
      <dgm:t>
        <a:bodyPr/>
        <a:lstStyle/>
        <a:p>
          <a:pPr rtl="0"/>
          <a:r>
            <a:rPr lang="zh-CN" dirty="0"/>
            <a:t>在试验电压下，流经试品的电容电流符合检测阻抗的允许电流，试品的接地部位允许不接地，可采用图</a:t>
          </a:r>
          <a:r>
            <a:rPr lang="en-US" dirty="0"/>
            <a:t>13</a:t>
          </a:r>
          <a:r>
            <a:rPr lang="zh-CN" dirty="0"/>
            <a:t>（</a:t>
          </a:r>
          <a:r>
            <a:rPr lang="en-US" dirty="0"/>
            <a:t>b</a:t>
          </a:r>
          <a:r>
            <a:rPr lang="zh-CN" dirty="0"/>
            <a:t>）所示检测回路。</a:t>
          </a:r>
        </a:p>
      </dgm:t>
    </dgm:pt>
    <dgm:pt modelId="{EB942915-0079-4DFD-A7D8-BF51683F4F79}" type="parTrans" cxnId="{18E979FC-D538-4121-BF0E-6E0000B70902}">
      <dgm:prSet/>
      <dgm:spPr/>
      <dgm:t>
        <a:bodyPr/>
        <a:lstStyle/>
        <a:p>
          <a:endParaRPr lang="zh-CN" altLang="en-US"/>
        </a:p>
      </dgm:t>
    </dgm:pt>
    <dgm:pt modelId="{D6057390-624D-4FB5-A551-97F8F9EE4515}" type="sibTrans" cxnId="{18E979FC-D538-4121-BF0E-6E0000B70902}">
      <dgm:prSet/>
      <dgm:spPr/>
      <dgm:t>
        <a:bodyPr/>
        <a:lstStyle/>
        <a:p>
          <a:endParaRPr lang="zh-CN" altLang="en-US"/>
        </a:p>
      </dgm:t>
    </dgm:pt>
    <dgm:pt modelId="{58A9CA3A-2299-440E-95BF-33E6F51C4ACB}">
      <dgm:prSet/>
      <dgm:spPr/>
      <dgm:t>
        <a:bodyPr/>
        <a:lstStyle/>
        <a:p>
          <a:pPr rtl="0"/>
          <a:r>
            <a:rPr lang="zh-CN" dirty="0"/>
            <a:t>在此回路中检测阻抗接在试品的低压侧，试品低压侧必须与地隔开。有时，试验变压器入口电容和高压引线的杂散电容可起耦合电容</a:t>
          </a:r>
          <a:r>
            <a:rPr lang="en-US" dirty="0"/>
            <a:t>C</a:t>
          </a:r>
          <a:r>
            <a:rPr lang="en-US" baseline="-25000" dirty="0"/>
            <a:t>K</a:t>
          </a:r>
          <a:r>
            <a:rPr lang="zh-CN" dirty="0"/>
            <a:t>的作用，而不需再接专门的耦合电容器。此种接线特别适用于试品电容小于试验变压器入口电容和杂散电容的情况。</a:t>
          </a:r>
        </a:p>
      </dgm:t>
    </dgm:pt>
    <dgm:pt modelId="{DBBD25B8-BE49-4B2D-9A5F-16A761969C2A}" type="parTrans" cxnId="{CC43677B-94D0-49AC-8269-C5826F91CD23}">
      <dgm:prSet/>
      <dgm:spPr/>
      <dgm:t>
        <a:bodyPr/>
        <a:lstStyle/>
        <a:p>
          <a:endParaRPr lang="zh-CN" altLang="en-US"/>
        </a:p>
      </dgm:t>
    </dgm:pt>
    <dgm:pt modelId="{DEFF0DC8-160C-4A34-9CF4-C9E67FE2AC18}" type="sibTrans" cxnId="{CC43677B-94D0-49AC-8269-C5826F91CD23}">
      <dgm:prSet/>
      <dgm:spPr/>
      <dgm:t>
        <a:bodyPr/>
        <a:lstStyle/>
        <a:p>
          <a:endParaRPr lang="zh-CN" altLang="en-US"/>
        </a:p>
      </dgm:t>
    </dgm:pt>
    <dgm:pt modelId="{CD2A7611-3EC4-4DAF-96E7-7639C55D195C}">
      <dgm:prSet/>
      <dgm:spPr/>
      <dgm:t>
        <a:bodyPr/>
        <a:lstStyle/>
        <a:p>
          <a:pPr rtl="0"/>
          <a:r>
            <a:rPr lang="zh-CN"/>
            <a:t>（</a:t>
          </a:r>
          <a:r>
            <a:rPr lang="en-US"/>
            <a:t>3</a:t>
          </a:r>
          <a:r>
            <a:rPr lang="zh-CN"/>
            <a:t>）平衡检测回路</a:t>
          </a:r>
        </a:p>
      </dgm:t>
    </dgm:pt>
    <dgm:pt modelId="{C29A699B-D024-4511-AF46-C515E47A0199}" type="parTrans" cxnId="{3BC38369-60F7-42AE-95BC-48C17025C4EF}">
      <dgm:prSet/>
      <dgm:spPr/>
      <dgm:t>
        <a:bodyPr/>
        <a:lstStyle/>
        <a:p>
          <a:endParaRPr lang="zh-CN" altLang="en-US"/>
        </a:p>
      </dgm:t>
    </dgm:pt>
    <dgm:pt modelId="{8BA7DCC5-62CE-4CD4-8ACD-73C9458AA074}" type="sibTrans" cxnId="{3BC38369-60F7-42AE-95BC-48C17025C4EF}">
      <dgm:prSet/>
      <dgm:spPr/>
      <dgm:t>
        <a:bodyPr/>
        <a:lstStyle/>
        <a:p>
          <a:endParaRPr lang="zh-CN" altLang="en-US"/>
        </a:p>
      </dgm:t>
    </dgm:pt>
    <dgm:pt modelId="{1E515E28-DA1D-4C1E-A104-D55359B22A18}">
      <dgm:prSet/>
      <dgm:spPr/>
      <dgm:t>
        <a:bodyPr/>
        <a:lstStyle/>
        <a:p>
          <a:pPr rtl="0"/>
          <a:r>
            <a:rPr lang="zh-CN" dirty="0"/>
            <a:t>当采用图</a:t>
          </a:r>
          <a:r>
            <a:rPr lang="en-US" dirty="0"/>
            <a:t>13</a:t>
          </a:r>
          <a:r>
            <a:rPr lang="zh-CN" dirty="0"/>
            <a:t>（</a:t>
          </a:r>
          <a:r>
            <a:rPr lang="en-US" dirty="0"/>
            <a:t>a</a:t>
          </a:r>
          <a:r>
            <a:rPr lang="zh-CN" dirty="0"/>
            <a:t>）、（</a:t>
          </a:r>
          <a:r>
            <a:rPr lang="en-US" dirty="0"/>
            <a:t>b</a:t>
          </a:r>
          <a:r>
            <a:rPr lang="zh-CN" dirty="0"/>
            <a:t>）测量回路受到较强外部干扰时，应考虑采用图</a:t>
          </a:r>
          <a:r>
            <a:rPr lang="en-US" dirty="0"/>
            <a:t>13</a:t>
          </a:r>
          <a:r>
            <a:rPr lang="zh-CN" dirty="0"/>
            <a:t>（</a:t>
          </a:r>
          <a:r>
            <a:rPr lang="en-US" dirty="0"/>
            <a:t>c</a:t>
          </a:r>
          <a:r>
            <a:rPr lang="zh-CN" dirty="0"/>
            <a:t>）所示的平衡回路。</a:t>
          </a:r>
        </a:p>
      </dgm:t>
    </dgm:pt>
    <dgm:pt modelId="{1D4AFF8F-D30F-422B-BE3F-01DE610453AD}" type="parTrans" cxnId="{F77A490C-417A-4F1C-BDAF-DF964F84A9D1}">
      <dgm:prSet/>
      <dgm:spPr/>
      <dgm:t>
        <a:bodyPr/>
        <a:lstStyle/>
        <a:p>
          <a:endParaRPr lang="zh-CN" altLang="en-US"/>
        </a:p>
      </dgm:t>
    </dgm:pt>
    <dgm:pt modelId="{CF87F866-3F2B-48E2-ACA8-D17D2B9D0F4F}" type="sibTrans" cxnId="{F77A490C-417A-4F1C-BDAF-DF964F84A9D1}">
      <dgm:prSet/>
      <dgm:spPr/>
      <dgm:t>
        <a:bodyPr/>
        <a:lstStyle/>
        <a:p>
          <a:endParaRPr lang="zh-CN" altLang="en-US"/>
        </a:p>
      </dgm:t>
    </dgm:pt>
    <dgm:pt modelId="{78881F41-D00F-4380-9709-E0CD02D4FCF5}" type="pres">
      <dgm:prSet presAssocID="{1297FA6D-9BF1-409F-B819-24DC2AFE0B7F}" presName="linear" presStyleCnt="0">
        <dgm:presLayoutVars>
          <dgm:animLvl val="lvl"/>
          <dgm:resizeHandles val="exact"/>
        </dgm:presLayoutVars>
      </dgm:prSet>
      <dgm:spPr/>
      <dgm:t>
        <a:bodyPr/>
        <a:lstStyle/>
        <a:p>
          <a:endParaRPr lang="zh-CN" altLang="en-US"/>
        </a:p>
      </dgm:t>
    </dgm:pt>
    <dgm:pt modelId="{0D1B5EAC-5D52-4907-85BE-AD02C369A641}" type="pres">
      <dgm:prSet presAssocID="{30FE6C59-8F6C-4931-A45E-F0FDE0077BA4}" presName="parentText" presStyleLbl="node1" presStyleIdx="0" presStyleCnt="3">
        <dgm:presLayoutVars>
          <dgm:chMax val="0"/>
          <dgm:bulletEnabled val="1"/>
        </dgm:presLayoutVars>
      </dgm:prSet>
      <dgm:spPr/>
      <dgm:t>
        <a:bodyPr/>
        <a:lstStyle/>
        <a:p>
          <a:endParaRPr lang="zh-CN" altLang="en-US"/>
        </a:p>
      </dgm:t>
    </dgm:pt>
    <dgm:pt modelId="{0624A5BB-3525-470D-8F30-0883BE4BBF0F}" type="pres">
      <dgm:prSet presAssocID="{30FE6C59-8F6C-4931-A45E-F0FDE0077BA4}" presName="childText" presStyleLbl="revTx" presStyleIdx="0" presStyleCnt="3">
        <dgm:presLayoutVars>
          <dgm:bulletEnabled val="1"/>
        </dgm:presLayoutVars>
      </dgm:prSet>
      <dgm:spPr/>
      <dgm:t>
        <a:bodyPr/>
        <a:lstStyle/>
        <a:p>
          <a:endParaRPr lang="zh-CN" altLang="en-US"/>
        </a:p>
      </dgm:t>
    </dgm:pt>
    <dgm:pt modelId="{43509651-90EC-4D8D-A394-C484312DB054}" type="pres">
      <dgm:prSet presAssocID="{49F36C9A-175F-4A68-9A7F-F9E1231CF2EE}" presName="parentText" presStyleLbl="node1" presStyleIdx="1" presStyleCnt="3">
        <dgm:presLayoutVars>
          <dgm:chMax val="0"/>
          <dgm:bulletEnabled val="1"/>
        </dgm:presLayoutVars>
      </dgm:prSet>
      <dgm:spPr/>
      <dgm:t>
        <a:bodyPr/>
        <a:lstStyle/>
        <a:p>
          <a:endParaRPr lang="zh-CN" altLang="en-US"/>
        </a:p>
      </dgm:t>
    </dgm:pt>
    <dgm:pt modelId="{D085476A-CF03-4056-A3EB-A9B842B29449}" type="pres">
      <dgm:prSet presAssocID="{49F36C9A-175F-4A68-9A7F-F9E1231CF2EE}" presName="childText" presStyleLbl="revTx" presStyleIdx="1" presStyleCnt="3">
        <dgm:presLayoutVars>
          <dgm:bulletEnabled val="1"/>
        </dgm:presLayoutVars>
      </dgm:prSet>
      <dgm:spPr/>
      <dgm:t>
        <a:bodyPr/>
        <a:lstStyle/>
        <a:p>
          <a:endParaRPr lang="zh-CN" altLang="en-US"/>
        </a:p>
      </dgm:t>
    </dgm:pt>
    <dgm:pt modelId="{6947F2AF-929E-4C72-B8A8-FCCE69451579}" type="pres">
      <dgm:prSet presAssocID="{CD2A7611-3EC4-4DAF-96E7-7639C55D195C}" presName="parentText" presStyleLbl="node1" presStyleIdx="2" presStyleCnt="3">
        <dgm:presLayoutVars>
          <dgm:chMax val="0"/>
          <dgm:bulletEnabled val="1"/>
        </dgm:presLayoutVars>
      </dgm:prSet>
      <dgm:spPr/>
      <dgm:t>
        <a:bodyPr/>
        <a:lstStyle/>
        <a:p>
          <a:endParaRPr lang="zh-CN" altLang="en-US"/>
        </a:p>
      </dgm:t>
    </dgm:pt>
    <dgm:pt modelId="{B55E2C42-70BF-4670-8CDC-EF37C14889EB}" type="pres">
      <dgm:prSet presAssocID="{CD2A7611-3EC4-4DAF-96E7-7639C55D195C}" presName="childText" presStyleLbl="revTx" presStyleIdx="2" presStyleCnt="3">
        <dgm:presLayoutVars>
          <dgm:bulletEnabled val="1"/>
        </dgm:presLayoutVars>
      </dgm:prSet>
      <dgm:spPr/>
      <dgm:t>
        <a:bodyPr/>
        <a:lstStyle/>
        <a:p>
          <a:endParaRPr lang="zh-CN" altLang="en-US"/>
        </a:p>
      </dgm:t>
    </dgm:pt>
  </dgm:ptLst>
  <dgm:cxnLst>
    <dgm:cxn modelId="{6C1044D3-0D48-4D51-AE8F-C8C3EF6D9617}" type="presOf" srcId="{58A9CA3A-2299-440E-95BF-33E6F51C4ACB}" destId="{D085476A-CF03-4056-A3EB-A9B842B29449}" srcOrd="0" destOrd="1" presId="urn:microsoft.com/office/officeart/2005/8/layout/vList2"/>
    <dgm:cxn modelId="{904D1347-AE74-4633-BF3A-E291E7A4824F}" type="presOf" srcId="{20AD769C-D898-4B20-8E67-DF0AD582BCF6}" destId="{0624A5BB-3525-470D-8F30-0883BE4BBF0F}" srcOrd="0" destOrd="0" presId="urn:microsoft.com/office/officeart/2005/8/layout/vList2"/>
    <dgm:cxn modelId="{F77A490C-417A-4F1C-BDAF-DF964F84A9D1}" srcId="{CD2A7611-3EC4-4DAF-96E7-7639C55D195C}" destId="{1E515E28-DA1D-4C1E-A104-D55359B22A18}" srcOrd="0" destOrd="0" parTransId="{1D4AFF8F-D30F-422B-BE3F-01DE610453AD}" sibTransId="{CF87F866-3F2B-48E2-ACA8-D17D2B9D0F4F}"/>
    <dgm:cxn modelId="{54C5DE55-F6A8-4C89-9947-38139C71CD35}" type="presOf" srcId="{49F36C9A-175F-4A68-9A7F-F9E1231CF2EE}" destId="{43509651-90EC-4D8D-A394-C484312DB054}" srcOrd="0" destOrd="0" presId="urn:microsoft.com/office/officeart/2005/8/layout/vList2"/>
    <dgm:cxn modelId="{CC43677B-94D0-49AC-8269-C5826F91CD23}" srcId="{49F36C9A-175F-4A68-9A7F-F9E1231CF2EE}" destId="{58A9CA3A-2299-440E-95BF-33E6F51C4ACB}" srcOrd="1" destOrd="0" parTransId="{DBBD25B8-BE49-4B2D-9A5F-16A761969C2A}" sibTransId="{DEFF0DC8-160C-4A34-9CF4-C9E67FE2AC18}"/>
    <dgm:cxn modelId="{3B1FBADB-075E-463A-896E-A07F36A2EE2C}" type="presOf" srcId="{30FE6C59-8F6C-4931-A45E-F0FDE0077BA4}" destId="{0D1B5EAC-5D52-4907-85BE-AD02C369A641}" srcOrd="0" destOrd="0" presId="urn:microsoft.com/office/officeart/2005/8/layout/vList2"/>
    <dgm:cxn modelId="{DF807AF4-54B4-482A-A22C-D1ECA2D2FFCE}" type="presOf" srcId="{1E515E28-DA1D-4C1E-A104-D55359B22A18}" destId="{B55E2C42-70BF-4670-8CDC-EF37C14889EB}" srcOrd="0" destOrd="0" presId="urn:microsoft.com/office/officeart/2005/8/layout/vList2"/>
    <dgm:cxn modelId="{18E979FC-D538-4121-BF0E-6E0000B70902}" srcId="{49F36C9A-175F-4A68-9A7F-F9E1231CF2EE}" destId="{504B6CF9-3D33-4DB5-AF27-8A0A696C58DD}" srcOrd="0" destOrd="0" parTransId="{EB942915-0079-4DFD-A7D8-BF51683F4F79}" sibTransId="{D6057390-624D-4FB5-A551-97F8F9EE4515}"/>
    <dgm:cxn modelId="{9CBF414C-DDE1-4197-A8EC-E0C4A880ED27}" srcId="{1297FA6D-9BF1-409F-B819-24DC2AFE0B7F}" destId="{30FE6C59-8F6C-4931-A45E-F0FDE0077BA4}" srcOrd="0" destOrd="0" parTransId="{FD4798A8-D74D-40C7-B3DB-706CE7DE2CA3}" sibTransId="{A972E092-E23D-40FD-8E55-790F23FAEC2C}"/>
    <dgm:cxn modelId="{3BC38369-60F7-42AE-95BC-48C17025C4EF}" srcId="{1297FA6D-9BF1-409F-B819-24DC2AFE0B7F}" destId="{CD2A7611-3EC4-4DAF-96E7-7639C55D195C}" srcOrd="2" destOrd="0" parTransId="{C29A699B-D024-4511-AF46-C515E47A0199}" sibTransId="{8BA7DCC5-62CE-4CD4-8ACD-73C9458AA074}"/>
    <dgm:cxn modelId="{990F7129-0FAD-4C88-9A3C-0185BE828719}" type="presOf" srcId="{1297FA6D-9BF1-409F-B819-24DC2AFE0B7F}" destId="{78881F41-D00F-4380-9709-E0CD02D4FCF5}" srcOrd="0" destOrd="0" presId="urn:microsoft.com/office/officeart/2005/8/layout/vList2"/>
    <dgm:cxn modelId="{8B6488C7-4F63-4824-B47B-C9454BA768F6}" srcId="{30FE6C59-8F6C-4931-A45E-F0FDE0077BA4}" destId="{20AD769C-D898-4B20-8E67-DF0AD582BCF6}" srcOrd="0" destOrd="0" parTransId="{3AD26264-1D70-4AC5-8F25-3A8BE7009650}" sibTransId="{BED4BF45-02FE-43A2-B79E-5F8FA635B673}"/>
    <dgm:cxn modelId="{EFED65FD-1623-4547-AC12-36A5270A078E}" type="presOf" srcId="{CD2A7611-3EC4-4DAF-96E7-7639C55D195C}" destId="{6947F2AF-929E-4C72-B8A8-FCCE69451579}" srcOrd="0" destOrd="0" presId="urn:microsoft.com/office/officeart/2005/8/layout/vList2"/>
    <dgm:cxn modelId="{1CB7A41C-48EA-4007-9356-AD5B4E9548AA}" type="presOf" srcId="{504B6CF9-3D33-4DB5-AF27-8A0A696C58DD}" destId="{D085476A-CF03-4056-A3EB-A9B842B29449}" srcOrd="0" destOrd="0" presId="urn:microsoft.com/office/officeart/2005/8/layout/vList2"/>
    <dgm:cxn modelId="{43E18C00-6378-4C2F-87BA-6D204157943B}" srcId="{1297FA6D-9BF1-409F-B819-24DC2AFE0B7F}" destId="{49F36C9A-175F-4A68-9A7F-F9E1231CF2EE}" srcOrd="1" destOrd="0" parTransId="{592731DE-6D45-4998-B1AE-094086A03769}" sibTransId="{B1636E55-A831-4CFC-8B99-9C81B787B1E5}"/>
    <dgm:cxn modelId="{ED5BF3DC-C46C-427C-BB8D-9B929AA12506}" type="presParOf" srcId="{78881F41-D00F-4380-9709-E0CD02D4FCF5}" destId="{0D1B5EAC-5D52-4907-85BE-AD02C369A641}" srcOrd="0" destOrd="0" presId="urn:microsoft.com/office/officeart/2005/8/layout/vList2"/>
    <dgm:cxn modelId="{1E408532-9895-44B4-9DEE-6EF9E7ACFF2C}" type="presParOf" srcId="{78881F41-D00F-4380-9709-E0CD02D4FCF5}" destId="{0624A5BB-3525-470D-8F30-0883BE4BBF0F}" srcOrd="1" destOrd="0" presId="urn:microsoft.com/office/officeart/2005/8/layout/vList2"/>
    <dgm:cxn modelId="{D918A6E4-61A4-4118-B5C7-1E5B47B6C5F8}" type="presParOf" srcId="{78881F41-D00F-4380-9709-E0CD02D4FCF5}" destId="{43509651-90EC-4D8D-A394-C484312DB054}" srcOrd="2" destOrd="0" presId="urn:microsoft.com/office/officeart/2005/8/layout/vList2"/>
    <dgm:cxn modelId="{A40F302B-FA3E-4505-80F5-273E2C419C82}" type="presParOf" srcId="{78881F41-D00F-4380-9709-E0CD02D4FCF5}" destId="{D085476A-CF03-4056-A3EB-A9B842B29449}" srcOrd="3" destOrd="0" presId="urn:microsoft.com/office/officeart/2005/8/layout/vList2"/>
    <dgm:cxn modelId="{B6A64AC6-2930-4C1D-8461-7FC9A0A01749}" type="presParOf" srcId="{78881F41-D00F-4380-9709-E0CD02D4FCF5}" destId="{6947F2AF-929E-4C72-B8A8-FCCE69451579}" srcOrd="4" destOrd="0" presId="urn:microsoft.com/office/officeart/2005/8/layout/vList2"/>
    <dgm:cxn modelId="{C0816843-35CD-4B9A-B968-935380D4FB26}" type="presParOf" srcId="{78881F41-D00F-4380-9709-E0CD02D4FCF5}" destId="{B55E2C42-70BF-4670-8CDC-EF37C14889E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6CB8EE-19B9-4129-8FB0-9D22D1DE292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091B0FAA-BFA2-4CA3-A811-E948B9E2936B}">
      <dgm:prSet custT="1"/>
      <dgm:spPr>
        <a:solidFill>
          <a:schemeClr val="accent3">
            <a:lumMod val="50000"/>
          </a:schemeClr>
        </a:solidFill>
      </dgm:spPr>
      <dgm:t>
        <a:bodyPr/>
        <a:lstStyle/>
        <a:p>
          <a:pPr rtl="0"/>
          <a:r>
            <a:rPr lang="zh-CN" altLang="en-US" sz="2000" dirty="0"/>
            <a:t>被测电流的计算</a:t>
          </a:r>
        </a:p>
      </dgm:t>
    </dgm:pt>
    <dgm:pt modelId="{C65E277E-1E15-481B-91EB-BCB75763B61A}" type="parTrans" cxnId="{BF87C0B0-7929-4B5F-9704-9C1A2C767099}">
      <dgm:prSet/>
      <dgm:spPr/>
      <dgm:t>
        <a:bodyPr/>
        <a:lstStyle/>
        <a:p>
          <a:endParaRPr lang="zh-CN" altLang="en-US"/>
        </a:p>
      </dgm:t>
    </dgm:pt>
    <dgm:pt modelId="{556E3D78-250F-4FAC-8AED-E7A0C1CA46E0}" type="sibTrans" cxnId="{BF87C0B0-7929-4B5F-9704-9C1A2C767099}">
      <dgm:prSet/>
      <dgm:spPr/>
      <dgm:t>
        <a:bodyPr/>
        <a:lstStyle/>
        <a:p>
          <a:endParaRPr lang="zh-CN" altLang="en-US"/>
        </a:p>
      </dgm:t>
    </dgm:pt>
    <dgm:pt modelId="{D52BD8A3-1ECE-49F5-AAA4-12F3C0C20876}">
      <dgm:prSet custT="1"/>
      <dgm:spPr>
        <a:solidFill>
          <a:schemeClr val="accent5">
            <a:lumMod val="20000"/>
            <a:lumOff val="80000"/>
            <a:alpha val="90000"/>
          </a:schemeClr>
        </a:solidFill>
      </dgm:spPr>
      <dgm:t>
        <a:bodyPr/>
        <a:lstStyle/>
        <a:p>
          <a:pPr rtl="0">
            <a:buNone/>
          </a:pPr>
          <a:r>
            <a:rPr lang="en-US" altLang="zh-CN" sz="3000" dirty="0"/>
            <a:t>                </a:t>
          </a:r>
          <a:r>
            <a:rPr lang="zh-CN" altLang="en-US" sz="2400" dirty="0"/>
            <a:t>其中</a:t>
          </a:r>
          <a:r>
            <a:rPr lang="en-US" altLang="zh-CN" sz="3000" dirty="0"/>
            <a:t> </a:t>
          </a:r>
          <a:endParaRPr lang="zh-CN" sz="3000" dirty="0"/>
        </a:p>
      </dgm:t>
    </dgm:pt>
    <dgm:pt modelId="{F4A24C7B-96D2-44CD-B99D-06558F9F5412}" type="parTrans" cxnId="{9B6809F9-4709-4A05-8F2A-423AAC48EEED}">
      <dgm:prSet/>
      <dgm:spPr/>
      <dgm:t>
        <a:bodyPr/>
        <a:lstStyle/>
        <a:p>
          <a:endParaRPr lang="zh-CN" altLang="en-US"/>
        </a:p>
      </dgm:t>
    </dgm:pt>
    <dgm:pt modelId="{4BC95DC8-E852-4DD8-B1D8-124F86F0D36D}" type="sibTrans" cxnId="{9B6809F9-4709-4A05-8F2A-423AAC48EEED}">
      <dgm:prSet/>
      <dgm:spPr/>
      <dgm:t>
        <a:bodyPr/>
        <a:lstStyle/>
        <a:p>
          <a:endParaRPr lang="zh-CN" altLang="en-US"/>
        </a:p>
      </dgm:t>
    </dgm:pt>
    <dgm:pt modelId="{B116A3A5-FAFC-4F5C-84A0-CC1AA7CCA86D}">
      <dgm:prSet/>
      <dgm:spPr>
        <a:solidFill>
          <a:schemeClr val="accent5">
            <a:lumMod val="20000"/>
            <a:lumOff val="80000"/>
            <a:alpha val="90000"/>
          </a:schemeClr>
        </a:solidFill>
      </dgm:spPr>
      <dgm:t>
        <a:bodyPr/>
        <a:lstStyle/>
        <a:p>
          <a:pPr rtl="0">
            <a:buNone/>
          </a:pPr>
          <a:r>
            <a:rPr lang="en-US" altLang="zh-CN" sz="3000" dirty="0"/>
            <a:t> </a:t>
          </a:r>
          <a:endParaRPr lang="zh-CN" sz="3000" dirty="0"/>
        </a:p>
      </dgm:t>
    </dgm:pt>
    <dgm:pt modelId="{99FF3A31-A401-4593-85B5-872C35A206C0}" type="parTrans" cxnId="{43DEF549-937B-491B-9881-74D9ED80976B}">
      <dgm:prSet/>
      <dgm:spPr/>
      <dgm:t>
        <a:bodyPr/>
        <a:lstStyle/>
        <a:p>
          <a:endParaRPr lang="zh-CN" altLang="en-US"/>
        </a:p>
      </dgm:t>
    </dgm:pt>
    <dgm:pt modelId="{B393E6AC-EE3C-4291-968E-72C11D7B3142}" type="sibTrans" cxnId="{43DEF549-937B-491B-9881-74D9ED80976B}">
      <dgm:prSet/>
      <dgm:spPr/>
      <dgm:t>
        <a:bodyPr/>
        <a:lstStyle/>
        <a:p>
          <a:endParaRPr lang="zh-CN" altLang="en-US"/>
        </a:p>
      </dgm:t>
    </dgm:pt>
    <dgm:pt modelId="{49154D6E-5F26-4C84-8A5D-6180D22C7D9F}">
      <dgm:prSet/>
      <dgm:spPr>
        <a:solidFill>
          <a:schemeClr val="accent5">
            <a:lumMod val="20000"/>
            <a:lumOff val="80000"/>
            <a:alpha val="90000"/>
          </a:schemeClr>
        </a:solidFill>
      </dgm:spPr>
      <dgm:t>
        <a:bodyPr/>
        <a:lstStyle/>
        <a:p>
          <a:pPr rtl="0">
            <a:buNone/>
          </a:pPr>
          <a:endParaRPr lang="zh-CN" altLang="en-US" sz="3000" dirty="0"/>
        </a:p>
      </dgm:t>
    </dgm:pt>
    <dgm:pt modelId="{713475C0-8C11-471D-A7A8-BEE76E429A2B}" type="parTrans" cxnId="{6C40333F-811B-4FA6-B3C0-72C5374158DA}">
      <dgm:prSet/>
      <dgm:spPr/>
      <dgm:t>
        <a:bodyPr/>
        <a:lstStyle/>
        <a:p>
          <a:endParaRPr lang="zh-CN" altLang="en-US"/>
        </a:p>
      </dgm:t>
    </dgm:pt>
    <dgm:pt modelId="{05881055-FDDA-4406-9ED8-F86231FCF5EB}" type="sibTrans" cxnId="{6C40333F-811B-4FA6-B3C0-72C5374158DA}">
      <dgm:prSet/>
      <dgm:spPr/>
      <dgm:t>
        <a:bodyPr/>
        <a:lstStyle/>
        <a:p>
          <a:endParaRPr lang="zh-CN" altLang="en-US"/>
        </a:p>
      </dgm:t>
    </dgm:pt>
    <dgm:pt modelId="{E4254EB3-C13A-4CF8-8B99-1D66CAAF670A}" type="pres">
      <dgm:prSet presAssocID="{CD6CB8EE-19B9-4129-8FB0-9D22D1DE2924}" presName="linear" presStyleCnt="0">
        <dgm:presLayoutVars>
          <dgm:dir/>
          <dgm:animLvl val="lvl"/>
          <dgm:resizeHandles val="exact"/>
        </dgm:presLayoutVars>
      </dgm:prSet>
      <dgm:spPr/>
    </dgm:pt>
    <dgm:pt modelId="{AAAECD62-CF95-403E-9B8A-6A400DB905FE}" type="pres">
      <dgm:prSet presAssocID="{091B0FAA-BFA2-4CA3-A811-E948B9E2936B}" presName="parentLin" presStyleCnt="0"/>
      <dgm:spPr/>
    </dgm:pt>
    <dgm:pt modelId="{DBCEEDE0-DB1B-4D80-AF5A-352FF12CD8C4}" type="pres">
      <dgm:prSet presAssocID="{091B0FAA-BFA2-4CA3-A811-E948B9E2936B}" presName="parentLeftMargin" presStyleLbl="node1" presStyleIdx="0" presStyleCnt="1"/>
      <dgm:spPr/>
    </dgm:pt>
    <dgm:pt modelId="{9791A195-E842-4C32-8310-33D781626441}" type="pres">
      <dgm:prSet presAssocID="{091B0FAA-BFA2-4CA3-A811-E948B9E2936B}" presName="parentText" presStyleLbl="node1" presStyleIdx="0" presStyleCnt="1" custScaleX="71022" custScaleY="42426" custLinFactX="11858" custLinFactNeighborX="100000" custLinFactNeighborY="-6015">
        <dgm:presLayoutVars>
          <dgm:chMax val="0"/>
          <dgm:bulletEnabled val="1"/>
        </dgm:presLayoutVars>
      </dgm:prSet>
      <dgm:spPr/>
    </dgm:pt>
    <dgm:pt modelId="{948A415A-86A9-432E-AEFC-91C37DCC1B72}" type="pres">
      <dgm:prSet presAssocID="{091B0FAA-BFA2-4CA3-A811-E948B9E2936B}" presName="negativeSpace" presStyleCnt="0"/>
      <dgm:spPr/>
    </dgm:pt>
    <dgm:pt modelId="{E44D6EBA-D485-43FE-B26E-0BC4A1AF592C}" type="pres">
      <dgm:prSet presAssocID="{091B0FAA-BFA2-4CA3-A811-E948B9E2936B}" presName="childText" presStyleLbl="conFgAcc1" presStyleIdx="0" presStyleCnt="1" custLinFactNeighborX="65223" custLinFactNeighborY="-7007">
        <dgm:presLayoutVars>
          <dgm:bulletEnabled val="1"/>
        </dgm:presLayoutVars>
      </dgm:prSet>
      <dgm:spPr/>
    </dgm:pt>
  </dgm:ptLst>
  <dgm:cxnLst>
    <dgm:cxn modelId="{E5E26718-157D-4B05-86B5-D278126B9684}" type="presOf" srcId="{49154D6E-5F26-4C84-8A5D-6180D22C7D9F}" destId="{E44D6EBA-D485-43FE-B26E-0BC4A1AF592C}" srcOrd="0" destOrd="1" presId="urn:microsoft.com/office/officeart/2005/8/layout/list1"/>
    <dgm:cxn modelId="{DE1A061E-C8E7-4F4D-AC42-BB2D9DF5AA13}" type="presOf" srcId="{B116A3A5-FAFC-4F5C-84A0-CC1AA7CCA86D}" destId="{E44D6EBA-D485-43FE-B26E-0BC4A1AF592C}" srcOrd="0" destOrd="0" presId="urn:microsoft.com/office/officeart/2005/8/layout/list1"/>
    <dgm:cxn modelId="{6C40333F-811B-4FA6-B3C0-72C5374158DA}" srcId="{091B0FAA-BFA2-4CA3-A811-E948B9E2936B}" destId="{49154D6E-5F26-4C84-8A5D-6180D22C7D9F}" srcOrd="1" destOrd="0" parTransId="{713475C0-8C11-471D-A7A8-BEE76E429A2B}" sibTransId="{05881055-FDDA-4406-9ED8-F86231FCF5EB}"/>
    <dgm:cxn modelId="{53B77163-4567-4247-9714-26ECA95A79E8}" type="presOf" srcId="{091B0FAA-BFA2-4CA3-A811-E948B9E2936B}" destId="{9791A195-E842-4C32-8310-33D781626441}" srcOrd="1" destOrd="0" presId="urn:microsoft.com/office/officeart/2005/8/layout/list1"/>
    <dgm:cxn modelId="{43DEF549-937B-491B-9881-74D9ED80976B}" srcId="{091B0FAA-BFA2-4CA3-A811-E948B9E2936B}" destId="{B116A3A5-FAFC-4F5C-84A0-CC1AA7CCA86D}" srcOrd="0" destOrd="0" parTransId="{99FF3A31-A401-4593-85B5-872C35A206C0}" sibTransId="{B393E6AC-EE3C-4291-968E-72C11D7B3142}"/>
    <dgm:cxn modelId="{30D9A04E-B40C-44BA-A03D-CB8CD02C6938}" type="presOf" srcId="{091B0FAA-BFA2-4CA3-A811-E948B9E2936B}" destId="{DBCEEDE0-DB1B-4D80-AF5A-352FF12CD8C4}" srcOrd="0" destOrd="0" presId="urn:microsoft.com/office/officeart/2005/8/layout/list1"/>
    <dgm:cxn modelId="{BF87C0B0-7929-4B5F-9704-9C1A2C767099}" srcId="{CD6CB8EE-19B9-4129-8FB0-9D22D1DE2924}" destId="{091B0FAA-BFA2-4CA3-A811-E948B9E2936B}" srcOrd="0" destOrd="0" parTransId="{C65E277E-1E15-481B-91EB-BCB75763B61A}" sibTransId="{556E3D78-250F-4FAC-8AED-E7A0C1CA46E0}"/>
    <dgm:cxn modelId="{2706F5CE-B129-4532-8D9C-6EDED6E1D077}" type="presOf" srcId="{D52BD8A3-1ECE-49F5-AAA4-12F3C0C20876}" destId="{E44D6EBA-D485-43FE-B26E-0BC4A1AF592C}" srcOrd="0" destOrd="2" presId="urn:microsoft.com/office/officeart/2005/8/layout/list1"/>
    <dgm:cxn modelId="{A7D452F6-3594-4279-B195-7E6BAA14B53A}" type="presOf" srcId="{CD6CB8EE-19B9-4129-8FB0-9D22D1DE2924}" destId="{E4254EB3-C13A-4CF8-8B99-1D66CAAF670A}" srcOrd="0" destOrd="0" presId="urn:microsoft.com/office/officeart/2005/8/layout/list1"/>
    <dgm:cxn modelId="{9B6809F9-4709-4A05-8F2A-423AAC48EEED}" srcId="{091B0FAA-BFA2-4CA3-A811-E948B9E2936B}" destId="{D52BD8A3-1ECE-49F5-AAA4-12F3C0C20876}" srcOrd="2" destOrd="0" parTransId="{F4A24C7B-96D2-44CD-B99D-06558F9F5412}" sibTransId="{4BC95DC8-E852-4DD8-B1D8-124F86F0D36D}"/>
    <dgm:cxn modelId="{7954A287-B37A-40CB-B453-39A8B1BE4620}" type="presParOf" srcId="{E4254EB3-C13A-4CF8-8B99-1D66CAAF670A}" destId="{AAAECD62-CF95-403E-9B8A-6A400DB905FE}" srcOrd="0" destOrd="0" presId="urn:microsoft.com/office/officeart/2005/8/layout/list1"/>
    <dgm:cxn modelId="{08602C92-441F-458D-AE2E-F99D700E1B7B}" type="presParOf" srcId="{AAAECD62-CF95-403E-9B8A-6A400DB905FE}" destId="{DBCEEDE0-DB1B-4D80-AF5A-352FF12CD8C4}" srcOrd="0" destOrd="0" presId="urn:microsoft.com/office/officeart/2005/8/layout/list1"/>
    <dgm:cxn modelId="{E83D796B-3805-40B5-8B1A-47F1676A670E}" type="presParOf" srcId="{AAAECD62-CF95-403E-9B8A-6A400DB905FE}" destId="{9791A195-E842-4C32-8310-33D781626441}" srcOrd="1" destOrd="0" presId="urn:microsoft.com/office/officeart/2005/8/layout/list1"/>
    <dgm:cxn modelId="{48DFBC64-561D-4D3D-B494-4D823B547FD2}" type="presParOf" srcId="{E4254EB3-C13A-4CF8-8B99-1D66CAAF670A}" destId="{948A415A-86A9-432E-AEFC-91C37DCC1B72}" srcOrd="1" destOrd="0" presId="urn:microsoft.com/office/officeart/2005/8/layout/list1"/>
    <dgm:cxn modelId="{CD30BDD1-2CD7-4D8D-9E70-F9C5BC2003D3}" type="presParOf" srcId="{E4254EB3-C13A-4CF8-8B99-1D66CAAF670A}" destId="{E44D6EBA-D485-43FE-B26E-0BC4A1AF592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B0AF2B-B3E3-451D-BBE6-0491A1508552}"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00E3786B-879A-40D7-8072-EB34BC6857BE}">
      <dgm:prSet phldrT="[文本]" custT="1"/>
      <dgm:spPr/>
      <dgm:t>
        <a:bodyPr/>
        <a:lstStyle/>
        <a:p>
          <a:r>
            <a:rPr lang="zh-CN" altLang="en-US" sz="2400" dirty="0"/>
            <a:t>频率测量的误差构成</a:t>
          </a:r>
        </a:p>
      </dgm:t>
    </dgm:pt>
    <dgm:pt modelId="{1E3557AA-F35F-4F7E-8EAF-99CE7902F20F}" type="parTrans" cxnId="{C8F8983D-9578-455A-BC76-5F750F7B4FF8}">
      <dgm:prSet/>
      <dgm:spPr/>
      <dgm:t>
        <a:bodyPr/>
        <a:lstStyle/>
        <a:p>
          <a:endParaRPr lang="zh-CN" altLang="en-US" sz="2400"/>
        </a:p>
      </dgm:t>
    </dgm:pt>
    <dgm:pt modelId="{EF1D1CAC-69EA-4B12-885F-2DFB829A3D1C}" type="sibTrans" cxnId="{C8F8983D-9578-455A-BC76-5F750F7B4FF8}">
      <dgm:prSet/>
      <dgm:spPr/>
      <dgm:t>
        <a:bodyPr/>
        <a:lstStyle/>
        <a:p>
          <a:endParaRPr lang="zh-CN" altLang="en-US" sz="2400"/>
        </a:p>
      </dgm:t>
    </dgm:pt>
    <dgm:pt modelId="{54362E28-CD58-41A8-9CB4-CFF780DF07DE}">
      <dgm:prSet phldrT="[文本]" custT="1"/>
      <dgm:spPr/>
      <dgm:t>
        <a:bodyPr/>
        <a:lstStyle/>
        <a:p>
          <a:r>
            <a:rPr lang="zh-CN" altLang="en-US" sz="2400" dirty="0"/>
            <a:t>计数误差</a:t>
          </a:r>
        </a:p>
      </dgm:t>
    </dgm:pt>
    <dgm:pt modelId="{BAFB23E8-BA6A-435A-B444-AF661D41965F}" type="parTrans" cxnId="{DC39C6FE-1C72-4828-89FD-FF4C7A764161}">
      <dgm:prSet/>
      <dgm:spPr/>
      <dgm:t>
        <a:bodyPr/>
        <a:lstStyle/>
        <a:p>
          <a:endParaRPr lang="zh-CN" altLang="en-US" sz="2400"/>
        </a:p>
      </dgm:t>
    </dgm:pt>
    <dgm:pt modelId="{61D2B9DB-CEA4-47C5-B679-15F23BEBD0D2}" type="sibTrans" cxnId="{DC39C6FE-1C72-4828-89FD-FF4C7A764161}">
      <dgm:prSet/>
      <dgm:spPr/>
      <dgm:t>
        <a:bodyPr/>
        <a:lstStyle/>
        <a:p>
          <a:endParaRPr lang="zh-CN" altLang="en-US" sz="2400"/>
        </a:p>
      </dgm:t>
    </dgm:pt>
    <dgm:pt modelId="{825E00D8-BBF4-4AB7-9941-9DF8DF4A2EFA}">
      <dgm:prSet phldrT="[文本]" custT="1"/>
      <dgm:spPr/>
      <dgm:t>
        <a:bodyPr/>
        <a:lstStyle/>
        <a:p>
          <a:r>
            <a:rPr lang="zh-CN" altLang="en-US" sz="2400" dirty="0"/>
            <a:t>计时误差</a:t>
          </a:r>
        </a:p>
      </dgm:t>
    </dgm:pt>
    <dgm:pt modelId="{04D739F6-57BE-427A-BA88-DE3403D91A74}" type="parTrans" cxnId="{73F77364-A3B1-4BCD-95AE-7AFAB79060CF}">
      <dgm:prSet/>
      <dgm:spPr/>
      <dgm:t>
        <a:bodyPr/>
        <a:lstStyle/>
        <a:p>
          <a:endParaRPr lang="zh-CN" altLang="en-US" sz="2400"/>
        </a:p>
      </dgm:t>
    </dgm:pt>
    <dgm:pt modelId="{814A2F67-ECC0-4236-8956-68C6F232AED9}" type="sibTrans" cxnId="{73F77364-A3B1-4BCD-95AE-7AFAB79060CF}">
      <dgm:prSet/>
      <dgm:spPr/>
      <dgm:t>
        <a:bodyPr/>
        <a:lstStyle/>
        <a:p>
          <a:endParaRPr lang="zh-CN" altLang="en-US" sz="2400"/>
        </a:p>
      </dgm:t>
    </dgm:pt>
    <dgm:pt modelId="{04BD56C6-CF30-49C3-8118-9F64945F4CB0}" type="pres">
      <dgm:prSet presAssocID="{8BB0AF2B-B3E3-451D-BBE6-0491A1508552}" presName="diagram" presStyleCnt="0">
        <dgm:presLayoutVars>
          <dgm:chPref val="1"/>
          <dgm:dir/>
          <dgm:animOne val="branch"/>
          <dgm:animLvl val="lvl"/>
          <dgm:resizeHandles/>
        </dgm:presLayoutVars>
      </dgm:prSet>
      <dgm:spPr/>
      <dgm:t>
        <a:bodyPr/>
        <a:lstStyle/>
        <a:p>
          <a:endParaRPr lang="zh-CN" altLang="en-US"/>
        </a:p>
      </dgm:t>
    </dgm:pt>
    <dgm:pt modelId="{8955EAA6-EBEF-479B-9BCF-2476C8110C3C}" type="pres">
      <dgm:prSet presAssocID="{00E3786B-879A-40D7-8072-EB34BC6857BE}" presName="root" presStyleCnt="0"/>
      <dgm:spPr/>
    </dgm:pt>
    <dgm:pt modelId="{F5BC5A2A-41E2-4CF2-A4E6-5D97534B2218}" type="pres">
      <dgm:prSet presAssocID="{00E3786B-879A-40D7-8072-EB34BC6857BE}" presName="rootComposite" presStyleCnt="0"/>
      <dgm:spPr/>
    </dgm:pt>
    <dgm:pt modelId="{39E9D5EE-261D-4639-A691-14258BAB8FB8}" type="pres">
      <dgm:prSet presAssocID="{00E3786B-879A-40D7-8072-EB34BC6857BE}" presName="rootText" presStyleLbl="node1" presStyleIdx="0" presStyleCnt="1"/>
      <dgm:spPr/>
      <dgm:t>
        <a:bodyPr/>
        <a:lstStyle/>
        <a:p>
          <a:endParaRPr lang="zh-CN" altLang="en-US"/>
        </a:p>
      </dgm:t>
    </dgm:pt>
    <dgm:pt modelId="{29E71697-F47C-4785-8EE4-13865ED320C7}" type="pres">
      <dgm:prSet presAssocID="{00E3786B-879A-40D7-8072-EB34BC6857BE}" presName="rootConnector" presStyleLbl="node1" presStyleIdx="0" presStyleCnt="1"/>
      <dgm:spPr/>
      <dgm:t>
        <a:bodyPr/>
        <a:lstStyle/>
        <a:p>
          <a:endParaRPr lang="zh-CN" altLang="en-US"/>
        </a:p>
      </dgm:t>
    </dgm:pt>
    <dgm:pt modelId="{88FA5ECF-AA1B-4FE3-953B-A0BD6AAAEF7D}" type="pres">
      <dgm:prSet presAssocID="{00E3786B-879A-40D7-8072-EB34BC6857BE}" presName="childShape" presStyleCnt="0"/>
      <dgm:spPr/>
    </dgm:pt>
    <dgm:pt modelId="{018DB5FD-69A9-4965-B323-14044E113CAA}" type="pres">
      <dgm:prSet presAssocID="{BAFB23E8-BA6A-435A-B444-AF661D41965F}" presName="Name13" presStyleLbl="parChTrans1D2" presStyleIdx="0" presStyleCnt="2"/>
      <dgm:spPr/>
      <dgm:t>
        <a:bodyPr/>
        <a:lstStyle/>
        <a:p>
          <a:endParaRPr lang="zh-CN" altLang="en-US"/>
        </a:p>
      </dgm:t>
    </dgm:pt>
    <dgm:pt modelId="{8408DA32-D9A7-4CC4-BC61-F565A9EDC1B7}" type="pres">
      <dgm:prSet presAssocID="{54362E28-CD58-41A8-9CB4-CFF780DF07DE}" presName="childText" presStyleLbl="bgAcc1" presStyleIdx="0" presStyleCnt="2">
        <dgm:presLayoutVars>
          <dgm:bulletEnabled val="1"/>
        </dgm:presLayoutVars>
      </dgm:prSet>
      <dgm:spPr/>
      <dgm:t>
        <a:bodyPr/>
        <a:lstStyle/>
        <a:p>
          <a:endParaRPr lang="zh-CN" altLang="en-US"/>
        </a:p>
      </dgm:t>
    </dgm:pt>
    <dgm:pt modelId="{0BA6B89D-7CE5-41FC-A96B-09A889BFCCF2}" type="pres">
      <dgm:prSet presAssocID="{04D739F6-57BE-427A-BA88-DE3403D91A74}" presName="Name13" presStyleLbl="parChTrans1D2" presStyleIdx="1" presStyleCnt="2"/>
      <dgm:spPr/>
      <dgm:t>
        <a:bodyPr/>
        <a:lstStyle/>
        <a:p>
          <a:endParaRPr lang="zh-CN" altLang="en-US"/>
        </a:p>
      </dgm:t>
    </dgm:pt>
    <dgm:pt modelId="{9563401B-2C8D-422A-9EFB-DC79D8BCF266}" type="pres">
      <dgm:prSet presAssocID="{825E00D8-BBF4-4AB7-9941-9DF8DF4A2EFA}" presName="childText" presStyleLbl="bgAcc1" presStyleIdx="1" presStyleCnt="2">
        <dgm:presLayoutVars>
          <dgm:bulletEnabled val="1"/>
        </dgm:presLayoutVars>
      </dgm:prSet>
      <dgm:spPr/>
      <dgm:t>
        <a:bodyPr/>
        <a:lstStyle/>
        <a:p>
          <a:endParaRPr lang="zh-CN" altLang="en-US"/>
        </a:p>
      </dgm:t>
    </dgm:pt>
  </dgm:ptLst>
  <dgm:cxnLst>
    <dgm:cxn modelId="{EE0EAAD1-4345-4834-A168-A89BAF2B76B9}" type="presOf" srcId="{00E3786B-879A-40D7-8072-EB34BC6857BE}" destId="{39E9D5EE-261D-4639-A691-14258BAB8FB8}" srcOrd="0" destOrd="0" presId="urn:microsoft.com/office/officeart/2005/8/layout/hierarchy3"/>
    <dgm:cxn modelId="{526D9216-A920-414F-8E52-E3D917809BE8}" type="presOf" srcId="{825E00D8-BBF4-4AB7-9941-9DF8DF4A2EFA}" destId="{9563401B-2C8D-422A-9EFB-DC79D8BCF266}" srcOrd="0" destOrd="0" presId="urn:microsoft.com/office/officeart/2005/8/layout/hierarchy3"/>
    <dgm:cxn modelId="{D79B9742-0567-4E2B-82FC-B32962ADFF39}" type="presOf" srcId="{00E3786B-879A-40D7-8072-EB34BC6857BE}" destId="{29E71697-F47C-4785-8EE4-13865ED320C7}" srcOrd="1" destOrd="0" presId="urn:microsoft.com/office/officeart/2005/8/layout/hierarchy3"/>
    <dgm:cxn modelId="{4019A8F6-02C7-4FD4-A3E0-39F61ED3BE17}" type="presOf" srcId="{04D739F6-57BE-427A-BA88-DE3403D91A74}" destId="{0BA6B89D-7CE5-41FC-A96B-09A889BFCCF2}" srcOrd="0" destOrd="0" presId="urn:microsoft.com/office/officeart/2005/8/layout/hierarchy3"/>
    <dgm:cxn modelId="{447BD38D-49EA-4958-B57D-EA9E7B00A886}" type="presOf" srcId="{BAFB23E8-BA6A-435A-B444-AF661D41965F}" destId="{018DB5FD-69A9-4965-B323-14044E113CAA}" srcOrd="0" destOrd="0" presId="urn:microsoft.com/office/officeart/2005/8/layout/hierarchy3"/>
    <dgm:cxn modelId="{DC39C6FE-1C72-4828-89FD-FF4C7A764161}" srcId="{00E3786B-879A-40D7-8072-EB34BC6857BE}" destId="{54362E28-CD58-41A8-9CB4-CFF780DF07DE}" srcOrd="0" destOrd="0" parTransId="{BAFB23E8-BA6A-435A-B444-AF661D41965F}" sibTransId="{61D2B9DB-CEA4-47C5-B679-15F23BEBD0D2}"/>
    <dgm:cxn modelId="{C8F8983D-9578-455A-BC76-5F750F7B4FF8}" srcId="{8BB0AF2B-B3E3-451D-BBE6-0491A1508552}" destId="{00E3786B-879A-40D7-8072-EB34BC6857BE}" srcOrd="0" destOrd="0" parTransId="{1E3557AA-F35F-4F7E-8EAF-99CE7902F20F}" sibTransId="{EF1D1CAC-69EA-4B12-885F-2DFB829A3D1C}"/>
    <dgm:cxn modelId="{52AAC68A-2927-4971-947B-C5B74D6FF1DA}" type="presOf" srcId="{8BB0AF2B-B3E3-451D-BBE6-0491A1508552}" destId="{04BD56C6-CF30-49C3-8118-9F64945F4CB0}" srcOrd="0" destOrd="0" presId="urn:microsoft.com/office/officeart/2005/8/layout/hierarchy3"/>
    <dgm:cxn modelId="{73F77364-A3B1-4BCD-95AE-7AFAB79060CF}" srcId="{00E3786B-879A-40D7-8072-EB34BC6857BE}" destId="{825E00D8-BBF4-4AB7-9941-9DF8DF4A2EFA}" srcOrd="1" destOrd="0" parTransId="{04D739F6-57BE-427A-BA88-DE3403D91A74}" sibTransId="{814A2F67-ECC0-4236-8956-68C6F232AED9}"/>
    <dgm:cxn modelId="{4A31C4BA-8DBB-4DC5-AC71-6AD7ECC629A5}" type="presOf" srcId="{54362E28-CD58-41A8-9CB4-CFF780DF07DE}" destId="{8408DA32-D9A7-4CC4-BC61-F565A9EDC1B7}" srcOrd="0" destOrd="0" presId="urn:microsoft.com/office/officeart/2005/8/layout/hierarchy3"/>
    <dgm:cxn modelId="{68BEA000-E12B-448D-91BC-F6521C9BF5D0}" type="presParOf" srcId="{04BD56C6-CF30-49C3-8118-9F64945F4CB0}" destId="{8955EAA6-EBEF-479B-9BCF-2476C8110C3C}" srcOrd="0" destOrd="0" presId="urn:microsoft.com/office/officeart/2005/8/layout/hierarchy3"/>
    <dgm:cxn modelId="{7740E062-5C11-4B4B-A436-8B3E3CE2E47F}" type="presParOf" srcId="{8955EAA6-EBEF-479B-9BCF-2476C8110C3C}" destId="{F5BC5A2A-41E2-4CF2-A4E6-5D97534B2218}" srcOrd="0" destOrd="0" presId="urn:microsoft.com/office/officeart/2005/8/layout/hierarchy3"/>
    <dgm:cxn modelId="{8CF8E121-EE20-4902-99F6-1233185D498D}" type="presParOf" srcId="{F5BC5A2A-41E2-4CF2-A4E6-5D97534B2218}" destId="{39E9D5EE-261D-4639-A691-14258BAB8FB8}" srcOrd="0" destOrd="0" presId="urn:microsoft.com/office/officeart/2005/8/layout/hierarchy3"/>
    <dgm:cxn modelId="{EB5DCDBA-3D9D-4679-9158-A5BBB7D2AC1D}" type="presParOf" srcId="{F5BC5A2A-41E2-4CF2-A4E6-5D97534B2218}" destId="{29E71697-F47C-4785-8EE4-13865ED320C7}" srcOrd="1" destOrd="0" presId="urn:microsoft.com/office/officeart/2005/8/layout/hierarchy3"/>
    <dgm:cxn modelId="{78909249-7E7E-4DB2-B8DC-6CE8CEACF877}" type="presParOf" srcId="{8955EAA6-EBEF-479B-9BCF-2476C8110C3C}" destId="{88FA5ECF-AA1B-4FE3-953B-A0BD6AAAEF7D}" srcOrd="1" destOrd="0" presId="urn:microsoft.com/office/officeart/2005/8/layout/hierarchy3"/>
    <dgm:cxn modelId="{C33E9BB5-228D-4AFF-A2B1-856DFAD7A509}" type="presParOf" srcId="{88FA5ECF-AA1B-4FE3-953B-A0BD6AAAEF7D}" destId="{018DB5FD-69A9-4965-B323-14044E113CAA}" srcOrd="0" destOrd="0" presId="urn:microsoft.com/office/officeart/2005/8/layout/hierarchy3"/>
    <dgm:cxn modelId="{80FDE82B-779D-419C-8DF1-658B9AB615F4}" type="presParOf" srcId="{88FA5ECF-AA1B-4FE3-953B-A0BD6AAAEF7D}" destId="{8408DA32-D9A7-4CC4-BC61-F565A9EDC1B7}" srcOrd="1" destOrd="0" presId="urn:microsoft.com/office/officeart/2005/8/layout/hierarchy3"/>
    <dgm:cxn modelId="{E8D22D8D-5B09-4A82-BD39-36F72FF0F5AA}" type="presParOf" srcId="{88FA5ECF-AA1B-4FE3-953B-A0BD6AAAEF7D}" destId="{0BA6B89D-7CE5-41FC-A96B-09A889BFCCF2}" srcOrd="2" destOrd="0" presId="urn:microsoft.com/office/officeart/2005/8/layout/hierarchy3"/>
    <dgm:cxn modelId="{615777D1-F39D-4163-A1AD-19F751A73A5E}" type="presParOf" srcId="{88FA5ECF-AA1B-4FE3-953B-A0BD6AAAEF7D}" destId="{9563401B-2C8D-422A-9EFB-DC79D8BCF26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E4899D-70CA-4175-818D-14C26EC62180}"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zh-CN" altLang="en-US"/>
        </a:p>
      </dgm:t>
    </dgm:pt>
    <dgm:pt modelId="{EDC75DD8-63A7-429B-B3D0-D18A7C43CF9F}">
      <dgm:prSet/>
      <dgm:spPr/>
      <dgm:t>
        <a:bodyPr/>
        <a:lstStyle/>
        <a:p>
          <a:pPr rtl="0"/>
          <a:r>
            <a:rPr lang="zh-CN" dirty="0"/>
            <a:t>磁电系仪表</a:t>
          </a:r>
        </a:p>
      </dgm:t>
    </dgm:pt>
    <dgm:pt modelId="{A2017C98-172E-4E4B-BF29-7F10780135FD}" type="parTrans" cxnId="{3D64231E-E63C-4C9D-B2A4-9F28845D906E}">
      <dgm:prSet/>
      <dgm:spPr/>
      <dgm:t>
        <a:bodyPr/>
        <a:lstStyle/>
        <a:p>
          <a:endParaRPr lang="zh-CN" altLang="en-US"/>
        </a:p>
      </dgm:t>
    </dgm:pt>
    <dgm:pt modelId="{02F2DDDA-BBBA-4647-A6F3-00C9BC80F869}" type="sibTrans" cxnId="{3D64231E-E63C-4C9D-B2A4-9F28845D906E}">
      <dgm:prSet/>
      <dgm:spPr/>
      <dgm:t>
        <a:bodyPr/>
        <a:lstStyle/>
        <a:p>
          <a:endParaRPr lang="zh-CN" altLang="en-US"/>
        </a:p>
      </dgm:t>
    </dgm:pt>
    <dgm:pt modelId="{4B30BA07-1876-4480-AAE1-D13E4065B336}">
      <dgm:prSet/>
      <dgm:spPr/>
      <dgm:t>
        <a:bodyPr/>
        <a:lstStyle/>
        <a:p>
          <a:pPr rtl="0"/>
          <a:r>
            <a:rPr lang="zh-CN"/>
            <a:t>电磁系仪表</a:t>
          </a:r>
        </a:p>
      </dgm:t>
    </dgm:pt>
    <dgm:pt modelId="{5BDBAFC5-304E-4767-A199-EC863EA523D4}" type="parTrans" cxnId="{FFA026D4-9E0B-4B8C-BE64-49983B907925}">
      <dgm:prSet/>
      <dgm:spPr/>
      <dgm:t>
        <a:bodyPr/>
        <a:lstStyle/>
        <a:p>
          <a:endParaRPr lang="zh-CN" altLang="en-US"/>
        </a:p>
      </dgm:t>
    </dgm:pt>
    <dgm:pt modelId="{97FB4FEC-C5FA-4AE1-9CDE-8496B6D8CECD}" type="sibTrans" cxnId="{FFA026D4-9E0B-4B8C-BE64-49983B907925}">
      <dgm:prSet/>
      <dgm:spPr/>
      <dgm:t>
        <a:bodyPr/>
        <a:lstStyle/>
        <a:p>
          <a:endParaRPr lang="zh-CN" altLang="en-US"/>
        </a:p>
      </dgm:t>
    </dgm:pt>
    <dgm:pt modelId="{CE5691E8-01A0-495B-902F-BDB4FE398267}">
      <dgm:prSet/>
      <dgm:spPr/>
      <dgm:t>
        <a:bodyPr/>
        <a:lstStyle/>
        <a:p>
          <a:pPr rtl="0"/>
          <a:r>
            <a:rPr lang="zh-CN"/>
            <a:t>电动系仪表</a:t>
          </a:r>
        </a:p>
      </dgm:t>
    </dgm:pt>
    <dgm:pt modelId="{9F9A311F-FAC9-45F4-B089-3037BBF0D335}" type="parTrans" cxnId="{BF9A93D2-4B35-4FDC-AFC6-CFBB787A16A8}">
      <dgm:prSet/>
      <dgm:spPr/>
      <dgm:t>
        <a:bodyPr/>
        <a:lstStyle/>
        <a:p>
          <a:endParaRPr lang="zh-CN" altLang="en-US"/>
        </a:p>
      </dgm:t>
    </dgm:pt>
    <dgm:pt modelId="{671EAA3D-AF2A-4BCD-B9D5-69322C7C7D0D}" type="sibTrans" cxnId="{BF9A93D2-4B35-4FDC-AFC6-CFBB787A16A8}">
      <dgm:prSet/>
      <dgm:spPr/>
      <dgm:t>
        <a:bodyPr/>
        <a:lstStyle/>
        <a:p>
          <a:endParaRPr lang="zh-CN" altLang="en-US"/>
        </a:p>
      </dgm:t>
    </dgm:pt>
    <dgm:pt modelId="{DCDF4D20-1F62-4AC9-B0AE-604C26DDF1A5}">
      <dgm:prSet/>
      <dgm:spPr/>
      <dgm:t>
        <a:bodyPr/>
        <a:lstStyle/>
        <a:p>
          <a:pPr rtl="0"/>
          <a:r>
            <a:rPr lang="zh-CN"/>
            <a:t>功率表</a:t>
          </a:r>
        </a:p>
      </dgm:t>
    </dgm:pt>
    <dgm:pt modelId="{EEEB1605-691E-4ACD-A0A9-606743E3D88C}" type="parTrans" cxnId="{47CDE9DF-E028-4B8C-AAF0-9E458B8180A1}">
      <dgm:prSet/>
      <dgm:spPr/>
      <dgm:t>
        <a:bodyPr/>
        <a:lstStyle/>
        <a:p>
          <a:endParaRPr lang="zh-CN" altLang="en-US"/>
        </a:p>
      </dgm:t>
    </dgm:pt>
    <dgm:pt modelId="{5884B6EB-BA9B-4E61-8A2E-D733F6EB68F7}" type="sibTrans" cxnId="{47CDE9DF-E028-4B8C-AAF0-9E458B8180A1}">
      <dgm:prSet/>
      <dgm:spPr/>
      <dgm:t>
        <a:bodyPr/>
        <a:lstStyle/>
        <a:p>
          <a:endParaRPr lang="zh-CN" altLang="en-US"/>
        </a:p>
      </dgm:t>
    </dgm:pt>
    <dgm:pt modelId="{FD55E391-7462-4AD3-9F89-179B702D6CA5}" type="pres">
      <dgm:prSet presAssocID="{53E4899D-70CA-4175-818D-14C26EC62180}" presName="matrix" presStyleCnt="0">
        <dgm:presLayoutVars>
          <dgm:chMax val="1"/>
          <dgm:dir/>
          <dgm:resizeHandles val="exact"/>
        </dgm:presLayoutVars>
      </dgm:prSet>
      <dgm:spPr/>
      <dgm:t>
        <a:bodyPr/>
        <a:lstStyle/>
        <a:p>
          <a:endParaRPr lang="zh-CN" altLang="en-US"/>
        </a:p>
      </dgm:t>
    </dgm:pt>
    <dgm:pt modelId="{D0534AAE-09CD-464D-A2BC-10AC157267E4}" type="pres">
      <dgm:prSet presAssocID="{53E4899D-70CA-4175-818D-14C26EC62180}" presName="diamond" presStyleLbl="bgShp" presStyleIdx="0" presStyleCnt="1"/>
      <dgm:spPr/>
    </dgm:pt>
    <dgm:pt modelId="{94966FAE-B6FB-4EDA-AB90-25C2B8D868A5}" type="pres">
      <dgm:prSet presAssocID="{53E4899D-70CA-4175-818D-14C26EC62180}" presName="quad1" presStyleLbl="node1" presStyleIdx="0" presStyleCnt="4">
        <dgm:presLayoutVars>
          <dgm:chMax val="0"/>
          <dgm:chPref val="0"/>
          <dgm:bulletEnabled val="1"/>
        </dgm:presLayoutVars>
      </dgm:prSet>
      <dgm:spPr/>
      <dgm:t>
        <a:bodyPr/>
        <a:lstStyle/>
        <a:p>
          <a:endParaRPr lang="zh-CN" altLang="en-US"/>
        </a:p>
      </dgm:t>
    </dgm:pt>
    <dgm:pt modelId="{1306C5E5-EF41-4102-BE76-3DE83B5FC39B}" type="pres">
      <dgm:prSet presAssocID="{53E4899D-70CA-4175-818D-14C26EC62180}" presName="quad2" presStyleLbl="node1" presStyleIdx="1" presStyleCnt="4">
        <dgm:presLayoutVars>
          <dgm:chMax val="0"/>
          <dgm:chPref val="0"/>
          <dgm:bulletEnabled val="1"/>
        </dgm:presLayoutVars>
      </dgm:prSet>
      <dgm:spPr/>
      <dgm:t>
        <a:bodyPr/>
        <a:lstStyle/>
        <a:p>
          <a:endParaRPr lang="zh-CN" altLang="en-US"/>
        </a:p>
      </dgm:t>
    </dgm:pt>
    <dgm:pt modelId="{6FE0132F-C01A-4375-90EF-EA4E8D34D881}" type="pres">
      <dgm:prSet presAssocID="{53E4899D-70CA-4175-818D-14C26EC62180}" presName="quad3" presStyleLbl="node1" presStyleIdx="2" presStyleCnt="4">
        <dgm:presLayoutVars>
          <dgm:chMax val="0"/>
          <dgm:chPref val="0"/>
          <dgm:bulletEnabled val="1"/>
        </dgm:presLayoutVars>
      </dgm:prSet>
      <dgm:spPr/>
      <dgm:t>
        <a:bodyPr/>
        <a:lstStyle/>
        <a:p>
          <a:endParaRPr lang="zh-CN" altLang="en-US"/>
        </a:p>
      </dgm:t>
    </dgm:pt>
    <dgm:pt modelId="{30279590-E531-4BF4-8E47-86AF84A5491B}" type="pres">
      <dgm:prSet presAssocID="{53E4899D-70CA-4175-818D-14C26EC62180}" presName="quad4" presStyleLbl="node1" presStyleIdx="3" presStyleCnt="4">
        <dgm:presLayoutVars>
          <dgm:chMax val="0"/>
          <dgm:chPref val="0"/>
          <dgm:bulletEnabled val="1"/>
        </dgm:presLayoutVars>
      </dgm:prSet>
      <dgm:spPr/>
      <dgm:t>
        <a:bodyPr/>
        <a:lstStyle/>
        <a:p>
          <a:endParaRPr lang="zh-CN" altLang="en-US"/>
        </a:p>
      </dgm:t>
    </dgm:pt>
  </dgm:ptLst>
  <dgm:cxnLst>
    <dgm:cxn modelId="{6CC4DFCC-9C71-4AEE-B739-289E87DA072F}" type="presOf" srcId="{4B30BA07-1876-4480-AAE1-D13E4065B336}" destId="{1306C5E5-EF41-4102-BE76-3DE83B5FC39B}" srcOrd="0" destOrd="0" presId="urn:microsoft.com/office/officeart/2005/8/layout/matrix3"/>
    <dgm:cxn modelId="{DB60A92B-E485-479C-BA6E-246574E5267C}" type="presOf" srcId="{53E4899D-70CA-4175-818D-14C26EC62180}" destId="{FD55E391-7462-4AD3-9F89-179B702D6CA5}" srcOrd="0" destOrd="0" presId="urn:microsoft.com/office/officeart/2005/8/layout/matrix3"/>
    <dgm:cxn modelId="{47CDE9DF-E028-4B8C-AAF0-9E458B8180A1}" srcId="{53E4899D-70CA-4175-818D-14C26EC62180}" destId="{DCDF4D20-1F62-4AC9-B0AE-604C26DDF1A5}" srcOrd="3" destOrd="0" parTransId="{EEEB1605-691E-4ACD-A0A9-606743E3D88C}" sibTransId="{5884B6EB-BA9B-4E61-8A2E-D733F6EB68F7}"/>
    <dgm:cxn modelId="{3D64231E-E63C-4C9D-B2A4-9F28845D906E}" srcId="{53E4899D-70CA-4175-818D-14C26EC62180}" destId="{EDC75DD8-63A7-429B-B3D0-D18A7C43CF9F}" srcOrd="0" destOrd="0" parTransId="{A2017C98-172E-4E4B-BF29-7F10780135FD}" sibTransId="{02F2DDDA-BBBA-4647-A6F3-00C9BC80F869}"/>
    <dgm:cxn modelId="{1B94F544-386B-42A4-806A-1BA02B6A988C}" type="presOf" srcId="{CE5691E8-01A0-495B-902F-BDB4FE398267}" destId="{6FE0132F-C01A-4375-90EF-EA4E8D34D881}" srcOrd="0" destOrd="0" presId="urn:microsoft.com/office/officeart/2005/8/layout/matrix3"/>
    <dgm:cxn modelId="{BF9A93D2-4B35-4FDC-AFC6-CFBB787A16A8}" srcId="{53E4899D-70CA-4175-818D-14C26EC62180}" destId="{CE5691E8-01A0-495B-902F-BDB4FE398267}" srcOrd="2" destOrd="0" parTransId="{9F9A311F-FAC9-45F4-B089-3037BBF0D335}" sibTransId="{671EAA3D-AF2A-4BCD-B9D5-69322C7C7D0D}"/>
    <dgm:cxn modelId="{A7223660-D5F8-4597-BFEA-DFCE302A8AF7}" type="presOf" srcId="{DCDF4D20-1F62-4AC9-B0AE-604C26DDF1A5}" destId="{30279590-E531-4BF4-8E47-86AF84A5491B}" srcOrd="0" destOrd="0" presId="urn:microsoft.com/office/officeart/2005/8/layout/matrix3"/>
    <dgm:cxn modelId="{2795E08B-4952-4505-BEEC-D19CF8462799}" type="presOf" srcId="{EDC75DD8-63A7-429B-B3D0-D18A7C43CF9F}" destId="{94966FAE-B6FB-4EDA-AB90-25C2B8D868A5}" srcOrd="0" destOrd="0" presId="urn:microsoft.com/office/officeart/2005/8/layout/matrix3"/>
    <dgm:cxn modelId="{FFA026D4-9E0B-4B8C-BE64-49983B907925}" srcId="{53E4899D-70CA-4175-818D-14C26EC62180}" destId="{4B30BA07-1876-4480-AAE1-D13E4065B336}" srcOrd="1" destOrd="0" parTransId="{5BDBAFC5-304E-4767-A199-EC863EA523D4}" sibTransId="{97FB4FEC-C5FA-4AE1-9CDE-8496B6D8CECD}"/>
    <dgm:cxn modelId="{241412EA-86B4-41D1-952C-6E63E8C0C860}" type="presParOf" srcId="{FD55E391-7462-4AD3-9F89-179B702D6CA5}" destId="{D0534AAE-09CD-464D-A2BC-10AC157267E4}" srcOrd="0" destOrd="0" presId="urn:microsoft.com/office/officeart/2005/8/layout/matrix3"/>
    <dgm:cxn modelId="{9F3E1B8E-812F-4415-A791-DD9C66535AD8}" type="presParOf" srcId="{FD55E391-7462-4AD3-9F89-179B702D6CA5}" destId="{94966FAE-B6FB-4EDA-AB90-25C2B8D868A5}" srcOrd="1" destOrd="0" presId="urn:microsoft.com/office/officeart/2005/8/layout/matrix3"/>
    <dgm:cxn modelId="{026D78E7-959C-4B07-A2C6-2CA35138706E}" type="presParOf" srcId="{FD55E391-7462-4AD3-9F89-179B702D6CA5}" destId="{1306C5E5-EF41-4102-BE76-3DE83B5FC39B}" srcOrd="2" destOrd="0" presId="urn:microsoft.com/office/officeart/2005/8/layout/matrix3"/>
    <dgm:cxn modelId="{0D30FECC-1748-4816-BEC3-01B1D437DF8E}" type="presParOf" srcId="{FD55E391-7462-4AD3-9F89-179B702D6CA5}" destId="{6FE0132F-C01A-4375-90EF-EA4E8D34D881}" srcOrd="3" destOrd="0" presId="urn:microsoft.com/office/officeart/2005/8/layout/matrix3"/>
    <dgm:cxn modelId="{63D162CE-0163-44DF-954F-52A622105A31}" type="presParOf" srcId="{FD55E391-7462-4AD3-9F89-179B702D6CA5}" destId="{30279590-E531-4BF4-8E47-86AF84A5491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DBF98B-7403-412F-AC14-C75DBE2B319C}"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1A96D6AE-173F-4045-96A6-CB7A31FB301E}">
      <dgm:prSet phldrT="[文本]"/>
      <dgm:spPr/>
      <dgm:t>
        <a:bodyPr/>
        <a:lstStyle/>
        <a:p>
          <a:r>
            <a:rPr lang="zh-CN" altLang="en-US" dirty="0"/>
            <a:t>电磁机构</a:t>
          </a:r>
        </a:p>
      </dgm:t>
    </dgm:pt>
    <dgm:pt modelId="{6C08700B-6417-4D16-8597-38B8A5B00383}" type="parTrans" cxnId="{D73384C0-6F37-4C4B-B784-FD9FEBC6C16F}">
      <dgm:prSet/>
      <dgm:spPr/>
      <dgm:t>
        <a:bodyPr/>
        <a:lstStyle/>
        <a:p>
          <a:endParaRPr lang="zh-CN" altLang="en-US"/>
        </a:p>
      </dgm:t>
    </dgm:pt>
    <dgm:pt modelId="{3DF32720-2874-4F73-9AAE-CBB61E95A7C2}" type="sibTrans" cxnId="{D73384C0-6F37-4C4B-B784-FD9FEBC6C16F}">
      <dgm:prSet/>
      <dgm:spPr/>
      <dgm:t>
        <a:bodyPr/>
        <a:lstStyle/>
        <a:p>
          <a:endParaRPr lang="zh-CN" altLang="en-US"/>
        </a:p>
      </dgm:t>
    </dgm:pt>
    <dgm:pt modelId="{F15A31BF-754C-4543-B8E2-D004B27F9CC6}">
      <dgm:prSet phldrT="[文本]"/>
      <dgm:spPr>
        <a:solidFill>
          <a:schemeClr val="tx1">
            <a:lumMod val="75000"/>
            <a:lumOff val="25000"/>
          </a:schemeClr>
        </a:solidFill>
      </dgm:spPr>
      <dgm:t>
        <a:bodyPr/>
        <a:lstStyle/>
        <a:p>
          <a:r>
            <a:rPr lang="zh-CN" altLang="en-US" dirty="0"/>
            <a:t>固定部分</a:t>
          </a:r>
        </a:p>
      </dgm:t>
    </dgm:pt>
    <dgm:pt modelId="{B161FCEB-6A69-4A29-90F5-610CEFB72B46}" type="parTrans" cxnId="{AE7C485A-05CE-48B0-9404-FFC9434EA165}">
      <dgm:prSet/>
      <dgm:spPr/>
      <dgm:t>
        <a:bodyPr/>
        <a:lstStyle/>
        <a:p>
          <a:endParaRPr lang="zh-CN" altLang="en-US"/>
        </a:p>
      </dgm:t>
    </dgm:pt>
    <dgm:pt modelId="{C400F88B-04EB-4932-8C43-517C6A85738D}" type="sibTrans" cxnId="{AE7C485A-05CE-48B0-9404-FFC9434EA165}">
      <dgm:prSet/>
      <dgm:spPr/>
      <dgm:t>
        <a:bodyPr/>
        <a:lstStyle/>
        <a:p>
          <a:endParaRPr lang="zh-CN" altLang="en-US"/>
        </a:p>
      </dgm:t>
    </dgm:pt>
    <dgm:pt modelId="{A54A91A1-AFFC-4F16-87F6-0C922C4E4D6D}">
      <dgm:prSet phldrT="[文本]"/>
      <dgm:spPr>
        <a:solidFill>
          <a:schemeClr val="tx1">
            <a:lumMod val="75000"/>
            <a:lumOff val="25000"/>
          </a:schemeClr>
        </a:solidFill>
      </dgm:spPr>
      <dgm:t>
        <a:bodyPr/>
        <a:lstStyle/>
        <a:p>
          <a:r>
            <a:rPr lang="zh-CN" altLang="en-US" dirty="0"/>
            <a:t>马蹄形永久磁铁</a:t>
          </a:r>
        </a:p>
      </dgm:t>
    </dgm:pt>
    <dgm:pt modelId="{2246F0E3-F5D9-4265-BD40-B2CB9CE94052}" type="parTrans" cxnId="{9A4493FF-E663-48DE-B813-176B2D8979FA}">
      <dgm:prSet/>
      <dgm:spPr/>
      <dgm:t>
        <a:bodyPr/>
        <a:lstStyle/>
        <a:p>
          <a:endParaRPr lang="zh-CN" altLang="en-US"/>
        </a:p>
      </dgm:t>
    </dgm:pt>
    <dgm:pt modelId="{E5DC005F-BA81-474E-BB33-DF38FD272402}" type="sibTrans" cxnId="{9A4493FF-E663-48DE-B813-176B2D8979FA}">
      <dgm:prSet/>
      <dgm:spPr/>
      <dgm:t>
        <a:bodyPr/>
        <a:lstStyle/>
        <a:p>
          <a:endParaRPr lang="zh-CN" altLang="en-US"/>
        </a:p>
      </dgm:t>
    </dgm:pt>
    <dgm:pt modelId="{B3E56325-82D3-4F7E-805D-8B7CE4B07A15}">
      <dgm:prSet phldrT="[文本]"/>
      <dgm:spPr>
        <a:solidFill>
          <a:schemeClr val="tx1">
            <a:lumMod val="75000"/>
            <a:lumOff val="25000"/>
          </a:schemeClr>
        </a:solidFill>
      </dgm:spPr>
      <dgm:t>
        <a:bodyPr/>
        <a:lstStyle/>
        <a:p>
          <a:r>
            <a:rPr lang="zh-CN" altLang="en-US" dirty="0"/>
            <a:t>极掌</a:t>
          </a:r>
          <a:r>
            <a:rPr lang="en-US" altLang="zh-CN" dirty="0"/>
            <a:t>NS</a:t>
          </a:r>
          <a:endParaRPr lang="zh-CN" altLang="en-US" dirty="0"/>
        </a:p>
      </dgm:t>
    </dgm:pt>
    <dgm:pt modelId="{D9D82E96-9C3D-4624-A75B-6143AB9AC32E}" type="parTrans" cxnId="{D127DC64-7E71-499E-83C1-08A805AC3537}">
      <dgm:prSet/>
      <dgm:spPr/>
      <dgm:t>
        <a:bodyPr/>
        <a:lstStyle/>
        <a:p>
          <a:endParaRPr lang="zh-CN" altLang="en-US"/>
        </a:p>
      </dgm:t>
    </dgm:pt>
    <dgm:pt modelId="{6AB254A8-95D6-4330-9F57-DEDD83D0DC9B}" type="sibTrans" cxnId="{D127DC64-7E71-499E-83C1-08A805AC3537}">
      <dgm:prSet/>
      <dgm:spPr/>
      <dgm:t>
        <a:bodyPr/>
        <a:lstStyle/>
        <a:p>
          <a:endParaRPr lang="zh-CN" altLang="en-US"/>
        </a:p>
      </dgm:t>
    </dgm:pt>
    <dgm:pt modelId="{EE6D9048-79FB-48E2-8A0D-2E042E9060B8}">
      <dgm:prSet phldrT="[文本]"/>
      <dgm:spPr>
        <a:solidFill>
          <a:schemeClr val="accent3">
            <a:lumMod val="75000"/>
          </a:schemeClr>
        </a:solidFill>
      </dgm:spPr>
      <dgm:t>
        <a:bodyPr/>
        <a:lstStyle/>
        <a:p>
          <a:r>
            <a:rPr lang="zh-CN" altLang="en-US" dirty="0"/>
            <a:t>可动部分</a:t>
          </a:r>
        </a:p>
      </dgm:t>
    </dgm:pt>
    <dgm:pt modelId="{E1A92FBD-AB24-437C-8515-DCE240239B8B}" type="parTrans" cxnId="{1DA9468C-4C1B-4C57-95F2-81367F102B78}">
      <dgm:prSet/>
      <dgm:spPr/>
      <dgm:t>
        <a:bodyPr/>
        <a:lstStyle/>
        <a:p>
          <a:endParaRPr lang="zh-CN" altLang="en-US"/>
        </a:p>
      </dgm:t>
    </dgm:pt>
    <dgm:pt modelId="{6C4A14B3-497D-4196-BD1F-91EDB87A4019}" type="sibTrans" cxnId="{1DA9468C-4C1B-4C57-95F2-81367F102B78}">
      <dgm:prSet/>
      <dgm:spPr/>
      <dgm:t>
        <a:bodyPr/>
        <a:lstStyle/>
        <a:p>
          <a:endParaRPr lang="zh-CN" altLang="en-US"/>
        </a:p>
      </dgm:t>
    </dgm:pt>
    <dgm:pt modelId="{0236FAEF-1565-422F-927A-CDBA51348255}">
      <dgm:prSet phldrT="[文本]"/>
      <dgm:spPr>
        <a:solidFill>
          <a:schemeClr val="accent3">
            <a:lumMod val="75000"/>
          </a:schemeClr>
        </a:solidFill>
      </dgm:spPr>
      <dgm:t>
        <a:bodyPr/>
        <a:lstStyle/>
        <a:p>
          <a:r>
            <a:rPr lang="zh-CN" altLang="en-US" dirty="0"/>
            <a:t>线圈</a:t>
          </a:r>
          <a:endParaRPr lang="en-US" altLang="zh-CN" dirty="0"/>
        </a:p>
        <a:p>
          <a:r>
            <a:rPr lang="zh-CN" altLang="en-US" dirty="0"/>
            <a:t>铝框</a:t>
          </a:r>
        </a:p>
      </dgm:t>
    </dgm:pt>
    <dgm:pt modelId="{9B92D48A-63B0-4D6C-8332-4FA6FBCB985D}" type="parTrans" cxnId="{E56015E1-090C-4FB5-9624-D5B75D7110F9}">
      <dgm:prSet/>
      <dgm:spPr/>
      <dgm:t>
        <a:bodyPr/>
        <a:lstStyle/>
        <a:p>
          <a:endParaRPr lang="zh-CN" altLang="en-US"/>
        </a:p>
      </dgm:t>
    </dgm:pt>
    <dgm:pt modelId="{BF57EB81-D6E4-454E-809E-41F63D78D246}" type="sibTrans" cxnId="{E56015E1-090C-4FB5-9624-D5B75D7110F9}">
      <dgm:prSet/>
      <dgm:spPr/>
      <dgm:t>
        <a:bodyPr/>
        <a:lstStyle/>
        <a:p>
          <a:endParaRPr lang="zh-CN" altLang="en-US"/>
        </a:p>
      </dgm:t>
    </dgm:pt>
    <dgm:pt modelId="{A0061B5C-2D8D-4C01-B477-007154FA1ADB}">
      <dgm:prSet phldrT="[文本]"/>
      <dgm:spPr>
        <a:solidFill>
          <a:schemeClr val="accent3">
            <a:lumMod val="75000"/>
          </a:schemeClr>
        </a:solidFill>
      </dgm:spPr>
      <dgm:t>
        <a:bodyPr/>
        <a:lstStyle/>
        <a:p>
          <a:r>
            <a:rPr lang="zh-CN" altLang="en-US" dirty="0"/>
            <a:t>圆柱形铁芯</a:t>
          </a:r>
        </a:p>
      </dgm:t>
    </dgm:pt>
    <dgm:pt modelId="{1CC19A50-813D-4B13-9008-7F594B295433}" type="parTrans" cxnId="{92311ED9-802A-430F-AE96-561A27768099}">
      <dgm:prSet/>
      <dgm:spPr/>
      <dgm:t>
        <a:bodyPr/>
        <a:lstStyle/>
        <a:p>
          <a:endParaRPr lang="zh-CN" altLang="en-US"/>
        </a:p>
      </dgm:t>
    </dgm:pt>
    <dgm:pt modelId="{5DB31DFA-3EE1-4A21-A9F3-4AF8B7144EF3}" type="sibTrans" cxnId="{92311ED9-802A-430F-AE96-561A27768099}">
      <dgm:prSet/>
      <dgm:spPr/>
      <dgm:t>
        <a:bodyPr/>
        <a:lstStyle/>
        <a:p>
          <a:endParaRPr lang="zh-CN" altLang="en-US"/>
        </a:p>
      </dgm:t>
    </dgm:pt>
    <dgm:pt modelId="{F11C958C-D762-4957-94B3-484EC0E1FEA4}">
      <dgm:prSet phldrT="[文本]"/>
      <dgm:spPr>
        <a:solidFill>
          <a:schemeClr val="accent3">
            <a:lumMod val="75000"/>
          </a:schemeClr>
        </a:solidFill>
      </dgm:spPr>
      <dgm:t>
        <a:bodyPr/>
        <a:lstStyle/>
        <a:p>
          <a:r>
            <a:rPr lang="zh-CN" altLang="en-US" dirty="0"/>
            <a:t>两根</a:t>
          </a:r>
          <a:endParaRPr lang="en-US" altLang="zh-CN" dirty="0"/>
        </a:p>
        <a:p>
          <a:r>
            <a:rPr lang="zh-CN" altLang="en-US" dirty="0"/>
            <a:t>半轴</a:t>
          </a:r>
        </a:p>
      </dgm:t>
    </dgm:pt>
    <dgm:pt modelId="{E4A6AE35-B853-4602-AD4E-82DFD7083F20}" type="parTrans" cxnId="{FFEC7B25-8F29-4E97-9423-80C3217FC837}">
      <dgm:prSet/>
      <dgm:spPr/>
      <dgm:t>
        <a:bodyPr/>
        <a:lstStyle/>
        <a:p>
          <a:endParaRPr lang="zh-CN" altLang="en-US"/>
        </a:p>
      </dgm:t>
    </dgm:pt>
    <dgm:pt modelId="{0E44160E-8F12-40C7-8CE4-20498B9F4644}" type="sibTrans" cxnId="{FFEC7B25-8F29-4E97-9423-80C3217FC837}">
      <dgm:prSet/>
      <dgm:spPr/>
      <dgm:t>
        <a:bodyPr/>
        <a:lstStyle/>
        <a:p>
          <a:endParaRPr lang="zh-CN" altLang="en-US"/>
        </a:p>
      </dgm:t>
    </dgm:pt>
    <dgm:pt modelId="{70A61CD5-A718-4283-8CCB-B23D188C2D2D}">
      <dgm:prSet phldrT="[文本]"/>
      <dgm:spPr>
        <a:solidFill>
          <a:schemeClr val="accent3">
            <a:lumMod val="75000"/>
          </a:schemeClr>
        </a:solidFill>
        <a:ln>
          <a:solidFill>
            <a:schemeClr val="bg1"/>
          </a:solidFill>
        </a:ln>
      </dgm:spPr>
      <dgm:t>
        <a:bodyPr/>
        <a:lstStyle/>
        <a:p>
          <a:r>
            <a:rPr lang="zh-CN" altLang="en-US" dirty="0"/>
            <a:t>指针</a:t>
          </a:r>
        </a:p>
      </dgm:t>
    </dgm:pt>
    <dgm:pt modelId="{EAC15C14-EE37-45FA-A5A6-C1597F0B5F95}" type="parTrans" cxnId="{111901E5-1101-43AC-9000-82C6CD5BBB9D}">
      <dgm:prSet/>
      <dgm:spPr/>
      <dgm:t>
        <a:bodyPr/>
        <a:lstStyle/>
        <a:p>
          <a:endParaRPr lang="zh-CN" altLang="en-US"/>
        </a:p>
      </dgm:t>
    </dgm:pt>
    <dgm:pt modelId="{651559B9-EEFC-4B41-B1D2-2B21C784DFBE}" type="sibTrans" cxnId="{111901E5-1101-43AC-9000-82C6CD5BBB9D}">
      <dgm:prSet/>
      <dgm:spPr/>
      <dgm:t>
        <a:bodyPr/>
        <a:lstStyle/>
        <a:p>
          <a:endParaRPr lang="zh-CN" altLang="en-US"/>
        </a:p>
      </dgm:t>
    </dgm:pt>
    <dgm:pt modelId="{E48E0476-4A8C-44E4-AAA6-A94EF5D08EEE}">
      <dgm:prSet phldrT="[文本]"/>
      <dgm:spPr>
        <a:solidFill>
          <a:schemeClr val="accent3">
            <a:lumMod val="75000"/>
          </a:schemeClr>
        </a:solidFill>
      </dgm:spPr>
      <dgm:t>
        <a:bodyPr/>
        <a:lstStyle/>
        <a:p>
          <a:r>
            <a:rPr lang="zh-CN" altLang="en-US" dirty="0"/>
            <a:t>游丝</a:t>
          </a:r>
        </a:p>
      </dgm:t>
    </dgm:pt>
    <dgm:pt modelId="{C57C9E71-4898-4BCF-A7D4-E863EA83F1EB}" type="parTrans" cxnId="{DF5A4322-3D45-42DD-9E8D-EDC30DC53D77}">
      <dgm:prSet/>
      <dgm:spPr/>
      <dgm:t>
        <a:bodyPr/>
        <a:lstStyle/>
        <a:p>
          <a:endParaRPr lang="zh-CN" altLang="en-US"/>
        </a:p>
      </dgm:t>
    </dgm:pt>
    <dgm:pt modelId="{36345DC2-E536-4F3F-94F8-2F3656569FF7}" type="sibTrans" cxnId="{DF5A4322-3D45-42DD-9E8D-EDC30DC53D77}">
      <dgm:prSet/>
      <dgm:spPr/>
      <dgm:t>
        <a:bodyPr/>
        <a:lstStyle/>
        <a:p>
          <a:endParaRPr lang="zh-CN" altLang="en-US"/>
        </a:p>
      </dgm:t>
    </dgm:pt>
    <dgm:pt modelId="{1722FA96-3F18-438A-9780-83EA8A20B7B9}" type="pres">
      <dgm:prSet presAssocID="{71DBF98B-7403-412F-AC14-C75DBE2B319C}" presName="Name0" presStyleCnt="0">
        <dgm:presLayoutVars>
          <dgm:chPref val="1"/>
          <dgm:dir/>
          <dgm:animOne val="branch"/>
          <dgm:animLvl val="lvl"/>
          <dgm:resizeHandles/>
        </dgm:presLayoutVars>
      </dgm:prSet>
      <dgm:spPr/>
      <dgm:t>
        <a:bodyPr/>
        <a:lstStyle/>
        <a:p>
          <a:endParaRPr lang="zh-CN" altLang="en-US"/>
        </a:p>
      </dgm:t>
    </dgm:pt>
    <dgm:pt modelId="{1108A733-D0CC-4F6E-ACB0-0CBD2E7BEF35}" type="pres">
      <dgm:prSet presAssocID="{1A96D6AE-173F-4045-96A6-CB7A31FB301E}" presName="vertOne" presStyleCnt="0"/>
      <dgm:spPr/>
    </dgm:pt>
    <dgm:pt modelId="{D81FC136-88FA-4887-8C44-8EBF0A7AADC0}" type="pres">
      <dgm:prSet presAssocID="{1A96D6AE-173F-4045-96A6-CB7A31FB301E}" presName="txOne" presStyleLbl="node0" presStyleIdx="0" presStyleCnt="1">
        <dgm:presLayoutVars>
          <dgm:chPref val="3"/>
        </dgm:presLayoutVars>
      </dgm:prSet>
      <dgm:spPr/>
      <dgm:t>
        <a:bodyPr/>
        <a:lstStyle/>
        <a:p>
          <a:endParaRPr lang="zh-CN" altLang="en-US"/>
        </a:p>
      </dgm:t>
    </dgm:pt>
    <dgm:pt modelId="{6A64A1A5-CA87-49E3-BA93-AAB0A5A47986}" type="pres">
      <dgm:prSet presAssocID="{1A96D6AE-173F-4045-96A6-CB7A31FB301E}" presName="parTransOne" presStyleCnt="0"/>
      <dgm:spPr/>
    </dgm:pt>
    <dgm:pt modelId="{1C238A03-E51C-48CC-A2E7-A920C9075494}" type="pres">
      <dgm:prSet presAssocID="{1A96D6AE-173F-4045-96A6-CB7A31FB301E}" presName="horzOne" presStyleCnt="0"/>
      <dgm:spPr/>
    </dgm:pt>
    <dgm:pt modelId="{53F51973-DDED-45B6-97D8-D94A6ACB30B0}" type="pres">
      <dgm:prSet presAssocID="{F15A31BF-754C-4543-B8E2-D004B27F9CC6}" presName="vertTwo" presStyleCnt="0"/>
      <dgm:spPr/>
    </dgm:pt>
    <dgm:pt modelId="{302776E6-D904-4D57-B0BC-BD1996FCF220}" type="pres">
      <dgm:prSet presAssocID="{F15A31BF-754C-4543-B8E2-D004B27F9CC6}" presName="txTwo" presStyleLbl="node2" presStyleIdx="0" presStyleCnt="2">
        <dgm:presLayoutVars>
          <dgm:chPref val="3"/>
        </dgm:presLayoutVars>
      </dgm:prSet>
      <dgm:spPr/>
      <dgm:t>
        <a:bodyPr/>
        <a:lstStyle/>
        <a:p>
          <a:endParaRPr lang="zh-CN" altLang="en-US"/>
        </a:p>
      </dgm:t>
    </dgm:pt>
    <dgm:pt modelId="{F6503E8F-AF19-4199-8B21-D03974ABC3DF}" type="pres">
      <dgm:prSet presAssocID="{F15A31BF-754C-4543-B8E2-D004B27F9CC6}" presName="parTransTwo" presStyleCnt="0"/>
      <dgm:spPr/>
    </dgm:pt>
    <dgm:pt modelId="{AB9C427E-B39D-462B-8546-E78F32A81E6B}" type="pres">
      <dgm:prSet presAssocID="{F15A31BF-754C-4543-B8E2-D004B27F9CC6}" presName="horzTwo" presStyleCnt="0"/>
      <dgm:spPr/>
    </dgm:pt>
    <dgm:pt modelId="{47CBCBAB-56AD-4F32-AA05-976A4C3A2D57}" type="pres">
      <dgm:prSet presAssocID="{A54A91A1-AFFC-4F16-87F6-0C922C4E4D6D}" presName="vertThree" presStyleCnt="0"/>
      <dgm:spPr/>
    </dgm:pt>
    <dgm:pt modelId="{FDAF835D-20DA-4B78-A257-810CE6E43F9F}" type="pres">
      <dgm:prSet presAssocID="{A54A91A1-AFFC-4F16-87F6-0C922C4E4D6D}" presName="txThree" presStyleLbl="node3" presStyleIdx="0" presStyleCnt="7">
        <dgm:presLayoutVars>
          <dgm:chPref val="3"/>
        </dgm:presLayoutVars>
      </dgm:prSet>
      <dgm:spPr/>
      <dgm:t>
        <a:bodyPr/>
        <a:lstStyle/>
        <a:p>
          <a:endParaRPr lang="zh-CN" altLang="en-US"/>
        </a:p>
      </dgm:t>
    </dgm:pt>
    <dgm:pt modelId="{C6AEA940-7DB9-436C-826D-B9729DB8EFC9}" type="pres">
      <dgm:prSet presAssocID="{A54A91A1-AFFC-4F16-87F6-0C922C4E4D6D}" presName="horzThree" presStyleCnt="0"/>
      <dgm:spPr/>
    </dgm:pt>
    <dgm:pt modelId="{2702B104-E315-4787-911A-032961DD9966}" type="pres">
      <dgm:prSet presAssocID="{E5DC005F-BA81-474E-BB33-DF38FD272402}" presName="sibSpaceThree" presStyleCnt="0"/>
      <dgm:spPr/>
    </dgm:pt>
    <dgm:pt modelId="{B1BA30DD-5F09-4348-9A5E-2CFAA16CF886}" type="pres">
      <dgm:prSet presAssocID="{B3E56325-82D3-4F7E-805D-8B7CE4B07A15}" presName="vertThree" presStyleCnt="0"/>
      <dgm:spPr/>
    </dgm:pt>
    <dgm:pt modelId="{B5E17F24-FC31-4DB6-B20A-692D13E254D6}" type="pres">
      <dgm:prSet presAssocID="{B3E56325-82D3-4F7E-805D-8B7CE4B07A15}" presName="txThree" presStyleLbl="node3" presStyleIdx="1" presStyleCnt="7">
        <dgm:presLayoutVars>
          <dgm:chPref val="3"/>
        </dgm:presLayoutVars>
      </dgm:prSet>
      <dgm:spPr/>
      <dgm:t>
        <a:bodyPr/>
        <a:lstStyle/>
        <a:p>
          <a:endParaRPr lang="zh-CN" altLang="en-US"/>
        </a:p>
      </dgm:t>
    </dgm:pt>
    <dgm:pt modelId="{E3A5E56B-48E6-4C78-9219-6BD164D0C8A8}" type="pres">
      <dgm:prSet presAssocID="{B3E56325-82D3-4F7E-805D-8B7CE4B07A15}" presName="horzThree" presStyleCnt="0"/>
      <dgm:spPr/>
    </dgm:pt>
    <dgm:pt modelId="{EEE49850-BDCE-4F51-BE20-1A4ACF0005D5}" type="pres">
      <dgm:prSet presAssocID="{C400F88B-04EB-4932-8C43-517C6A85738D}" presName="sibSpaceTwo" presStyleCnt="0"/>
      <dgm:spPr/>
    </dgm:pt>
    <dgm:pt modelId="{D9D14484-279F-426E-AFC5-39DFCE70D471}" type="pres">
      <dgm:prSet presAssocID="{EE6D9048-79FB-48E2-8A0D-2E042E9060B8}" presName="vertTwo" presStyleCnt="0"/>
      <dgm:spPr/>
    </dgm:pt>
    <dgm:pt modelId="{BD35EA02-7782-44CA-ADC0-1BB6E1D36DCD}" type="pres">
      <dgm:prSet presAssocID="{EE6D9048-79FB-48E2-8A0D-2E042E9060B8}" presName="txTwo" presStyleLbl="node2" presStyleIdx="1" presStyleCnt="2">
        <dgm:presLayoutVars>
          <dgm:chPref val="3"/>
        </dgm:presLayoutVars>
      </dgm:prSet>
      <dgm:spPr/>
      <dgm:t>
        <a:bodyPr/>
        <a:lstStyle/>
        <a:p>
          <a:endParaRPr lang="zh-CN" altLang="en-US"/>
        </a:p>
      </dgm:t>
    </dgm:pt>
    <dgm:pt modelId="{4332BE24-1E87-467C-8CD6-F55546913DCA}" type="pres">
      <dgm:prSet presAssocID="{EE6D9048-79FB-48E2-8A0D-2E042E9060B8}" presName="parTransTwo" presStyleCnt="0"/>
      <dgm:spPr/>
    </dgm:pt>
    <dgm:pt modelId="{48CB3708-89AB-4D1C-BCB6-46991A3731C3}" type="pres">
      <dgm:prSet presAssocID="{EE6D9048-79FB-48E2-8A0D-2E042E9060B8}" presName="horzTwo" presStyleCnt="0"/>
      <dgm:spPr/>
    </dgm:pt>
    <dgm:pt modelId="{5B827131-A231-4131-98EB-C0F308416E01}" type="pres">
      <dgm:prSet presAssocID="{0236FAEF-1565-422F-927A-CDBA51348255}" presName="vertThree" presStyleCnt="0"/>
      <dgm:spPr/>
    </dgm:pt>
    <dgm:pt modelId="{74C0681F-D94E-47AE-B854-A03123C73B14}" type="pres">
      <dgm:prSet presAssocID="{0236FAEF-1565-422F-927A-CDBA51348255}" presName="txThree" presStyleLbl="node3" presStyleIdx="2" presStyleCnt="7">
        <dgm:presLayoutVars>
          <dgm:chPref val="3"/>
        </dgm:presLayoutVars>
      </dgm:prSet>
      <dgm:spPr/>
      <dgm:t>
        <a:bodyPr/>
        <a:lstStyle/>
        <a:p>
          <a:endParaRPr lang="zh-CN" altLang="en-US"/>
        </a:p>
      </dgm:t>
    </dgm:pt>
    <dgm:pt modelId="{A6C9C4B2-183B-4D69-A143-53AE23500D12}" type="pres">
      <dgm:prSet presAssocID="{0236FAEF-1565-422F-927A-CDBA51348255}" presName="horzThree" presStyleCnt="0"/>
      <dgm:spPr/>
    </dgm:pt>
    <dgm:pt modelId="{B3F4C3FB-926D-47C3-BD2F-4200688346EB}" type="pres">
      <dgm:prSet presAssocID="{BF57EB81-D6E4-454E-809E-41F63D78D246}" presName="sibSpaceThree" presStyleCnt="0"/>
      <dgm:spPr/>
    </dgm:pt>
    <dgm:pt modelId="{15D32708-A713-4AF5-ADA5-2AFB8CF474E6}" type="pres">
      <dgm:prSet presAssocID="{A0061B5C-2D8D-4C01-B477-007154FA1ADB}" presName="vertThree" presStyleCnt="0"/>
      <dgm:spPr/>
    </dgm:pt>
    <dgm:pt modelId="{E267FA6E-4023-4C39-B8FD-FA7A71250B19}" type="pres">
      <dgm:prSet presAssocID="{A0061B5C-2D8D-4C01-B477-007154FA1ADB}" presName="txThree" presStyleLbl="node3" presStyleIdx="3" presStyleCnt="7">
        <dgm:presLayoutVars>
          <dgm:chPref val="3"/>
        </dgm:presLayoutVars>
      </dgm:prSet>
      <dgm:spPr/>
      <dgm:t>
        <a:bodyPr/>
        <a:lstStyle/>
        <a:p>
          <a:endParaRPr lang="zh-CN" altLang="en-US"/>
        </a:p>
      </dgm:t>
    </dgm:pt>
    <dgm:pt modelId="{7422BB76-4B9B-407F-BFA6-EE5521BCEC11}" type="pres">
      <dgm:prSet presAssocID="{A0061B5C-2D8D-4C01-B477-007154FA1ADB}" presName="horzThree" presStyleCnt="0"/>
      <dgm:spPr/>
    </dgm:pt>
    <dgm:pt modelId="{1D2EC1B4-C3F4-42A9-9C8E-258C81D94BE4}" type="pres">
      <dgm:prSet presAssocID="{5DB31DFA-3EE1-4A21-A9F3-4AF8B7144EF3}" presName="sibSpaceThree" presStyleCnt="0"/>
      <dgm:spPr/>
    </dgm:pt>
    <dgm:pt modelId="{CF3ECE77-3E88-4CA9-81B7-CC5D168A883D}" type="pres">
      <dgm:prSet presAssocID="{F11C958C-D762-4957-94B3-484EC0E1FEA4}" presName="vertThree" presStyleCnt="0"/>
      <dgm:spPr/>
    </dgm:pt>
    <dgm:pt modelId="{BA8149B3-04F8-473F-980E-6C880D17AC73}" type="pres">
      <dgm:prSet presAssocID="{F11C958C-D762-4957-94B3-484EC0E1FEA4}" presName="txThree" presStyleLbl="node3" presStyleIdx="4" presStyleCnt="7">
        <dgm:presLayoutVars>
          <dgm:chPref val="3"/>
        </dgm:presLayoutVars>
      </dgm:prSet>
      <dgm:spPr/>
      <dgm:t>
        <a:bodyPr/>
        <a:lstStyle/>
        <a:p>
          <a:endParaRPr lang="zh-CN" altLang="en-US"/>
        </a:p>
      </dgm:t>
    </dgm:pt>
    <dgm:pt modelId="{C6FE1737-BC73-4954-A821-732A14439B3C}" type="pres">
      <dgm:prSet presAssocID="{F11C958C-D762-4957-94B3-484EC0E1FEA4}" presName="horzThree" presStyleCnt="0"/>
      <dgm:spPr/>
    </dgm:pt>
    <dgm:pt modelId="{9E4A731E-77A9-4F72-BCBB-C6535575404D}" type="pres">
      <dgm:prSet presAssocID="{0E44160E-8F12-40C7-8CE4-20498B9F4644}" presName="sibSpaceThree" presStyleCnt="0"/>
      <dgm:spPr/>
    </dgm:pt>
    <dgm:pt modelId="{5E4F1ABE-9C70-431C-AB32-2C22AE3D3F72}" type="pres">
      <dgm:prSet presAssocID="{70A61CD5-A718-4283-8CCB-B23D188C2D2D}" presName="vertThree" presStyleCnt="0"/>
      <dgm:spPr/>
    </dgm:pt>
    <dgm:pt modelId="{9D6F61CA-4057-4DEE-8B5B-6E5DE02234E4}" type="pres">
      <dgm:prSet presAssocID="{70A61CD5-A718-4283-8CCB-B23D188C2D2D}" presName="txThree" presStyleLbl="node3" presStyleIdx="5" presStyleCnt="7">
        <dgm:presLayoutVars>
          <dgm:chPref val="3"/>
        </dgm:presLayoutVars>
      </dgm:prSet>
      <dgm:spPr/>
      <dgm:t>
        <a:bodyPr/>
        <a:lstStyle/>
        <a:p>
          <a:endParaRPr lang="zh-CN" altLang="en-US"/>
        </a:p>
      </dgm:t>
    </dgm:pt>
    <dgm:pt modelId="{3B2A79F7-2CF4-4725-A087-11433208CEFF}" type="pres">
      <dgm:prSet presAssocID="{70A61CD5-A718-4283-8CCB-B23D188C2D2D}" presName="horzThree" presStyleCnt="0"/>
      <dgm:spPr/>
    </dgm:pt>
    <dgm:pt modelId="{413DC27B-9094-4895-94DD-66084B611C9C}" type="pres">
      <dgm:prSet presAssocID="{651559B9-EEFC-4B41-B1D2-2B21C784DFBE}" presName="sibSpaceThree" presStyleCnt="0"/>
      <dgm:spPr/>
    </dgm:pt>
    <dgm:pt modelId="{9C14A293-B93C-4E8B-8403-BF16FC2D5AE1}" type="pres">
      <dgm:prSet presAssocID="{E48E0476-4A8C-44E4-AAA6-A94EF5D08EEE}" presName="vertThree" presStyleCnt="0"/>
      <dgm:spPr/>
    </dgm:pt>
    <dgm:pt modelId="{3EB92D7F-713A-48B9-83E6-28B6E0F6A5B8}" type="pres">
      <dgm:prSet presAssocID="{E48E0476-4A8C-44E4-AAA6-A94EF5D08EEE}" presName="txThree" presStyleLbl="node3" presStyleIdx="6" presStyleCnt="7">
        <dgm:presLayoutVars>
          <dgm:chPref val="3"/>
        </dgm:presLayoutVars>
      </dgm:prSet>
      <dgm:spPr/>
      <dgm:t>
        <a:bodyPr/>
        <a:lstStyle/>
        <a:p>
          <a:endParaRPr lang="zh-CN" altLang="en-US"/>
        </a:p>
      </dgm:t>
    </dgm:pt>
    <dgm:pt modelId="{47B8F95A-220A-44A5-8782-BE7FB4AADA2E}" type="pres">
      <dgm:prSet presAssocID="{E48E0476-4A8C-44E4-AAA6-A94EF5D08EEE}" presName="horzThree" presStyleCnt="0"/>
      <dgm:spPr/>
    </dgm:pt>
  </dgm:ptLst>
  <dgm:cxnLst>
    <dgm:cxn modelId="{E56015E1-090C-4FB5-9624-D5B75D7110F9}" srcId="{EE6D9048-79FB-48E2-8A0D-2E042E9060B8}" destId="{0236FAEF-1565-422F-927A-CDBA51348255}" srcOrd="0" destOrd="0" parTransId="{9B92D48A-63B0-4D6C-8332-4FA6FBCB985D}" sibTransId="{BF57EB81-D6E4-454E-809E-41F63D78D246}"/>
    <dgm:cxn modelId="{DF5A4322-3D45-42DD-9E8D-EDC30DC53D77}" srcId="{EE6D9048-79FB-48E2-8A0D-2E042E9060B8}" destId="{E48E0476-4A8C-44E4-AAA6-A94EF5D08EEE}" srcOrd="4" destOrd="0" parTransId="{C57C9E71-4898-4BCF-A7D4-E863EA83F1EB}" sibTransId="{36345DC2-E536-4F3F-94F8-2F3656569FF7}"/>
    <dgm:cxn modelId="{D127DC64-7E71-499E-83C1-08A805AC3537}" srcId="{F15A31BF-754C-4543-B8E2-D004B27F9CC6}" destId="{B3E56325-82D3-4F7E-805D-8B7CE4B07A15}" srcOrd="1" destOrd="0" parTransId="{D9D82E96-9C3D-4624-A75B-6143AB9AC32E}" sibTransId="{6AB254A8-95D6-4330-9F57-DEDD83D0DC9B}"/>
    <dgm:cxn modelId="{1DA9468C-4C1B-4C57-95F2-81367F102B78}" srcId="{1A96D6AE-173F-4045-96A6-CB7A31FB301E}" destId="{EE6D9048-79FB-48E2-8A0D-2E042E9060B8}" srcOrd="1" destOrd="0" parTransId="{E1A92FBD-AB24-437C-8515-DCE240239B8B}" sibTransId="{6C4A14B3-497D-4196-BD1F-91EDB87A4019}"/>
    <dgm:cxn modelId="{F249ED40-BF11-41CE-B85A-7A3F1EF760B0}" type="presOf" srcId="{B3E56325-82D3-4F7E-805D-8B7CE4B07A15}" destId="{B5E17F24-FC31-4DB6-B20A-692D13E254D6}" srcOrd="0" destOrd="0" presId="urn:microsoft.com/office/officeart/2005/8/layout/hierarchy4"/>
    <dgm:cxn modelId="{4265E17D-A1E0-4C92-9FEC-9FED453EC204}" type="presOf" srcId="{E48E0476-4A8C-44E4-AAA6-A94EF5D08EEE}" destId="{3EB92D7F-713A-48B9-83E6-28B6E0F6A5B8}" srcOrd="0" destOrd="0" presId="urn:microsoft.com/office/officeart/2005/8/layout/hierarchy4"/>
    <dgm:cxn modelId="{AE7C485A-05CE-48B0-9404-FFC9434EA165}" srcId="{1A96D6AE-173F-4045-96A6-CB7A31FB301E}" destId="{F15A31BF-754C-4543-B8E2-D004B27F9CC6}" srcOrd="0" destOrd="0" parTransId="{B161FCEB-6A69-4A29-90F5-610CEFB72B46}" sibTransId="{C400F88B-04EB-4932-8C43-517C6A85738D}"/>
    <dgm:cxn modelId="{66C292A7-31AE-459E-9D7F-E0EDB7D41A13}" type="presOf" srcId="{70A61CD5-A718-4283-8CCB-B23D188C2D2D}" destId="{9D6F61CA-4057-4DEE-8B5B-6E5DE02234E4}" srcOrd="0" destOrd="0" presId="urn:microsoft.com/office/officeart/2005/8/layout/hierarchy4"/>
    <dgm:cxn modelId="{9A4493FF-E663-48DE-B813-176B2D8979FA}" srcId="{F15A31BF-754C-4543-B8E2-D004B27F9CC6}" destId="{A54A91A1-AFFC-4F16-87F6-0C922C4E4D6D}" srcOrd="0" destOrd="0" parTransId="{2246F0E3-F5D9-4265-BD40-B2CB9CE94052}" sibTransId="{E5DC005F-BA81-474E-BB33-DF38FD272402}"/>
    <dgm:cxn modelId="{FFEC7B25-8F29-4E97-9423-80C3217FC837}" srcId="{EE6D9048-79FB-48E2-8A0D-2E042E9060B8}" destId="{F11C958C-D762-4957-94B3-484EC0E1FEA4}" srcOrd="2" destOrd="0" parTransId="{E4A6AE35-B853-4602-AD4E-82DFD7083F20}" sibTransId="{0E44160E-8F12-40C7-8CE4-20498B9F4644}"/>
    <dgm:cxn modelId="{1B648495-44D7-4589-97EC-26E15E4024C0}" type="presOf" srcId="{EE6D9048-79FB-48E2-8A0D-2E042E9060B8}" destId="{BD35EA02-7782-44CA-ADC0-1BB6E1D36DCD}" srcOrd="0" destOrd="0" presId="urn:microsoft.com/office/officeart/2005/8/layout/hierarchy4"/>
    <dgm:cxn modelId="{0C37AC4B-2B2D-4099-9861-1815F842DC8B}" type="presOf" srcId="{0236FAEF-1565-422F-927A-CDBA51348255}" destId="{74C0681F-D94E-47AE-B854-A03123C73B14}" srcOrd="0" destOrd="0" presId="urn:microsoft.com/office/officeart/2005/8/layout/hierarchy4"/>
    <dgm:cxn modelId="{D73384C0-6F37-4C4B-B784-FD9FEBC6C16F}" srcId="{71DBF98B-7403-412F-AC14-C75DBE2B319C}" destId="{1A96D6AE-173F-4045-96A6-CB7A31FB301E}" srcOrd="0" destOrd="0" parTransId="{6C08700B-6417-4D16-8597-38B8A5B00383}" sibTransId="{3DF32720-2874-4F73-9AAE-CBB61E95A7C2}"/>
    <dgm:cxn modelId="{7DFB7921-DD96-477F-8C56-2691679F8013}" type="presOf" srcId="{F11C958C-D762-4957-94B3-484EC0E1FEA4}" destId="{BA8149B3-04F8-473F-980E-6C880D17AC73}" srcOrd="0" destOrd="0" presId="urn:microsoft.com/office/officeart/2005/8/layout/hierarchy4"/>
    <dgm:cxn modelId="{92311ED9-802A-430F-AE96-561A27768099}" srcId="{EE6D9048-79FB-48E2-8A0D-2E042E9060B8}" destId="{A0061B5C-2D8D-4C01-B477-007154FA1ADB}" srcOrd="1" destOrd="0" parTransId="{1CC19A50-813D-4B13-9008-7F594B295433}" sibTransId="{5DB31DFA-3EE1-4A21-A9F3-4AF8B7144EF3}"/>
    <dgm:cxn modelId="{1CEA3916-FA3B-43ED-93F8-85E911ED5AC1}" type="presOf" srcId="{F15A31BF-754C-4543-B8E2-D004B27F9CC6}" destId="{302776E6-D904-4D57-B0BC-BD1996FCF220}" srcOrd="0" destOrd="0" presId="urn:microsoft.com/office/officeart/2005/8/layout/hierarchy4"/>
    <dgm:cxn modelId="{1F35F577-85A5-4038-9CDE-BC8F90A1C3A6}" type="presOf" srcId="{A0061B5C-2D8D-4C01-B477-007154FA1ADB}" destId="{E267FA6E-4023-4C39-B8FD-FA7A71250B19}" srcOrd="0" destOrd="0" presId="urn:microsoft.com/office/officeart/2005/8/layout/hierarchy4"/>
    <dgm:cxn modelId="{583135B8-3490-44CA-9BBE-82159279169A}" type="presOf" srcId="{A54A91A1-AFFC-4F16-87F6-0C922C4E4D6D}" destId="{FDAF835D-20DA-4B78-A257-810CE6E43F9F}" srcOrd="0" destOrd="0" presId="urn:microsoft.com/office/officeart/2005/8/layout/hierarchy4"/>
    <dgm:cxn modelId="{111901E5-1101-43AC-9000-82C6CD5BBB9D}" srcId="{EE6D9048-79FB-48E2-8A0D-2E042E9060B8}" destId="{70A61CD5-A718-4283-8CCB-B23D188C2D2D}" srcOrd="3" destOrd="0" parTransId="{EAC15C14-EE37-45FA-A5A6-C1597F0B5F95}" sibTransId="{651559B9-EEFC-4B41-B1D2-2B21C784DFBE}"/>
    <dgm:cxn modelId="{7CCF143B-01EC-486F-B1D5-53ADD4F45DC5}" type="presOf" srcId="{1A96D6AE-173F-4045-96A6-CB7A31FB301E}" destId="{D81FC136-88FA-4887-8C44-8EBF0A7AADC0}" srcOrd="0" destOrd="0" presId="urn:microsoft.com/office/officeart/2005/8/layout/hierarchy4"/>
    <dgm:cxn modelId="{A020B986-2265-48D6-8F79-8A17194E7BC1}" type="presOf" srcId="{71DBF98B-7403-412F-AC14-C75DBE2B319C}" destId="{1722FA96-3F18-438A-9780-83EA8A20B7B9}" srcOrd="0" destOrd="0" presId="urn:microsoft.com/office/officeart/2005/8/layout/hierarchy4"/>
    <dgm:cxn modelId="{5B3AB7E4-789D-4D34-8365-12A58B5BAAC9}" type="presParOf" srcId="{1722FA96-3F18-438A-9780-83EA8A20B7B9}" destId="{1108A733-D0CC-4F6E-ACB0-0CBD2E7BEF35}" srcOrd="0" destOrd="0" presId="urn:microsoft.com/office/officeart/2005/8/layout/hierarchy4"/>
    <dgm:cxn modelId="{EB9798ED-074E-4596-9064-636821D81F1C}" type="presParOf" srcId="{1108A733-D0CC-4F6E-ACB0-0CBD2E7BEF35}" destId="{D81FC136-88FA-4887-8C44-8EBF0A7AADC0}" srcOrd="0" destOrd="0" presId="urn:microsoft.com/office/officeart/2005/8/layout/hierarchy4"/>
    <dgm:cxn modelId="{134BBF6A-5A5D-4DB2-B404-B3CA658D4E62}" type="presParOf" srcId="{1108A733-D0CC-4F6E-ACB0-0CBD2E7BEF35}" destId="{6A64A1A5-CA87-49E3-BA93-AAB0A5A47986}" srcOrd="1" destOrd="0" presId="urn:microsoft.com/office/officeart/2005/8/layout/hierarchy4"/>
    <dgm:cxn modelId="{AA485D0C-D982-471B-A5FB-FDF0A118910D}" type="presParOf" srcId="{1108A733-D0CC-4F6E-ACB0-0CBD2E7BEF35}" destId="{1C238A03-E51C-48CC-A2E7-A920C9075494}" srcOrd="2" destOrd="0" presId="urn:microsoft.com/office/officeart/2005/8/layout/hierarchy4"/>
    <dgm:cxn modelId="{FF756390-3EF1-40C3-9206-E9616180F085}" type="presParOf" srcId="{1C238A03-E51C-48CC-A2E7-A920C9075494}" destId="{53F51973-DDED-45B6-97D8-D94A6ACB30B0}" srcOrd="0" destOrd="0" presId="urn:microsoft.com/office/officeart/2005/8/layout/hierarchy4"/>
    <dgm:cxn modelId="{F895DFF7-6831-45D8-8380-A6FA83F8477C}" type="presParOf" srcId="{53F51973-DDED-45B6-97D8-D94A6ACB30B0}" destId="{302776E6-D904-4D57-B0BC-BD1996FCF220}" srcOrd="0" destOrd="0" presId="urn:microsoft.com/office/officeart/2005/8/layout/hierarchy4"/>
    <dgm:cxn modelId="{C03D09C3-122B-4387-A396-C97C6A74FEFE}" type="presParOf" srcId="{53F51973-DDED-45B6-97D8-D94A6ACB30B0}" destId="{F6503E8F-AF19-4199-8B21-D03974ABC3DF}" srcOrd="1" destOrd="0" presId="urn:microsoft.com/office/officeart/2005/8/layout/hierarchy4"/>
    <dgm:cxn modelId="{A42298A4-1CA0-4CDC-857E-7D6072B70877}" type="presParOf" srcId="{53F51973-DDED-45B6-97D8-D94A6ACB30B0}" destId="{AB9C427E-B39D-462B-8546-E78F32A81E6B}" srcOrd="2" destOrd="0" presId="urn:microsoft.com/office/officeart/2005/8/layout/hierarchy4"/>
    <dgm:cxn modelId="{2AF29C0C-3729-43AA-B29E-0F658C92FB91}" type="presParOf" srcId="{AB9C427E-B39D-462B-8546-E78F32A81E6B}" destId="{47CBCBAB-56AD-4F32-AA05-976A4C3A2D57}" srcOrd="0" destOrd="0" presId="urn:microsoft.com/office/officeart/2005/8/layout/hierarchy4"/>
    <dgm:cxn modelId="{96080FC1-79F9-49C9-B1B4-E161DC0791E8}" type="presParOf" srcId="{47CBCBAB-56AD-4F32-AA05-976A4C3A2D57}" destId="{FDAF835D-20DA-4B78-A257-810CE6E43F9F}" srcOrd="0" destOrd="0" presId="urn:microsoft.com/office/officeart/2005/8/layout/hierarchy4"/>
    <dgm:cxn modelId="{2A9EEB96-0C5A-46AD-B3A8-8E4B6270DBB0}" type="presParOf" srcId="{47CBCBAB-56AD-4F32-AA05-976A4C3A2D57}" destId="{C6AEA940-7DB9-436C-826D-B9729DB8EFC9}" srcOrd="1" destOrd="0" presId="urn:microsoft.com/office/officeart/2005/8/layout/hierarchy4"/>
    <dgm:cxn modelId="{A30314D6-2054-4E42-9AD3-441AC5D9822F}" type="presParOf" srcId="{AB9C427E-B39D-462B-8546-E78F32A81E6B}" destId="{2702B104-E315-4787-911A-032961DD9966}" srcOrd="1" destOrd="0" presId="urn:microsoft.com/office/officeart/2005/8/layout/hierarchy4"/>
    <dgm:cxn modelId="{0664E812-54CF-4D17-BDEB-A0A9C12A3E9D}" type="presParOf" srcId="{AB9C427E-B39D-462B-8546-E78F32A81E6B}" destId="{B1BA30DD-5F09-4348-9A5E-2CFAA16CF886}" srcOrd="2" destOrd="0" presId="urn:microsoft.com/office/officeart/2005/8/layout/hierarchy4"/>
    <dgm:cxn modelId="{72EE1386-BA9C-4004-84CE-90863E96B036}" type="presParOf" srcId="{B1BA30DD-5F09-4348-9A5E-2CFAA16CF886}" destId="{B5E17F24-FC31-4DB6-B20A-692D13E254D6}" srcOrd="0" destOrd="0" presId="urn:microsoft.com/office/officeart/2005/8/layout/hierarchy4"/>
    <dgm:cxn modelId="{8639DC82-F411-46FA-9038-C12A973051FC}" type="presParOf" srcId="{B1BA30DD-5F09-4348-9A5E-2CFAA16CF886}" destId="{E3A5E56B-48E6-4C78-9219-6BD164D0C8A8}" srcOrd="1" destOrd="0" presId="urn:microsoft.com/office/officeart/2005/8/layout/hierarchy4"/>
    <dgm:cxn modelId="{9E26C054-0762-4B4A-834C-8C330715B254}" type="presParOf" srcId="{1C238A03-E51C-48CC-A2E7-A920C9075494}" destId="{EEE49850-BDCE-4F51-BE20-1A4ACF0005D5}" srcOrd="1" destOrd="0" presId="urn:microsoft.com/office/officeart/2005/8/layout/hierarchy4"/>
    <dgm:cxn modelId="{C921B077-F4F9-4CA8-B8C7-539612716722}" type="presParOf" srcId="{1C238A03-E51C-48CC-A2E7-A920C9075494}" destId="{D9D14484-279F-426E-AFC5-39DFCE70D471}" srcOrd="2" destOrd="0" presId="urn:microsoft.com/office/officeart/2005/8/layout/hierarchy4"/>
    <dgm:cxn modelId="{F38BAD59-A2F4-414B-88A3-74EF2B862673}" type="presParOf" srcId="{D9D14484-279F-426E-AFC5-39DFCE70D471}" destId="{BD35EA02-7782-44CA-ADC0-1BB6E1D36DCD}" srcOrd="0" destOrd="0" presId="urn:microsoft.com/office/officeart/2005/8/layout/hierarchy4"/>
    <dgm:cxn modelId="{7E5F2DCF-5DFE-439D-9140-8AE6B8F4601E}" type="presParOf" srcId="{D9D14484-279F-426E-AFC5-39DFCE70D471}" destId="{4332BE24-1E87-467C-8CD6-F55546913DCA}" srcOrd="1" destOrd="0" presId="urn:microsoft.com/office/officeart/2005/8/layout/hierarchy4"/>
    <dgm:cxn modelId="{58F17BDF-9E41-43CD-A88B-A9EC13648E60}" type="presParOf" srcId="{D9D14484-279F-426E-AFC5-39DFCE70D471}" destId="{48CB3708-89AB-4D1C-BCB6-46991A3731C3}" srcOrd="2" destOrd="0" presId="urn:microsoft.com/office/officeart/2005/8/layout/hierarchy4"/>
    <dgm:cxn modelId="{20882D73-BF60-44EE-912D-3E0B541F0DB3}" type="presParOf" srcId="{48CB3708-89AB-4D1C-BCB6-46991A3731C3}" destId="{5B827131-A231-4131-98EB-C0F308416E01}" srcOrd="0" destOrd="0" presId="urn:microsoft.com/office/officeart/2005/8/layout/hierarchy4"/>
    <dgm:cxn modelId="{5A8F05D6-A855-4C2E-A98F-5EBCCC33AB0E}" type="presParOf" srcId="{5B827131-A231-4131-98EB-C0F308416E01}" destId="{74C0681F-D94E-47AE-B854-A03123C73B14}" srcOrd="0" destOrd="0" presId="urn:microsoft.com/office/officeart/2005/8/layout/hierarchy4"/>
    <dgm:cxn modelId="{995B8567-FBA5-46A5-9678-CC997046DF74}" type="presParOf" srcId="{5B827131-A231-4131-98EB-C0F308416E01}" destId="{A6C9C4B2-183B-4D69-A143-53AE23500D12}" srcOrd="1" destOrd="0" presId="urn:microsoft.com/office/officeart/2005/8/layout/hierarchy4"/>
    <dgm:cxn modelId="{C916A4F4-121F-4F4B-B66F-BCF491D45C1C}" type="presParOf" srcId="{48CB3708-89AB-4D1C-BCB6-46991A3731C3}" destId="{B3F4C3FB-926D-47C3-BD2F-4200688346EB}" srcOrd="1" destOrd="0" presId="urn:microsoft.com/office/officeart/2005/8/layout/hierarchy4"/>
    <dgm:cxn modelId="{9C4E1BD6-1468-43DB-9386-F839097570E9}" type="presParOf" srcId="{48CB3708-89AB-4D1C-BCB6-46991A3731C3}" destId="{15D32708-A713-4AF5-ADA5-2AFB8CF474E6}" srcOrd="2" destOrd="0" presId="urn:microsoft.com/office/officeart/2005/8/layout/hierarchy4"/>
    <dgm:cxn modelId="{346ED975-594D-4C88-A3D6-D79F295D1907}" type="presParOf" srcId="{15D32708-A713-4AF5-ADA5-2AFB8CF474E6}" destId="{E267FA6E-4023-4C39-B8FD-FA7A71250B19}" srcOrd="0" destOrd="0" presId="urn:microsoft.com/office/officeart/2005/8/layout/hierarchy4"/>
    <dgm:cxn modelId="{33D058C0-8093-4A42-AF51-244709E26F32}" type="presParOf" srcId="{15D32708-A713-4AF5-ADA5-2AFB8CF474E6}" destId="{7422BB76-4B9B-407F-BFA6-EE5521BCEC11}" srcOrd="1" destOrd="0" presId="urn:microsoft.com/office/officeart/2005/8/layout/hierarchy4"/>
    <dgm:cxn modelId="{B3917A53-201E-487B-87E9-53F557253EE7}" type="presParOf" srcId="{48CB3708-89AB-4D1C-BCB6-46991A3731C3}" destId="{1D2EC1B4-C3F4-42A9-9C8E-258C81D94BE4}" srcOrd="3" destOrd="0" presId="urn:microsoft.com/office/officeart/2005/8/layout/hierarchy4"/>
    <dgm:cxn modelId="{ABF5B774-041A-4528-A356-95CED5783CA6}" type="presParOf" srcId="{48CB3708-89AB-4D1C-BCB6-46991A3731C3}" destId="{CF3ECE77-3E88-4CA9-81B7-CC5D168A883D}" srcOrd="4" destOrd="0" presId="urn:microsoft.com/office/officeart/2005/8/layout/hierarchy4"/>
    <dgm:cxn modelId="{B23B3046-F966-45C6-B04E-2B00F19D071E}" type="presParOf" srcId="{CF3ECE77-3E88-4CA9-81B7-CC5D168A883D}" destId="{BA8149B3-04F8-473F-980E-6C880D17AC73}" srcOrd="0" destOrd="0" presId="urn:microsoft.com/office/officeart/2005/8/layout/hierarchy4"/>
    <dgm:cxn modelId="{CEEEF12D-7C89-49E2-9B5F-FB87C8997857}" type="presParOf" srcId="{CF3ECE77-3E88-4CA9-81B7-CC5D168A883D}" destId="{C6FE1737-BC73-4954-A821-732A14439B3C}" srcOrd="1" destOrd="0" presId="urn:microsoft.com/office/officeart/2005/8/layout/hierarchy4"/>
    <dgm:cxn modelId="{57555D14-DFBA-46BB-AA77-A59CE0651880}" type="presParOf" srcId="{48CB3708-89AB-4D1C-BCB6-46991A3731C3}" destId="{9E4A731E-77A9-4F72-BCBB-C6535575404D}" srcOrd="5" destOrd="0" presId="urn:microsoft.com/office/officeart/2005/8/layout/hierarchy4"/>
    <dgm:cxn modelId="{97E3F3A6-EE1F-4685-ACD2-BA113BDDD5F0}" type="presParOf" srcId="{48CB3708-89AB-4D1C-BCB6-46991A3731C3}" destId="{5E4F1ABE-9C70-431C-AB32-2C22AE3D3F72}" srcOrd="6" destOrd="0" presId="urn:microsoft.com/office/officeart/2005/8/layout/hierarchy4"/>
    <dgm:cxn modelId="{23507F21-C08A-4BB2-A072-6E9EE2015E2B}" type="presParOf" srcId="{5E4F1ABE-9C70-431C-AB32-2C22AE3D3F72}" destId="{9D6F61CA-4057-4DEE-8B5B-6E5DE02234E4}" srcOrd="0" destOrd="0" presId="urn:microsoft.com/office/officeart/2005/8/layout/hierarchy4"/>
    <dgm:cxn modelId="{477E739D-5115-424C-9D47-B75B3AF48EE8}" type="presParOf" srcId="{5E4F1ABE-9C70-431C-AB32-2C22AE3D3F72}" destId="{3B2A79F7-2CF4-4725-A087-11433208CEFF}" srcOrd="1" destOrd="0" presId="urn:microsoft.com/office/officeart/2005/8/layout/hierarchy4"/>
    <dgm:cxn modelId="{30EBD474-2286-4759-A654-CE3B5C32AD6B}" type="presParOf" srcId="{48CB3708-89AB-4D1C-BCB6-46991A3731C3}" destId="{413DC27B-9094-4895-94DD-66084B611C9C}" srcOrd="7" destOrd="0" presId="urn:microsoft.com/office/officeart/2005/8/layout/hierarchy4"/>
    <dgm:cxn modelId="{26A56FC7-097F-4510-956F-7386CB268C4B}" type="presParOf" srcId="{48CB3708-89AB-4D1C-BCB6-46991A3731C3}" destId="{9C14A293-B93C-4E8B-8403-BF16FC2D5AE1}" srcOrd="8" destOrd="0" presId="urn:microsoft.com/office/officeart/2005/8/layout/hierarchy4"/>
    <dgm:cxn modelId="{8CE75137-33CA-4A35-AA17-5E1C89E61FB8}" type="presParOf" srcId="{9C14A293-B93C-4E8B-8403-BF16FC2D5AE1}" destId="{3EB92D7F-713A-48B9-83E6-28B6E0F6A5B8}" srcOrd="0" destOrd="0" presId="urn:microsoft.com/office/officeart/2005/8/layout/hierarchy4"/>
    <dgm:cxn modelId="{D86F8753-8BB1-452B-AF46-886C2C7858FE}" type="presParOf" srcId="{9C14A293-B93C-4E8B-8403-BF16FC2D5AE1}" destId="{47B8F95A-220A-44A5-8782-BE7FB4AADA2E}"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6197C3-BEB3-4931-8400-87FDBDC2E64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zh-CN" altLang="en-US"/>
        </a:p>
      </dgm:t>
    </dgm:pt>
    <dgm:pt modelId="{0CE30411-4D57-4EC7-97CB-32A21A96782A}">
      <dgm:prSet phldrT="[文本]"/>
      <dgm:spPr/>
      <dgm:t>
        <a:bodyPr/>
        <a:lstStyle/>
        <a:p>
          <a:r>
            <a:rPr lang="zh-CN" altLang="en-US" b="1" dirty="0">
              <a:solidFill>
                <a:schemeClr val="tx1">
                  <a:lumMod val="95000"/>
                  <a:lumOff val="5000"/>
                </a:schemeClr>
              </a:solidFill>
            </a:rPr>
            <a:t>游丝</a:t>
          </a:r>
        </a:p>
      </dgm:t>
    </dgm:pt>
    <dgm:pt modelId="{B604F95A-4E5F-4836-9428-25AA2440D919}" type="parTrans" cxnId="{8EC8C0D6-FD96-4B94-A639-D8B875E96046}">
      <dgm:prSet/>
      <dgm:spPr/>
      <dgm:t>
        <a:bodyPr/>
        <a:lstStyle/>
        <a:p>
          <a:endParaRPr lang="zh-CN" altLang="en-US"/>
        </a:p>
      </dgm:t>
    </dgm:pt>
    <dgm:pt modelId="{DF5E19FD-4A22-4793-A19D-BB1246742F05}" type="sibTrans" cxnId="{8EC8C0D6-FD96-4B94-A639-D8B875E96046}">
      <dgm:prSet/>
      <dgm:spPr/>
      <dgm:t>
        <a:bodyPr/>
        <a:lstStyle/>
        <a:p>
          <a:endParaRPr lang="zh-CN" altLang="en-US"/>
        </a:p>
      </dgm:t>
    </dgm:pt>
    <dgm:pt modelId="{9884884C-DDB8-49F8-BBD8-53F87738A958}">
      <dgm:prSet phldrT="[文本]"/>
      <dgm:spPr/>
      <dgm:t>
        <a:bodyPr/>
        <a:lstStyle/>
        <a:p>
          <a:r>
            <a:rPr lang="zh-CN" altLang="en-US" dirty="0"/>
            <a:t>产生</a:t>
          </a:r>
          <a:endParaRPr lang="en-US" altLang="zh-CN" dirty="0"/>
        </a:p>
        <a:p>
          <a:r>
            <a:rPr lang="zh-CN" altLang="en-US" dirty="0"/>
            <a:t>反向力矩</a:t>
          </a:r>
        </a:p>
      </dgm:t>
    </dgm:pt>
    <dgm:pt modelId="{DBAACF3B-2F5C-4B7A-9A60-D04FBE4E4BCB}" type="parTrans" cxnId="{9BBA1F4B-512B-4D0E-A19E-72141BFBC446}">
      <dgm:prSet/>
      <dgm:spPr/>
      <dgm:t>
        <a:bodyPr/>
        <a:lstStyle/>
        <a:p>
          <a:endParaRPr lang="zh-CN" altLang="en-US"/>
        </a:p>
      </dgm:t>
    </dgm:pt>
    <dgm:pt modelId="{0D84DE78-E64F-45FE-843D-E0B390B3F734}" type="sibTrans" cxnId="{9BBA1F4B-512B-4D0E-A19E-72141BFBC446}">
      <dgm:prSet/>
      <dgm:spPr/>
      <dgm:t>
        <a:bodyPr/>
        <a:lstStyle/>
        <a:p>
          <a:endParaRPr lang="zh-CN" altLang="en-US"/>
        </a:p>
      </dgm:t>
    </dgm:pt>
    <dgm:pt modelId="{E16E608E-19B4-4987-9B6F-D1F14AE3BEF1}">
      <dgm:prSet phldrT="[文本]"/>
      <dgm:spPr/>
      <dgm:t>
        <a:bodyPr/>
        <a:lstStyle/>
        <a:p>
          <a:r>
            <a:rPr lang="zh-CN" altLang="en-US" dirty="0"/>
            <a:t>导入和导出</a:t>
          </a:r>
          <a:endParaRPr lang="en-US" altLang="zh-CN" dirty="0"/>
        </a:p>
        <a:p>
          <a:r>
            <a:rPr lang="zh-CN" altLang="en-US" dirty="0"/>
            <a:t>被测电流</a:t>
          </a:r>
        </a:p>
      </dgm:t>
    </dgm:pt>
    <dgm:pt modelId="{93D48E08-9813-4A93-979F-B8D4BCC0108F}" type="parTrans" cxnId="{72C87975-186D-4E3F-A605-776EAE524056}">
      <dgm:prSet/>
      <dgm:spPr/>
      <dgm:t>
        <a:bodyPr/>
        <a:lstStyle/>
        <a:p>
          <a:endParaRPr lang="zh-CN" altLang="en-US"/>
        </a:p>
      </dgm:t>
    </dgm:pt>
    <dgm:pt modelId="{E4ABF084-773F-4F34-8CCA-C992FF6574E3}" type="sibTrans" cxnId="{72C87975-186D-4E3F-A605-776EAE524056}">
      <dgm:prSet/>
      <dgm:spPr/>
      <dgm:t>
        <a:bodyPr/>
        <a:lstStyle/>
        <a:p>
          <a:endParaRPr lang="zh-CN" altLang="en-US"/>
        </a:p>
      </dgm:t>
    </dgm:pt>
    <dgm:pt modelId="{C7645BC5-D83C-48E9-8A37-76D73E08DD0E}">
      <dgm:prSet phldrT="[文本]"/>
      <dgm:spPr/>
      <dgm:t>
        <a:bodyPr/>
        <a:lstStyle/>
        <a:p>
          <a:r>
            <a:rPr lang="zh-CN" altLang="en-US" dirty="0"/>
            <a:t>弹性很好的金属材料，载流能力有限</a:t>
          </a:r>
        </a:p>
      </dgm:t>
    </dgm:pt>
    <dgm:pt modelId="{FA444503-6351-40C4-8DD2-4264173DCC3E}" type="parTrans" cxnId="{4C8FA7D9-F660-422A-B18A-D9C1615C4CDC}">
      <dgm:prSet/>
      <dgm:spPr/>
      <dgm:t>
        <a:bodyPr/>
        <a:lstStyle/>
        <a:p>
          <a:endParaRPr lang="zh-CN" altLang="en-US"/>
        </a:p>
      </dgm:t>
    </dgm:pt>
    <dgm:pt modelId="{7C970E10-B49D-442E-AC09-0C7313B7BD83}" type="sibTrans" cxnId="{4C8FA7D9-F660-422A-B18A-D9C1615C4CDC}">
      <dgm:prSet/>
      <dgm:spPr/>
      <dgm:t>
        <a:bodyPr/>
        <a:lstStyle/>
        <a:p>
          <a:endParaRPr lang="zh-CN" altLang="en-US"/>
        </a:p>
      </dgm:t>
    </dgm:pt>
    <dgm:pt modelId="{6F03BC12-7354-4643-A942-1254DAE7BBFC}">
      <dgm:prSet phldrT="[文本]"/>
      <dgm:spPr/>
      <dgm:t>
        <a:bodyPr/>
        <a:lstStyle/>
        <a:p>
          <a:r>
            <a:rPr lang="zh-CN" altLang="en-US" dirty="0"/>
            <a:t>更多？</a:t>
          </a:r>
        </a:p>
      </dgm:t>
    </dgm:pt>
    <dgm:pt modelId="{E4CAD441-1F64-4241-B3E1-9533D36EDAC1}" type="parTrans" cxnId="{9405453A-91CF-45D0-8B00-82E4DE8A5E07}">
      <dgm:prSet/>
      <dgm:spPr/>
      <dgm:t>
        <a:bodyPr/>
        <a:lstStyle/>
        <a:p>
          <a:endParaRPr lang="zh-CN" altLang="en-US"/>
        </a:p>
      </dgm:t>
    </dgm:pt>
    <dgm:pt modelId="{B91DA3D3-61BC-44C2-A4D3-C1DE2B527800}" type="sibTrans" cxnId="{9405453A-91CF-45D0-8B00-82E4DE8A5E07}">
      <dgm:prSet/>
      <dgm:spPr/>
      <dgm:t>
        <a:bodyPr/>
        <a:lstStyle/>
        <a:p>
          <a:endParaRPr lang="zh-CN" altLang="en-US"/>
        </a:p>
      </dgm:t>
    </dgm:pt>
    <dgm:pt modelId="{28FAED55-D1B2-449F-8C22-DC2F1045F7A9}" type="pres">
      <dgm:prSet presAssocID="{376197C3-BEB3-4931-8400-87FDBDC2E64E}" presName="diagram" presStyleCnt="0">
        <dgm:presLayoutVars>
          <dgm:chMax val="1"/>
          <dgm:dir/>
          <dgm:animLvl val="ctr"/>
          <dgm:resizeHandles val="exact"/>
        </dgm:presLayoutVars>
      </dgm:prSet>
      <dgm:spPr/>
      <dgm:t>
        <a:bodyPr/>
        <a:lstStyle/>
        <a:p>
          <a:endParaRPr lang="zh-CN" altLang="en-US"/>
        </a:p>
      </dgm:t>
    </dgm:pt>
    <dgm:pt modelId="{77540A28-AABC-4B4D-AFB4-A3EE72F93F67}" type="pres">
      <dgm:prSet presAssocID="{376197C3-BEB3-4931-8400-87FDBDC2E64E}" presName="matrix" presStyleCnt="0"/>
      <dgm:spPr/>
    </dgm:pt>
    <dgm:pt modelId="{FA72DB3B-8489-4BD2-8BCD-C59F2B9B245C}" type="pres">
      <dgm:prSet presAssocID="{376197C3-BEB3-4931-8400-87FDBDC2E64E}" presName="tile1" presStyleLbl="node1" presStyleIdx="0" presStyleCnt="4" custLinFactNeighborX="-78590" custLinFactNeighborY="-24295"/>
      <dgm:spPr/>
      <dgm:t>
        <a:bodyPr/>
        <a:lstStyle/>
        <a:p>
          <a:endParaRPr lang="zh-CN" altLang="en-US"/>
        </a:p>
      </dgm:t>
    </dgm:pt>
    <dgm:pt modelId="{8CF6E09E-B3D8-4384-8486-7CEBD8A50365}" type="pres">
      <dgm:prSet presAssocID="{376197C3-BEB3-4931-8400-87FDBDC2E64E}" presName="tile1text" presStyleLbl="node1" presStyleIdx="0" presStyleCnt="4">
        <dgm:presLayoutVars>
          <dgm:chMax val="0"/>
          <dgm:chPref val="0"/>
          <dgm:bulletEnabled val="1"/>
        </dgm:presLayoutVars>
      </dgm:prSet>
      <dgm:spPr/>
      <dgm:t>
        <a:bodyPr/>
        <a:lstStyle/>
        <a:p>
          <a:endParaRPr lang="zh-CN" altLang="en-US"/>
        </a:p>
      </dgm:t>
    </dgm:pt>
    <dgm:pt modelId="{DD176435-3DBA-4C51-AC0E-59986B70D1D4}" type="pres">
      <dgm:prSet presAssocID="{376197C3-BEB3-4931-8400-87FDBDC2E64E}" presName="tile2" presStyleLbl="node1" presStyleIdx="1" presStyleCnt="4"/>
      <dgm:spPr/>
      <dgm:t>
        <a:bodyPr/>
        <a:lstStyle/>
        <a:p>
          <a:endParaRPr lang="zh-CN" altLang="en-US"/>
        </a:p>
      </dgm:t>
    </dgm:pt>
    <dgm:pt modelId="{DB817CC0-D87B-48F1-9365-8CC6F8AC829A}" type="pres">
      <dgm:prSet presAssocID="{376197C3-BEB3-4931-8400-87FDBDC2E64E}" presName="tile2text" presStyleLbl="node1" presStyleIdx="1" presStyleCnt="4">
        <dgm:presLayoutVars>
          <dgm:chMax val="0"/>
          <dgm:chPref val="0"/>
          <dgm:bulletEnabled val="1"/>
        </dgm:presLayoutVars>
      </dgm:prSet>
      <dgm:spPr/>
      <dgm:t>
        <a:bodyPr/>
        <a:lstStyle/>
        <a:p>
          <a:endParaRPr lang="zh-CN" altLang="en-US"/>
        </a:p>
      </dgm:t>
    </dgm:pt>
    <dgm:pt modelId="{AAA650B7-BBD2-4B75-B8A0-46DD01579575}" type="pres">
      <dgm:prSet presAssocID="{376197C3-BEB3-4931-8400-87FDBDC2E64E}" presName="tile3" presStyleLbl="node1" presStyleIdx="2" presStyleCnt="4"/>
      <dgm:spPr/>
      <dgm:t>
        <a:bodyPr/>
        <a:lstStyle/>
        <a:p>
          <a:endParaRPr lang="zh-CN" altLang="en-US"/>
        </a:p>
      </dgm:t>
    </dgm:pt>
    <dgm:pt modelId="{0851ECE5-3853-4815-A924-E70E1B3B6B2C}" type="pres">
      <dgm:prSet presAssocID="{376197C3-BEB3-4931-8400-87FDBDC2E64E}" presName="tile3text" presStyleLbl="node1" presStyleIdx="2" presStyleCnt="4">
        <dgm:presLayoutVars>
          <dgm:chMax val="0"/>
          <dgm:chPref val="0"/>
          <dgm:bulletEnabled val="1"/>
        </dgm:presLayoutVars>
      </dgm:prSet>
      <dgm:spPr/>
      <dgm:t>
        <a:bodyPr/>
        <a:lstStyle/>
        <a:p>
          <a:endParaRPr lang="zh-CN" altLang="en-US"/>
        </a:p>
      </dgm:t>
    </dgm:pt>
    <dgm:pt modelId="{F4E45267-5EF1-44EF-93F1-5A08651F1362}" type="pres">
      <dgm:prSet presAssocID="{376197C3-BEB3-4931-8400-87FDBDC2E64E}" presName="tile4" presStyleLbl="node1" presStyleIdx="3" presStyleCnt="4"/>
      <dgm:spPr/>
      <dgm:t>
        <a:bodyPr/>
        <a:lstStyle/>
        <a:p>
          <a:endParaRPr lang="zh-CN" altLang="en-US"/>
        </a:p>
      </dgm:t>
    </dgm:pt>
    <dgm:pt modelId="{111F1375-1494-4334-9677-117B1E80DE6B}" type="pres">
      <dgm:prSet presAssocID="{376197C3-BEB3-4931-8400-87FDBDC2E64E}" presName="tile4text" presStyleLbl="node1" presStyleIdx="3" presStyleCnt="4">
        <dgm:presLayoutVars>
          <dgm:chMax val="0"/>
          <dgm:chPref val="0"/>
          <dgm:bulletEnabled val="1"/>
        </dgm:presLayoutVars>
      </dgm:prSet>
      <dgm:spPr/>
      <dgm:t>
        <a:bodyPr/>
        <a:lstStyle/>
        <a:p>
          <a:endParaRPr lang="zh-CN" altLang="en-US"/>
        </a:p>
      </dgm:t>
    </dgm:pt>
    <dgm:pt modelId="{95450B02-F813-498B-822F-0C47CA015611}" type="pres">
      <dgm:prSet presAssocID="{376197C3-BEB3-4931-8400-87FDBDC2E64E}" presName="centerTile" presStyleLbl="fgShp" presStyleIdx="0" presStyleCnt="1">
        <dgm:presLayoutVars>
          <dgm:chMax val="0"/>
          <dgm:chPref val="0"/>
        </dgm:presLayoutVars>
      </dgm:prSet>
      <dgm:spPr/>
      <dgm:t>
        <a:bodyPr/>
        <a:lstStyle/>
        <a:p>
          <a:endParaRPr lang="zh-CN" altLang="en-US"/>
        </a:p>
      </dgm:t>
    </dgm:pt>
  </dgm:ptLst>
  <dgm:cxnLst>
    <dgm:cxn modelId="{9405453A-91CF-45D0-8B00-82E4DE8A5E07}" srcId="{0CE30411-4D57-4EC7-97CB-32A21A96782A}" destId="{6F03BC12-7354-4643-A942-1254DAE7BBFC}" srcOrd="3" destOrd="0" parTransId="{E4CAD441-1F64-4241-B3E1-9533D36EDAC1}" sibTransId="{B91DA3D3-61BC-44C2-A4D3-C1DE2B527800}"/>
    <dgm:cxn modelId="{977EA938-2615-4F2C-BB84-247616219A04}" type="presOf" srcId="{9884884C-DDB8-49F8-BBD8-53F87738A958}" destId="{FA72DB3B-8489-4BD2-8BCD-C59F2B9B245C}" srcOrd="0" destOrd="0" presId="urn:microsoft.com/office/officeart/2005/8/layout/matrix1"/>
    <dgm:cxn modelId="{D1FC1316-0590-4E48-8728-A1C1A0746A38}" type="presOf" srcId="{6F03BC12-7354-4643-A942-1254DAE7BBFC}" destId="{111F1375-1494-4334-9677-117B1E80DE6B}" srcOrd="1" destOrd="0" presId="urn:microsoft.com/office/officeart/2005/8/layout/matrix1"/>
    <dgm:cxn modelId="{8EC8C0D6-FD96-4B94-A639-D8B875E96046}" srcId="{376197C3-BEB3-4931-8400-87FDBDC2E64E}" destId="{0CE30411-4D57-4EC7-97CB-32A21A96782A}" srcOrd="0" destOrd="0" parTransId="{B604F95A-4E5F-4836-9428-25AA2440D919}" sibTransId="{DF5E19FD-4A22-4793-A19D-BB1246742F05}"/>
    <dgm:cxn modelId="{FA127C53-C9AE-4FB3-BA5F-F3294CF3F5D4}" type="presOf" srcId="{E16E608E-19B4-4987-9B6F-D1F14AE3BEF1}" destId="{DB817CC0-D87B-48F1-9365-8CC6F8AC829A}" srcOrd="1" destOrd="0" presId="urn:microsoft.com/office/officeart/2005/8/layout/matrix1"/>
    <dgm:cxn modelId="{5164FD28-C0CC-4DF5-92B0-5F70B2933B8F}" type="presOf" srcId="{376197C3-BEB3-4931-8400-87FDBDC2E64E}" destId="{28FAED55-D1B2-449F-8C22-DC2F1045F7A9}" srcOrd="0" destOrd="0" presId="urn:microsoft.com/office/officeart/2005/8/layout/matrix1"/>
    <dgm:cxn modelId="{4C8FA7D9-F660-422A-B18A-D9C1615C4CDC}" srcId="{0CE30411-4D57-4EC7-97CB-32A21A96782A}" destId="{C7645BC5-D83C-48E9-8A37-76D73E08DD0E}" srcOrd="2" destOrd="0" parTransId="{FA444503-6351-40C4-8DD2-4264173DCC3E}" sibTransId="{7C970E10-B49D-442E-AC09-0C7313B7BD83}"/>
    <dgm:cxn modelId="{568E0541-2BC1-425E-916B-0719B9BCF4CD}" type="presOf" srcId="{C7645BC5-D83C-48E9-8A37-76D73E08DD0E}" destId="{0851ECE5-3853-4815-A924-E70E1B3B6B2C}" srcOrd="1" destOrd="0" presId="urn:microsoft.com/office/officeart/2005/8/layout/matrix1"/>
    <dgm:cxn modelId="{72C87975-186D-4E3F-A605-776EAE524056}" srcId="{0CE30411-4D57-4EC7-97CB-32A21A96782A}" destId="{E16E608E-19B4-4987-9B6F-D1F14AE3BEF1}" srcOrd="1" destOrd="0" parTransId="{93D48E08-9813-4A93-979F-B8D4BCC0108F}" sibTransId="{E4ABF084-773F-4F34-8CCA-C992FF6574E3}"/>
    <dgm:cxn modelId="{A70838EB-70B9-40B6-814C-E3B6A4F51E4C}" type="presOf" srcId="{6F03BC12-7354-4643-A942-1254DAE7BBFC}" destId="{F4E45267-5EF1-44EF-93F1-5A08651F1362}" srcOrd="0" destOrd="0" presId="urn:microsoft.com/office/officeart/2005/8/layout/matrix1"/>
    <dgm:cxn modelId="{01E6D7C0-906C-4232-B50C-4139C84314E7}" type="presOf" srcId="{9884884C-DDB8-49F8-BBD8-53F87738A958}" destId="{8CF6E09E-B3D8-4384-8486-7CEBD8A50365}" srcOrd="1" destOrd="0" presId="urn:microsoft.com/office/officeart/2005/8/layout/matrix1"/>
    <dgm:cxn modelId="{FA506643-EBB8-4A6F-81F4-C6E8224B3A1A}" type="presOf" srcId="{C7645BC5-D83C-48E9-8A37-76D73E08DD0E}" destId="{AAA650B7-BBD2-4B75-B8A0-46DD01579575}" srcOrd="0" destOrd="0" presId="urn:microsoft.com/office/officeart/2005/8/layout/matrix1"/>
    <dgm:cxn modelId="{9BBA1F4B-512B-4D0E-A19E-72141BFBC446}" srcId="{0CE30411-4D57-4EC7-97CB-32A21A96782A}" destId="{9884884C-DDB8-49F8-BBD8-53F87738A958}" srcOrd="0" destOrd="0" parTransId="{DBAACF3B-2F5C-4B7A-9A60-D04FBE4E4BCB}" sibTransId="{0D84DE78-E64F-45FE-843D-E0B390B3F734}"/>
    <dgm:cxn modelId="{98D318EF-82F7-4D24-9E0C-3C7CE264C59B}" type="presOf" srcId="{E16E608E-19B4-4987-9B6F-D1F14AE3BEF1}" destId="{DD176435-3DBA-4C51-AC0E-59986B70D1D4}" srcOrd="0" destOrd="0" presId="urn:microsoft.com/office/officeart/2005/8/layout/matrix1"/>
    <dgm:cxn modelId="{30BABEBC-009A-4B95-BED1-1998736061F2}" type="presOf" srcId="{0CE30411-4D57-4EC7-97CB-32A21A96782A}" destId="{95450B02-F813-498B-822F-0C47CA015611}" srcOrd="0" destOrd="0" presId="urn:microsoft.com/office/officeart/2005/8/layout/matrix1"/>
    <dgm:cxn modelId="{C7A4BAA4-DF43-412D-8978-F6FF2F6257A9}" type="presParOf" srcId="{28FAED55-D1B2-449F-8C22-DC2F1045F7A9}" destId="{77540A28-AABC-4B4D-AFB4-A3EE72F93F67}" srcOrd="0" destOrd="0" presId="urn:microsoft.com/office/officeart/2005/8/layout/matrix1"/>
    <dgm:cxn modelId="{83258C0B-64F5-4A82-BE6A-87F4B8DFA2A3}" type="presParOf" srcId="{77540A28-AABC-4B4D-AFB4-A3EE72F93F67}" destId="{FA72DB3B-8489-4BD2-8BCD-C59F2B9B245C}" srcOrd="0" destOrd="0" presId="urn:microsoft.com/office/officeart/2005/8/layout/matrix1"/>
    <dgm:cxn modelId="{71A7967B-4CE7-4BF7-84F0-370CC9CEE720}" type="presParOf" srcId="{77540A28-AABC-4B4D-AFB4-A3EE72F93F67}" destId="{8CF6E09E-B3D8-4384-8486-7CEBD8A50365}" srcOrd="1" destOrd="0" presId="urn:microsoft.com/office/officeart/2005/8/layout/matrix1"/>
    <dgm:cxn modelId="{56C360B0-91F7-48C9-943B-A2BE6805B70A}" type="presParOf" srcId="{77540A28-AABC-4B4D-AFB4-A3EE72F93F67}" destId="{DD176435-3DBA-4C51-AC0E-59986B70D1D4}" srcOrd="2" destOrd="0" presId="urn:microsoft.com/office/officeart/2005/8/layout/matrix1"/>
    <dgm:cxn modelId="{B5890353-7DA0-44DC-AAB2-4777EB0FC1BA}" type="presParOf" srcId="{77540A28-AABC-4B4D-AFB4-A3EE72F93F67}" destId="{DB817CC0-D87B-48F1-9365-8CC6F8AC829A}" srcOrd="3" destOrd="0" presId="urn:microsoft.com/office/officeart/2005/8/layout/matrix1"/>
    <dgm:cxn modelId="{8F07D922-9DD5-40D2-8137-383478EE5C94}" type="presParOf" srcId="{77540A28-AABC-4B4D-AFB4-A3EE72F93F67}" destId="{AAA650B7-BBD2-4B75-B8A0-46DD01579575}" srcOrd="4" destOrd="0" presId="urn:microsoft.com/office/officeart/2005/8/layout/matrix1"/>
    <dgm:cxn modelId="{62205A7F-C194-4A16-B4FC-AE374C60A777}" type="presParOf" srcId="{77540A28-AABC-4B4D-AFB4-A3EE72F93F67}" destId="{0851ECE5-3853-4815-A924-E70E1B3B6B2C}" srcOrd="5" destOrd="0" presId="urn:microsoft.com/office/officeart/2005/8/layout/matrix1"/>
    <dgm:cxn modelId="{2CB0BCF6-5C2F-49EC-ABB6-91A420C0A805}" type="presParOf" srcId="{77540A28-AABC-4B4D-AFB4-A3EE72F93F67}" destId="{F4E45267-5EF1-44EF-93F1-5A08651F1362}" srcOrd="6" destOrd="0" presId="urn:microsoft.com/office/officeart/2005/8/layout/matrix1"/>
    <dgm:cxn modelId="{B98A517F-C36D-4031-8093-28570935B274}" type="presParOf" srcId="{77540A28-AABC-4B4D-AFB4-A3EE72F93F67}" destId="{111F1375-1494-4334-9677-117B1E80DE6B}" srcOrd="7" destOrd="0" presId="urn:microsoft.com/office/officeart/2005/8/layout/matrix1"/>
    <dgm:cxn modelId="{8930719B-0EB1-4D37-B501-AD5530BE60ED}" type="presParOf" srcId="{28FAED55-D1B2-449F-8C22-DC2F1045F7A9}" destId="{95450B02-F813-498B-822F-0C47CA015611}"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182027-C57C-43E2-B720-30C448357CB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BA38D507-CC51-4E3F-BADC-A4005C60767B}">
      <dgm:prSet custT="1"/>
      <dgm:spPr/>
      <dgm:t>
        <a:bodyPr/>
        <a:lstStyle/>
        <a:p>
          <a:pPr rtl="0">
            <a:spcAft>
              <a:spcPts val="1200"/>
            </a:spcAft>
          </a:pPr>
          <a:r>
            <a:rPr lang="zh-CN" sz="2800" dirty="0"/>
            <a:t>转动</a:t>
          </a:r>
          <a:endParaRPr lang="en-US" altLang="zh-CN" sz="2800" dirty="0"/>
        </a:p>
        <a:p>
          <a:pPr rtl="0">
            <a:spcAft>
              <a:spcPts val="1200"/>
            </a:spcAft>
          </a:pPr>
          <a:r>
            <a:rPr lang="zh-CN" sz="2800" dirty="0"/>
            <a:t>力矩 </a:t>
          </a:r>
          <a:r>
            <a:rPr lang="en-US" sz="3300" i="1" dirty="0">
              <a:latin typeface="Times New Roman" panose="02020603050405020304" pitchFamily="18" charset="0"/>
              <a:cs typeface="Times New Roman" panose="02020603050405020304" pitchFamily="18" charset="0"/>
            </a:rPr>
            <a:t>M</a:t>
          </a:r>
          <a:r>
            <a:rPr lang="en-US" altLang="zh-CN" sz="3300" i="1" dirty="0">
              <a:latin typeface="Times New Roman" panose="02020603050405020304" pitchFamily="18" charset="0"/>
              <a:cs typeface="Times New Roman" panose="02020603050405020304" pitchFamily="18" charset="0"/>
            </a:rPr>
            <a:t>=K</a:t>
          </a:r>
          <a:r>
            <a:rPr lang="en-US" altLang="zh-CN" sz="3300" i="1" baseline="-25000" dirty="0">
              <a:latin typeface="Times New Roman" panose="02020603050405020304" pitchFamily="18" charset="0"/>
              <a:cs typeface="Times New Roman" panose="02020603050405020304" pitchFamily="18" charset="0"/>
            </a:rPr>
            <a:t>1</a:t>
          </a:r>
          <a:r>
            <a:rPr lang="en-US" altLang="zh-CN" sz="3300" i="1" dirty="0">
              <a:latin typeface="Times New Roman" panose="02020603050405020304" pitchFamily="18" charset="0"/>
              <a:cs typeface="Times New Roman" panose="02020603050405020304" pitchFamily="18" charset="0"/>
            </a:rPr>
            <a:t>I</a:t>
          </a:r>
          <a:r>
            <a:rPr lang="en-US" sz="3300" dirty="0"/>
            <a:t> </a:t>
          </a:r>
          <a:endParaRPr lang="zh-CN" sz="3300" dirty="0"/>
        </a:p>
      </dgm:t>
    </dgm:pt>
    <dgm:pt modelId="{74BA0D90-E727-4D53-B2BB-450836658356}" type="parTrans" cxnId="{10A8C385-1723-45E7-A6C0-B8B22A8B560B}">
      <dgm:prSet/>
      <dgm:spPr/>
      <dgm:t>
        <a:bodyPr/>
        <a:lstStyle/>
        <a:p>
          <a:endParaRPr lang="zh-CN" altLang="en-US"/>
        </a:p>
      </dgm:t>
    </dgm:pt>
    <dgm:pt modelId="{BF4AC034-DD82-4E6D-8D63-02826F2D131F}" type="sibTrans" cxnId="{10A8C385-1723-45E7-A6C0-B8B22A8B560B}">
      <dgm:prSet/>
      <dgm:spPr/>
      <dgm:t>
        <a:bodyPr/>
        <a:lstStyle/>
        <a:p>
          <a:endParaRPr lang="zh-CN" altLang="en-US"/>
        </a:p>
      </dgm:t>
    </dgm:pt>
    <dgm:pt modelId="{69C0B201-9BD5-4142-971D-C8199EC537E2}">
      <dgm:prSet custT="1"/>
      <dgm:spPr/>
      <dgm:t>
        <a:bodyPr/>
        <a:lstStyle/>
        <a:p>
          <a:pPr rtl="0">
            <a:spcAft>
              <a:spcPts val="1200"/>
            </a:spcAft>
          </a:pPr>
          <a:r>
            <a:rPr lang="zh-CN" altLang="en-US" sz="2800" dirty="0"/>
            <a:t>指针</a:t>
          </a:r>
          <a:endParaRPr lang="en-US" altLang="zh-CN" sz="2800" dirty="0"/>
        </a:p>
        <a:p>
          <a:pPr rtl="0">
            <a:spcAft>
              <a:spcPts val="1200"/>
            </a:spcAft>
          </a:pPr>
          <a:r>
            <a:rPr lang="zh-CN" altLang="en-US" sz="2800" dirty="0"/>
            <a:t>转动</a:t>
          </a:r>
        </a:p>
      </dgm:t>
    </dgm:pt>
    <dgm:pt modelId="{E46CE336-F670-4DFE-A5C6-50BAEB5A283F}" type="parTrans" cxnId="{D37B0281-D5FF-4FFB-8DAD-5333B24F30A1}">
      <dgm:prSet/>
      <dgm:spPr/>
      <dgm:t>
        <a:bodyPr/>
        <a:lstStyle/>
        <a:p>
          <a:endParaRPr lang="zh-CN" altLang="en-US"/>
        </a:p>
      </dgm:t>
    </dgm:pt>
    <dgm:pt modelId="{763C8A44-73FA-4D0C-AED9-B1CCFE6CB2E8}" type="sibTrans" cxnId="{D37B0281-D5FF-4FFB-8DAD-5333B24F30A1}">
      <dgm:prSet/>
      <dgm:spPr/>
      <dgm:t>
        <a:bodyPr/>
        <a:lstStyle/>
        <a:p>
          <a:endParaRPr lang="zh-CN" altLang="en-US"/>
        </a:p>
      </dgm:t>
    </dgm:pt>
    <dgm:pt modelId="{926F38F5-AE13-4E1E-BAA4-F933E99BAD73}">
      <dgm:prSet custT="1"/>
      <dgm:spPr/>
      <dgm:t>
        <a:bodyPr/>
        <a:lstStyle/>
        <a:p>
          <a:pPr rtl="0">
            <a:lnSpc>
              <a:spcPct val="100000"/>
            </a:lnSpc>
            <a:spcAft>
              <a:spcPts val="1200"/>
            </a:spcAft>
          </a:pPr>
          <a:r>
            <a:rPr lang="zh-CN" sz="2800" dirty="0"/>
            <a:t>线圈</a:t>
          </a:r>
          <a:endParaRPr lang="en-US" altLang="zh-CN" sz="2800" dirty="0"/>
        </a:p>
        <a:p>
          <a:pPr rtl="0">
            <a:lnSpc>
              <a:spcPct val="100000"/>
            </a:lnSpc>
            <a:spcAft>
              <a:spcPts val="1200"/>
            </a:spcAft>
          </a:pPr>
          <a:r>
            <a:rPr lang="zh-CN" sz="2800" dirty="0"/>
            <a:t>电流 </a:t>
          </a:r>
          <a:endParaRPr lang="en-US" altLang="zh-CN" sz="2800" dirty="0"/>
        </a:p>
        <a:p>
          <a:pPr rtl="0">
            <a:lnSpc>
              <a:spcPct val="100000"/>
            </a:lnSpc>
            <a:spcAft>
              <a:spcPts val="1200"/>
            </a:spcAft>
          </a:pPr>
          <a:r>
            <a:rPr lang="en-US" sz="3300" i="1" dirty="0">
              <a:latin typeface="Times New Roman" panose="02020603050405020304" pitchFamily="18" charset="0"/>
              <a:cs typeface="Times New Roman" panose="02020603050405020304" pitchFamily="18" charset="0"/>
            </a:rPr>
            <a:t>I</a:t>
          </a:r>
          <a:endParaRPr lang="zh-CN" sz="3300" i="1" dirty="0">
            <a:latin typeface="Times New Roman" panose="02020603050405020304" pitchFamily="18" charset="0"/>
            <a:cs typeface="Times New Roman" panose="02020603050405020304" pitchFamily="18" charset="0"/>
          </a:endParaRPr>
        </a:p>
      </dgm:t>
    </dgm:pt>
    <dgm:pt modelId="{4300DED7-600E-431A-A76E-29925B5B0484}" type="sibTrans" cxnId="{97E251F6-72AA-447B-B0AB-524A31767243}">
      <dgm:prSet/>
      <dgm:spPr/>
      <dgm:t>
        <a:bodyPr/>
        <a:lstStyle/>
        <a:p>
          <a:endParaRPr lang="zh-CN" altLang="en-US"/>
        </a:p>
      </dgm:t>
    </dgm:pt>
    <dgm:pt modelId="{800DF5FB-184F-4176-8752-A4A7E61CFB67}" type="parTrans" cxnId="{97E251F6-72AA-447B-B0AB-524A31767243}">
      <dgm:prSet/>
      <dgm:spPr/>
      <dgm:t>
        <a:bodyPr/>
        <a:lstStyle/>
        <a:p>
          <a:endParaRPr lang="zh-CN" altLang="en-US"/>
        </a:p>
      </dgm:t>
    </dgm:pt>
    <dgm:pt modelId="{FE9F0C99-D0CA-4358-9B20-ACA875223448}" type="pres">
      <dgm:prSet presAssocID="{49182027-C57C-43E2-B720-30C448357CB2}" presName="CompostProcess" presStyleCnt="0">
        <dgm:presLayoutVars>
          <dgm:dir/>
          <dgm:resizeHandles val="exact"/>
        </dgm:presLayoutVars>
      </dgm:prSet>
      <dgm:spPr/>
      <dgm:t>
        <a:bodyPr/>
        <a:lstStyle/>
        <a:p>
          <a:endParaRPr lang="zh-CN" altLang="en-US"/>
        </a:p>
      </dgm:t>
    </dgm:pt>
    <dgm:pt modelId="{CB350AC3-2B20-4BC5-A9FD-0B4A64752B67}" type="pres">
      <dgm:prSet presAssocID="{49182027-C57C-43E2-B720-30C448357CB2}" presName="arrow" presStyleLbl="bgShp" presStyleIdx="0" presStyleCnt="1"/>
      <dgm:spPr/>
    </dgm:pt>
    <dgm:pt modelId="{1FB4FA08-E43B-40E6-B0C6-822C68D911F3}" type="pres">
      <dgm:prSet presAssocID="{49182027-C57C-43E2-B720-30C448357CB2}" presName="linearProcess" presStyleCnt="0"/>
      <dgm:spPr/>
    </dgm:pt>
    <dgm:pt modelId="{925220B9-F4D0-4687-B51A-8D57BE00A3E2}" type="pres">
      <dgm:prSet presAssocID="{926F38F5-AE13-4E1E-BAA4-F933E99BAD73}" presName="textNode" presStyleLbl="node1" presStyleIdx="0" presStyleCnt="3">
        <dgm:presLayoutVars>
          <dgm:bulletEnabled val="1"/>
        </dgm:presLayoutVars>
      </dgm:prSet>
      <dgm:spPr/>
      <dgm:t>
        <a:bodyPr/>
        <a:lstStyle/>
        <a:p>
          <a:endParaRPr lang="zh-CN" altLang="en-US"/>
        </a:p>
      </dgm:t>
    </dgm:pt>
    <dgm:pt modelId="{088A485E-5080-499F-914A-5752643B3DFE}" type="pres">
      <dgm:prSet presAssocID="{4300DED7-600E-431A-A76E-29925B5B0484}" presName="sibTrans" presStyleCnt="0"/>
      <dgm:spPr/>
    </dgm:pt>
    <dgm:pt modelId="{8AD70A6D-32A7-44B3-9D0E-ED900768FAD5}" type="pres">
      <dgm:prSet presAssocID="{BA38D507-CC51-4E3F-BADC-A4005C60767B}" presName="textNode" presStyleLbl="node1" presStyleIdx="1" presStyleCnt="3">
        <dgm:presLayoutVars>
          <dgm:bulletEnabled val="1"/>
        </dgm:presLayoutVars>
      </dgm:prSet>
      <dgm:spPr/>
      <dgm:t>
        <a:bodyPr/>
        <a:lstStyle/>
        <a:p>
          <a:endParaRPr lang="zh-CN" altLang="en-US"/>
        </a:p>
      </dgm:t>
    </dgm:pt>
    <dgm:pt modelId="{D7128A2B-17EA-46D0-9C1E-EABFF8D85219}" type="pres">
      <dgm:prSet presAssocID="{BF4AC034-DD82-4E6D-8D63-02826F2D131F}" presName="sibTrans" presStyleCnt="0"/>
      <dgm:spPr/>
    </dgm:pt>
    <dgm:pt modelId="{8990FFE4-902C-40B0-A299-3EDEC6D2D1BD}" type="pres">
      <dgm:prSet presAssocID="{69C0B201-9BD5-4142-971D-C8199EC537E2}" presName="textNode" presStyleLbl="node1" presStyleIdx="2" presStyleCnt="3">
        <dgm:presLayoutVars>
          <dgm:bulletEnabled val="1"/>
        </dgm:presLayoutVars>
      </dgm:prSet>
      <dgm:spPr/>
      <dgm:t>
        <a:bodyPr/>
        <a:lstStyle/>
        <a:p>
          <a:endParaRPr lang="zh-CN" altLang="en-US"/>
        </a:p>
      </dgm:t>
    </dgm:pt>
  </dgm:ptLst>
  <dgm:cxnLst>
    <dgm:cxn modelId="{BA0AB6F6-AFD8-44E2-BB5D-6300AF8FEE59}" type="presOf" srcId="{BA38D507-CC51-4E3F-BADC-A4005C60767B}" destId="{8AD70A6D-32A7-44B3-9D0E-ED900768FAD5}" srcOrd="0" destOrd="0" presId="urn:microsoft.com/office/officeart/2005/8/layout/hProcess9"/>
    <dgm:cxn modelId="{97E251F6-72AA-447B-B0AB-524A31767243}" srcId="{49182027-C57C-43E2-B720-30C448357CB2}" destId="{926F38F5-AE13-4E1E-BAA4-F933E99BAD73}" srcOrd="0" destOrd="0" parTransId="{800DF5FB-184F-4176-8752-A4A7E61CFB67}" sibTransId="{4300DED7-600E-431A-A76E-29925B5B0484}"/>
    <dgm:cxn modelId="{30126D14-AC6D-4678-9A13-575F5D6FCFF6}" type="presOf" srcId="{926F38F5-AE13-4E1E-BAA4-F933E99BAD73}" destId="{925220B9-F4D0-4687-B51A-8D57BE00A3E2}" srcOrd="0" destOrd="0" presId="urn:microsoft.com/office/officeart/2005/8/layout/hProcess9"/>
    <dgm:cxn modelId="{7BDBDBE1-EE6F-43CA-8F02-FBB94D98D638}" type="presOf" srcId="{49182027-C57C-43E2-B720-30C448357CB2}" destId="{FE9F0C99-D0CA-4358-9B20-ACA875223448}" srcOrd="0" destOrd="0" presId="urn:microsoft.com/office/officeart/2005/8/layout/hProcess9"/>
    <dgm:cxn modelId="{84816DD0-EB41-4F04-BC89-52CF6A267021}" type="presOf" srcId="{69C0B201-9BD5-4142-971D-C8199EC537E2}" destId="{8990FFE4-902C-40B0-A299-3EDEC6D2D1BD}" srcOrd="0" destOrd="0" presId="urn:microsoft.com/office/officeart/2005/8/layout/hProcess9"/>
    <dgm:cxn modelId="{D37B0281-D5FF-4FFB-8DAD-5333B24F30A1}" srcId="{49182027-C57C-43E2-B720-30C448357CB2}" destId="{69C0B201-9BD5-4142-971D-C8199EC537E2}" srcOrd="2" destOrd="0" parTransId="{E46CE336-F670-4DFE-A5C6-50BAEB5A283F}" sibTransId="{763C8A44-73FA-4D0C-AED9-B1CCFE6CB2E8}"/>
    <dgm:cxn modelId="{10A8C385-1723-45E7-A6C0-B8B22A8B560B}" srcId="{49182027-C57C-43E2-B720-30C448357CB2}" destId="{BA38D507-CC51-4E3F-BADC-A4005C60767B}" srcOrd="1" destOrd="0" parTransId="{74BA0D90-E727-4D53-B2BB-450836658356}" sibTransId="{BF4AC034-DD82-4E6D-8D63-02826F2D131F}"/>
    <dgm:cxn modelId="{6F38A5A7-020F-4CD4-9D89-134DF585E3B6}" type="presParOf" srcId="{FE9F0C99-D0CA-4358-9B20-ACA875223448}" destId="{CB350AC3-2B20-4BC5-A9FD-0B4A64752B67}" srcOrd="0" destOrd="0" presId="urn:microsoft.com/office/officeart/2005/8/layout/hProcess9"/>
    <dgm:cxn modelId="{587AEA4E-D1A5-4A95-9BC7-B22CAC285DB2}" type="presParOf" srcId="{FE9F0C99-D0CA-4358-9B20-ACA875223448}" destId="{1FB4FA08-E43B-40E6-B0C6-822C68D911F3}" srcOrd="1" destOrd="0" presId="urn:microsoft.com/office/officeart/2005/8/layout/hProcess9"/>
    <dgm:cxn modelId="{FF927EE1-0462-45EE-8489-938037DE42A2}" type="presParOf" srcId="{1FB4FA08-E43B-40E6-B0C6-822C68D911F3}" destId="{925220B9-F4D0-4687-B51A-8D57BE00A3E2}" srcOrd="0" destOrd="0" presId="urn:microsoft.com/office/officeart/2005/8/layout/hProcess9"/>
    <dgm:cxn modelId="{A726F1C1-E683-40E8-8376-62972AAFAE84}" type="presParOf" srcId="{1FB4FA08-E43B-40E6-B0C6-822C68D911F3}" destId="{088A485E-5080-499F-914A-5752643B3DFE}" srcOrd="1" destOrd="0" presId="urn:microsoft.com/office/officeart/2005/8/layout/hProcess9"/>
    <dgm:cxn modelId="{738BFB99-C41C-46A8-A60D-E44C24E27DFF}" type="presParOf" srcId="{1FB4FA08-E43B-40E6-B0C6-822C68D911F3}" destId="{8AD70A6D-32A7-44B3-9D0E-ED900768FAD5}" srcOrd="2" destOrd="0" presId="urn:microsoft.com/office/officeart/2005/8/layout/hProcess9"/>
    <dgm:cxn modelId="{CF899DBB-B8CC-4FEC-991B-D8B31BBCFF8F}" type="presParOf" srcId="{1FB4FA08-E43B-40E6-B0C6-822C68D911F3}" destId="{D7128A2B-17EA-46D0-9C1E-EABFF8D85219}" srcOrd="3" destOrd="0" presId="urn:microsoft.com/office/officeart/2005/8/layout/hProcess9"/>
    <dgm:cxn modelId="{7C6372FF-22FE-46A5-A90C-07314996F534}" type="presParOf" srcId="{1FB4FA08-E43B-40E6-B0C6-822C68D911F3}" destId="{8990FFE4-902C-40B0-A299-3EDEC6D2D1B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BCE059-C5E0-4620-908C-9B278056E21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FE5EC07B-4AB3-4B5A-AC97-5ABCB0D7E5D5}">
      <dgm:prSet/>
      <dgm:spPr/>
      <dgm:t>
        <a:bodyPr/>
        <a:lstStyle/>
        <a:p>
          <a:pPr rtl="0"/>
          <a:r>
            <a:rPr kumimoji="1" lang="zh-CN" dirty="0"/>
            <a:t>线圈转动</a:t>
          </a:r>
          <a:r>
            <a:rPr kumimoji="1" lang="zh-CN" altLang="en-US" dirty="0"/>
            <a:t>后</a:t>
          </a:r>
          <a:endParaRPr kumimoji="1" lang="en-US" altLang="zh-CN" dirty="0"/>
        </a:p>
        <a:p>
          <a:pPr rtl="0"/>
          <a:r>
            <a:rPr kumimoji="1" lang="zh-CN" dirty="0"/>
            <a:t>游丝产生</a:t>
          </a:r>
          <a:endParaRPr kumimoji="1" lang="en-US" altLang="zh-CN" dirty="0"/>
        </a:p>
        <a:p>
          <a:pPr rtl="0"/>
          <a:r>
            <a:rPr kumimoji="1" lang="zh-CN" dirty="0"/>
            <a:t>阻转矩</a:t>
          </a:r>
          <a:r>
            <a:rPr kumimoji="1" lang="en-US" i="1" dirty="0"/>
            <a:t>M</a:t>
          </a:r>
          <a:r>
            <a:rPr kumimoji="1" lang="en-US" baseline="-25000" dirty="0"/>
            <a:t>F</a:t>
          </a:r>
          <a:r>
            <a:rPr kumimoji="1" lang="zh-CN" dirty="0"/>
            <a:t>。</a:t>
          </a:r>
          <a:endParaRPr lang="zh-CN" dirty="0"/>
        </a:p>
      </dgm:t>
    </dgm:pt>
    <dgm:pt modelId="{8D9EA748-ABEF-4382-8D7C-FC236039E56E}" type="parTrans" cxnId="{7B5E804A-66CB-4A37-B4A9-AAE216EA68F7}">
      <dgm:prSet/>
      <dgm:spPr/>
      <dgm:t>
        <a:bodyPr/>
        <a:lstStyle/>
        <a:p>
          <a:endParaRPr lang="zh-CN" altLang="en-US"/>
        </a:p>
      </dgm:t>
    </dgm:pt>
    <dgm:pt modelId="{1032D408-1A7D-4F77-B729-0E98C9B3E235}" type="sibTrans" cxnId="{7B5E804A-66CB-4A37-B4A9-AAE216EA68F7}">
      <dgm:prSet/>
      <dgm:spPr/>
      <dgm:t>
        <a:bodyPr/>
        <a:lstStyle/>
        <a:p>
          <a:endParaRPr lang="zh-CN" altLang="en-US"/>
        </a:p>
      </dgm:t>
    </dgm:pt>
    <dgm:pt modelId="{85CBC217-E872-4495-AF1F-D92FF1CE3ED7}">
      <dgm:prSet/>
      <dgm:spPr/>
      <dgm:t>
        <a:bodyPr/>
        <a:lstStyle/>
        <a:p>
          <a:pPr rtl="0"/>
          <a:r>
            <a:rPr kumimoji="1" lang="en-US" i="1" dirty="0"/>
            <a:t>M</a:t>
          </a:r>
          <a:r>
            <a:rPr kumimoji="1" lang="en-US" baseline="-25000" dirty="0"/>
            <a:t>F</a:t>
          </a:r>
          <a:r>
            <a:rPr kumimoji="1" lang="zh-CN" dirty="0"/>
            <a:t>与指针的偏转角</a:t>
          </a:r>
          <a:r>
            <a:rPr kumimoji="1" lang="zh-CN" dirty="0">
              <a:sym typeface="Symbol" panose="05050102010706020507" pitchFamily="18" charset="2"/>
            </a:rPr>
            <a:t></a:t>
          </a:r>
          <a:r>
            <a:rPr kumimoji="1" lang="zh-CN" dirty="0"/>
            <a:t>成正比，             </a:t>
          </a:r>
          <a:r>
            <a:rPr kumimoji="1" lang="en-US" i="1" dirty="0"/>
            <a:t>M</a:t>
          </a:r>
          <a:r>
            <a:rPr kumimoji="1" lang="en-US" baseline="-25000" dirty="0"/>
            <a:t>F</a:t>
          </a:r>
          <a:r>
            <a:rPr kumimoji="1" lang="en-US" dirty="0"/>
            <a:t>= </a:t>
          </a:r>
          <a:r>
            <a:rPr kumimoji="1" lang="en-US" i="1" dirty="0"/>
            <a:t>k</a:t>
          </a:r>
          <a:r>
            <a:rPr kumimoji="1" lang="en-US" baseline="-25000" dirty="0"/>
            <a:t>2</a:t>
          </a:r>
          <a:r>
            <a:rPr kumimoji="1" lang="en-US" dirty="0">
              <a:sym typeface="Symbol" panose="05050102010706020507" pitchFamily="18" charset="2"/>
            </a:rPr>
            <a:t></a:t>
          </a:r>
          <a:endParaRPr lang="zh-CN" dirty="0"/>
        </a:p>
      </dgm:t>
    </dgm:pt>
    <dgm:pt modelId="{DB86FC76-D71C-48F4-97C1-F2A14A3082CD}" type="parTrans" cxnId="{58B6D73F-2347-4108-9606-2EB67AA1E371}">
      <dgm:prSet/>
      <dgm:spPr/>
      <dgm:t>
        <a:bodyPr/>
        <a:lstStyle/>
        <a:p>
          <a:endParaRPr lang="zh-CN" altLang="en-US"/>
        </a:p>
      </dgm:t>
    </dgm:pt>
    <dgm:pt modelId="{E2396E72-B78E-45F5-A6BE-C7C5356D930B}" type="sibTrans" cxnId="{58B6D73F-2347-4108-9606-2EB67AA1E371}">
      <dgm:prSet/>
      <dgm:spPr/>
      <dgm:t>
        <a:bodyPr/>
        <a:lstStyle/>
        <a:p>
          <a:endParaRPr lang="zh-CN" altLang="en-US"/>
        </a:p>
      </dgm:t>
    </dgm:pt>
    <dgm:pt modelId="{608EAF3A-DB4E-42BA-BC99-15A1E9D74ADF}" type="pres">
      <dgm:prSet presAssocID="{CEBCE059-C5E0-4620-908C-9B278056E21A}" presName="Name0" presStyleCnt="0">
        <dgm:presLayoutVars>
          <dgm:dir/>
          <dgm:resizeHandles val="exact"/>
        </dgm:presLayoutVars>
      </dgm:prSet>
      <dgm:spPr/>
      <dgm:t>
        <a:bodyPr/>
        <a:lstStyle/>
        <a:p>
          <a:endParaRPr lang="zh-CN" altLang="en-US"/>
        </a:p>
      </dgm:t>
    </dgm:pt>
    <dgm:pt modelId="{8466CD2E-035C-49A9-BBD2-805B7A4343FA}" type="pres">
      <dgm:prSet presAssocID="{FE5EC07B-4AB3-4B5A-AC97-5ABCB0D7E5D5}" presName="node" presStyleLbl="node1" presStyleIdx="0" presStyleCnt="2" custScaleY="137259">
        <dgm:presLayoutVars>
          <dgm:bulletEnabled val="1"/>
        </dgm:presLayoutVars>
      </dgm:prSet>
      <dgm:spPr/>
      <dgm:t>
        <a:bodyPr/>
        <a:lstStyle/>
        <a:p>
          <a:endParaRPr lang="zh-CN" altLang="en-US"/>
        </a:p>
      </dgm:t>
    </dgm:pt>
    <dgm:pt modelId="{F409A3A8-23A5-40FC-884B-F269FAEC074A}" type="pres">
      <dgm:prSet presAssocID="{1032D408-1A7D-4F77-B729-0E98C9B3E235}" presName="sibTrans" presStyleLbl="sibTrans2D1" presStyleIdx="0" presStyleCnt="1"/>
      <dgm:spPr/>
      <dgm:t>
        <a:bodyPr/>
        <a:lstStyle/>
        <a:p>
          <a:endParaRPr lang="zh-CN" altLang="en-US"/>
        </a:p>
      </dgm:t>
    </dgm:pt>
    <dgm:pt modelId="{F8E9C82F-A8C6-4149-84E4-D84B01C40C6D}" type="pres">
      <dgm:prSet presAssocID="{1032D408-1A7D-4F77-B729-0E98C9B3E235}" presName="connectorText" presStyleLbl="sibTrans2D1" presStyleIdx="0" presStyleCnt="1"/>
      <dgm:spPr/>
      <dgm:t>
        <a:bodyPr/>
        <a:lstStyle/>
        <a:p>
          <a:endParaRPr lang="zh-CN" altLang="en-US"/>
        </a:p>
      </dgm:t>
    </dgm:pt>
    <dgm:pt modelId="{A13429B3-84C4-4CA6-80E4-A3E22F68B483}" type="pres">
      <dgm:prSet presAssocID="{85CBC217-E872-4495-AF1F-D92FF1CE3ED7}" presName="node" presStyleLbl="node1" presStyleIdx="1" presStyleCnt="2" custScaleY="136626">
        <dgm:presLayoutVars>
          <dgm:bulletEnabled val="1"/>
        </dgm:presLayoutVars>
      </dgm:prSet>
      <dgm:spPr/>
      <dgm:t>
        <a:bodyPr/>
        <a:lstStyle/>
        <a:p>
          <a:endParaRPr lang="zh-CN" altLang="en-US"/>
        </a:p>
      </dgm:t>
    </dgm:pt>
  </dgm:ptLst>
  <dgm:cxnLst>
    <dgm:cxn modelId="{7B5E804A-66CB-4A37-B4A9-AAE216EA68F7}" srcId="{CEBCE059-C5E0-4620-908C-9B278056E21A}" destId="{FE5EC07B-4AB3-4B5A-AC97-5ABCB0D7E5D5}" srcOrd="0" destOrd="0" parTransId="{8D9EA748-ABEF-4382-8D7C-FC236039E56E}" sibTransId="{1032D408-1A7D-4F77-B729-0E98C9B3E235}"/>
    <dgm:cxn modelId="{38E06057-02CA-4A91-8C25-B49DD6C796C3}" type="presOf" srcId="{CEBCE059-C5E0-4620-908C-9B278056E21A}" destId="{608EAF3A-DB4E-42BA-BC99-15A1E9D74ADF}" srcOrd="0" destOrd="0" presId="urn:microsoft.com/office/officeart/2005/8/layout/process1"/>
    <dgm:cxn modelId="{CBE2319F-58C9-4170-97FB-9FD029B69A20}" type="presOf" srcId="{FE5EC07B-4AB3-4B5A-AC97-5ABCB0D7E5D5}" destId="{8466CD2E-035C-49A9-BBD2-805B7A4343FA}" srcOrd="0" destOrd="0" presId="urn:microsoft.com/office/officeart/2005/8/layout/process1"/>
    <dgm:cxn modelId="{58B6D73F-2347-4108-9606-2EB67AA1E371}" srcId="{CEBCE059-C5E0-4620-908C-9B278056E21A}" destId="{85CBC217-E872-4495-AF1F-D92FF1CE3ED7}" srcOrd="1" destOrd="0" parTransId="{DB86FC76-D71C-48F4-97C1-F2A14A3082CD}" sibTransId="{E2396E72-B78E-45F5-A6BE-C7C5356D930B}"/>
    <dgm:cxn modelId="{CCD87BB9-A72B-45EA-A5E8-7CF5CD89F175}" type="presOf" srcId="{1032D408-1A7D-4F77-B729-0E98C9B3E235}" destId="{F409A3A8-23A5-40FC-884B-F269FAEC074A}" srcOrd="0" destOrd="0" presId="urn:microsoft.com/office/officeart/2005/8/layout/process1"/>
    <dgm:cxn modelId="{69A5939E-6E9B-493C-824C-D88D1CC297F3}" type="presOf" srcId="{85CBC217-E872-4495-AF1F-D92FF1CE3ED7}" destId="{A13429B3-84C4-4CA6-80E4-A3E22F68B483}" srcOrd="0" destOrd="0" presId="urn:microsoft.com/office/officeart/2005/8/layout/process1"/>
    <dgm:cxn modelId="{E90135C4-BD03-4520-92BE-06CF4048B624}" type="presOf" srcId="{1032D408-1A7D-4F77-B729-0E98C9B3E235}" destId="{F8E9C82F-A8C6-4149-84E4-D84B01C40C6D}" srcOrd="1" destOrd="0" presId="urn:microsoft.com/office/officeart/2005/8/layout/process1"/>
    <dgm:cxn modelId="{6BB3900B-6E23-4D56-B17A-5C7D5895D9FE}" type="presParOf" srcId="{608EAF3A-DB4E-42BA-BC99-15A1E9D74ADF}" destId="{8466CD2E-035C-49A9-BBD2-805B7A4343FA}" srcOrd="0" destOrd="0" presId="urn:microsoft.com/office/officeart/2005/8/layout/process1"/>
    <dgm:cxn modelId="{0D9A2A30-AF0E-4372-9BF4-BE906BCD5AC6}" type="presParOf" srcId="{608EAF3A-DB4E-42BA-BC99-15A1E9D74ADF}" destId="{F409A3A8-23A5-40FC-884B-F269FAEC074A}" srcOrd="1" destOrd="0" presId="urn:microsoft.com/office/officeart/2005/8/layout/process1"/>
    <dgm:cxn modelId="{577B4EE8-4F20-4E46-9D41-04E81BCFCDEA}" type="presParOf" srcId="{F409A3A8-23A5-40FC-884B-F269FAEC074A}" destId="{F8E9C82F-A8C6-4149-84E4-D84B01C40C6D}" srcOrd="0" destOrd="0" presId="urn:microsoft.com/office/officeart/2005/8/layout/process1"/>
    <dgm:cxn modelId="{444EDDF2-6B38-4E2E-BEB6-46EDC3757A02}" type="presParOf" srcId="{608EAF3A-DB4E-42BA-BC99-15A1E9D74ADF}" destId="{A13429B3-84C4-4CA6-80E4-A3E22F68B483}"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0000C7-F9A5-46DC-993C-E0C7281EF67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4DB3AB00-A52D-4CB5-A47D-AB6A5B9EC737}">
      <dgm:prSet/>
      <dgm:spPr/>
      <dgm:t>
        <a:bodyPr/>
        <a:lstStyle/>
        <a:p>
          <a:pPr rtl="0"/>
          <a:r>
            <a:rPr lang="zh-CN"/>
            <a:t>用途</a:t>
          </a:r>
        </a:p>
      </dgm:t>
    </dgm:pt>
    <dgm:pt modelId="{8789EAEB-0D81-430A-B494-419299B00544}" type="parTrans" cxnId="{1CB99725-399A-4A4A-9FAE-103C32DA9393}">
      <dgm:prSet/>
      <dgm:spPr/>
      <dgm:t>
        <a:bodyPr/>
        <a:lstStyle/>
        <a:p>
          <a:endParaRPr lang="zh-CN" altLang="en-US"/>
        </a:p>
      </dgm:t>
    </dgm:pt>
    <dgm:pt modelId="{3FC312AE-D02B-452E-85CB-F0444675E0BF}" type="sibTrans" cxnId="{1CB99725-399A-4A4A-9FAE-103C32DA9393}">
      <dgm:prSet/>
      <dgm:spPr/>
      <dgm:t>
        <a:bodyPr/>
        <a:lstStyle/>
        <a:p>
          <a:endParaRPr lang="zh-CN" altLang="en-US"/>
        </a:p>
      </dgm:t>
    </dgm:pt>
    <dgm:pt modelId="{E562ED54-DA02-4E0A-8C59-4469539D4D3C}">
      <dgm:prSet custT="1"/>
      <dgm:spPr/>
      <dgm:t>
        <a:bodyPr/>
        <a:lstStyle/>
        <a:p>
          <a:pPr rtl="0">
            <a:buNone/>
          </a:pPr>
          <a:r>
            <a:rPr lang="en-US" altLang="zh-CN" sz="2600" dirty="0"/>
            <a:t>1. </a:t>
          </a:r>
          <a:r>
            <a:rPr lang="zh-CN" altLang="en-US" sz="2600" dirty="0"/>
            <a:t>测量直流电流</a:t>
          </a:r>
        </a:p>
      </dgm:t>
    </dgm:pt>
    <dgm:pt modelId="{3A03620F-B594-49E5-961F-26F326FF7484}" type="parTrans" cxnId="{BA41901E-5F59-48D1-A6E0-CC50ABCA2E7B}">
      <dgm:prSet/>
      <dgm:spPr/>
      <dgm:t>
        <a:bodyPr/>
        <a:lstStyle/>
        <a:p>
          <a:endParaRPr lang="zh-CN" altLang="en-US"/>
        </a:p>
      </dgm:t>
    </dgm:pt>
    <dgm:pt modelId="{D73B749C-B301-463B-8CA6-D6DCC0A517A1}" type="sibTrans" cxnId="{BA41901E-5F59-48D1-A6E0-CC50ABCA2E7B}">
      <dgm:prSet/>
      <dgm:spPr/>
      <dgm:t>
        <a:bodyPr/>
        <a:lstStyle/>
        <a:p>
          <a:endParaRPr lang="zh-CN" altLang="en-US"/>
        </a:p>
      </dgm:t>
    </dgm:pt>
    <dgm:pt modelId="{29F42A36-238C-404F-B7DD-C8CE4D61A3D9}">
      <dgm:prSet/>
      <dgm:spPr/>
      <dgm:t>
        <a:bodyPr/>
        <a:lstStyle/>
        <a:p>
          <a:pPr rtl="0"/>
          <a:r>
            <a:rPr lang="zh-CN" dirty="0"/>
            <a:t>优点</a:t>
          </a:r>
        </a:p>
      </dgm:t>
    </dgm:pt>
    <dgm:pt modelId="{B3DD193C-6B3F-46C4-9C3D-E843614B45A1}" type="parTrans" cxnId="{F14D0877-5C84-4E7A-BCF4-BECC70144935}">
      <dgm:prSet/>
      <dgm:spPr/>
      <dgm:t>
        <a:bodyPr/>
        <a:lstStyle/>
        <a:p>
          <a:endParaRPr lang="zh-CN" altLang="en-US"/>
        </a:p>
      </dgm:t>
    </dgm:pt>
    <dgm:pt modelId="{A2835ACC-A3CA-4856-A945-BCF53E4BEA34}" type="sibTrans" cxnId="{F14D0877-5C84-4E7A-BCF4-BECC70144935}">
      <dgm:prSet/>
      <dgm:spPr/>
      <dgm:t>
        <a:bodyPr/>
        <a:lstStyle/>
        <a:p>
          <a:endParaRPr lang="zh-CN" altLang="en-US"/>
        </a:p>
      </dgm:t>
    </dgm:pt>
    <dgm:pt modelId="{F5225290-A463-4EE7-B7F9-3A7C8A582F73}">
      <dgm:prSet custT="1"/>
      <dgm:spPr/>
      <dgm:t>
        <a:bodyPr/>
        <a:lstStyle/>
        <a:p>
          <a:pPr rtl="0">
            <a:buNone/>
          </a:pPr>
          <a:r>
            <a:rPr lang="en-US" sz="2600" dirty="0"/>
            <a:t>1.</a:t>
          </a:r>
          <a:r>
            <a:rPr lang="zh-CN" sz="2600" dirty="0"/>
            <a:t>刻度均匀；</a:t>
          </a:r>
        </a:p>
      </dgm:t>
    </dgm:pt>
    <dgm:pt modelId="{CD6B0BCB-588A-4A61-988E-4EEDA28D8979}" type="parTrans" cxnId="{51D02F89-BE26-4CA6-843A-E38C2BD7B9E1}">
      <dgm:prSet/>
      <dgm:spPr/>
      <dgm:t>
        <a:bodyPr/>
        <a:lstStyle/>
        <a:p>
          <a:endParaRPr lang="zh-CN" altLang="en-US"/>
        </a:p>
      </dgm:t>
    </dgm:pt>
    <dgm:pt modelId="{019BCC99-9C66-45E2-B1F5-8D76B1278148}" type="sibTrans" cxnId="{51D02F89-BE26-4CA6-843A-E38C2BD7B9E1}">
      <dgm:prSet/>
      <dgm:spPr/>
      <dgm:t>
        <a:bodyPr/>
        <a:lstStyle/>
        <a:p>
          <a:endParaRPr lang="zh-CN" altLang="en-US"/>
        </a:p>
      </dgm:t>
    </dgm:pt>
    <dgm:pt modelId="{149B080F-25EE-4783-BA0B-6478D0B63A79}">
      <dgm:prSet custT="1"/>
      <dgm:spPr/>
      <dgm:t>
        <a:bodyPr/>
        <a:lstStyle/>
        <a:p>
          <a:pPr rtl="0">
            <a:buNone/>
          </a:pPr>
          <a:r>
            <a:rPr lang="en-US" sz="2600" dirty="0"/>
            <a:t>2.</a:t>
          </a:r>
          <a:r>
            <a:rPr lang="zh-CN" sz="2600" dirty="0"/>
            <a:t>灵敏度和准确度高；</a:t>
          </a:r>
        </a:p>
      </dgm:t>
    </dgm:pt>
    <dgm:pt modelId="{CC612920-B8E6-4DF8-8A81-F5D9EF6CEC11}" type="parTrans" cxnId="{0DB0E487-CE9B-48FD-AF89-DF9FE3C580C4}">
      <dgm:prSet/>
      <dgm:spPr/>
      <dgm:t>
        <a:bodyPr/>
        <a:lstStyle/>
        <a:p>
          <a:endParaRPr lang="zh-CN" altLang="en-US"/>
        </a:p>
      </dgm:t>
    </dgm:pt>
    <dgm:pt modelId="{9D16A822-F8A8-4696-94EB-A928AA593997}" type="sibTrans" cxnId="{0DB0E487-CE9B-48FD-AF89-DF9FE3C580C4}">
      <dgm:prSet/>
      <dgm:spPr/>
      <dgm:t>
        <a:bodyPr/>
        <a:lstStyle/>
        <a:p>
          <a:endParaRPr lang="zh-CN" altLang="en-US"/>
        </a:p>
      </dgm:t>
    </dgm:pt>
    <dgm:pt modelId="{F6B49BD0-ED34-4789-BAFC-1F6FB0F1DB95}">
      <dgm:prSet custT="1"/>
      <dgm:spPr/>
      <dgm:t>
        <a:bodyPr/>
        <a:lstStyle/>
        <a:p>
          <a:pPr rtl="0">
            <a:buNone/>
          </a:pPr>
          <a:r>
            <a:rPr lang="en-US" sz="2600" dirty="0"/>
            <a:t>3.</a:t>
          </a:r>
          <a:r>
            <a:rPr lang="zh-CN" sz="2600" dirty="0"/>
            <a:t>阻尼强；</a:t>
          </a:r>
        </a:p>
      </dgm:t>
    </dgm:pt>
    <dgm:pt modelId="{1C33F2BB-D82C-4B44-BE8A-58FA0111E043}" type="parTrans" cxnId="{E61715F9-A894-4931-89F2-0564A9961145}">
      <dgm:prSet/>
      <dgm:spPr/>
      <dgm:t>
        <a:bodyPr/>
        <a:lstStyle/>
        <a:p>
          <a:endParaRPr lang="zh-CN" altLang="en-US"/>
        </a:p>
      </dgm:t>
    </dgm:pt>
    <dgm:pt modelId="{534A2E9A-8739-42F7-AFC4-B171539FC842}" type="sibTrans" cxnId="{E61715F9-A894-4931-89F2-0564A9961145}">
      <dgm:prSet/>
      <dgm:spPr/>
      <dgm:t>
        <a:bodyPr/>
        <a:lstStyle/>
        <a:p>
          <a:endParaRPr lang="zh-CN" altLang="en-US"/>
        </a:p>
      </dgm:t>
    </dgm:pt>
    <dgm:pt modelId="{A439C502-7E86-4908-9E0C-E9656A2F37ED}">
      <dgm:prSet custT="1"/>
      <dgm:spPr/>
      <dgm:t>
        <a:bodyPr/>
        <a:lstStyle/>
        <a:p>
          <a:pPr rtl="0">
            <a:buNone/>
          </a:pPr>
          <a:r>
            <a:rPr lang="en-US" sz="2600" dirty="0"/>
            <a:t>4.</a:t>
          </a:r>
          <a:r>
            <a:rPr lang="zh-CN" sz="2600" dirty="0"/>
            <a:t>消耗电能量小；</a:t>
          </a:r>
        </a:p>
      </dgm:t>
    </dgm:pt>
    <dgm:pt modelId="{4FD708C8-AA85-47E3-B150-F2E4C571932E}" type="parTrans" cxnId="{85B489D4-164B-4EA3-BCD0-F4E9DA2D3859}">
      <dgm:prSet/>
      <dgm:spPr/>
      <dgm:t>
        <a:bodyPr/>
        <a:lstStyle/>
        <a:p>
          <a:endParaRPr lang="zh-CN" altLang="en-US"/>
        </a:p>
      </dgm:t>
    </dgm:pt>
    <dgm:pt modelId="{60890919-60B4-4B01-8776-9D9C2EDE9927}" type="sibTrans" cxnId="{85B489D4-164B-4EA3-BCD0-F4E9DA2D3859}">
      <dgm:prSet/>
      <dgm:spPr/>
      <dgm:t>
        <a:bodyPr/>
        <a:lstStyle/>
        <a:p>
          <a:endParaRPr lang="zh-CN" altLang="en-US"/>
        </a:p>
      </dgm:t>
    </dgm:pt>
    <dgm:pt modelId="{E5C52BDE-EE9B-44BB-B55A-E290369EBBE8}">
      <dgm:prSet custT="1"/>
      <dgm:spPr/>
      <dgm:t>
        <a:bodyPr/>
        <a:lstStyle/>
        <a:p>
          <a:pPr rtl="0">
            <a:buNone/>
          </a:pPr>
          <a:r>
            <a:rPr lang="en-US" sz="2600" dirty="0"/>
            <a:t>5.</a:t>
          </a:r>
          <a:r>
            <a:rPr lang="zh-CN" sz="2600" dirty="0"/>
            <a:t>受外界磁场影响小。</a:t>
          </a:r>
        </a:p>
      </dgm:t>
    </dgm:pt>
    <dgm:pt modelId="{1EAC8278-375B-4C23-AC1F-DA11F1A52BC1}" type="parTrans" cxnId="{6E4AD40B-C687-48CC-ABC9-EBE832DAD29B}">
      <dgm:prSet/>
      <dgm:spPr/>
      <dgm:t>
        <a:bodyPr/>
        <a:lstStyle/>
        <a:p>
          <a:endParaRPr lang="zh-CN" altLang="en-US"/>
        </a:p>
      </dgm:t>
    </dgm:pt>
    <dgm:pt modelId="{76197797-EFD3-4DD3-8138-F0F5D1B2CDA9}" type="sibTrans" cxnId="{6E4AD40B-C687-48CC-ABC9-EBE832DAD29B}">
      <dgm:prSet/>
      <dgm:spPr/>
      <dgm:t>
        <a:bodyPr/>
        <a:lstStyle/>
        <a:p>
          <a:endParaRPr lang="zh-CN" altLang="en-US"/>
        </a:p>
      </dgm:t>
    </dgm:pt>
    <dgm:pt modelId="{91FC53F3-F5C4-4A83-A3A9-A1AF26BBFCD7}">
      <dgm:prSet/>
      <dgm:spPr/>
      <dgm:t>
        <a:bodyPr/>
        <a:lstStyle/>
        <a:p>
          <a:pPr rtl="0"/>
          <a:r>
            <a:rPr lang="zh-CN" dirty="0"/>
            <a:t>缺点</a:t>
          </a:r>
        </a:p>
      </dgm:t>
    </dgm:pt>
    <dgm:pt modelId="{E55DB737-D3F2-4784-A79E-EACDFFA11B37}" type="parTrans" cxnId="{01FE5340-5B74-4265-8BF6-EF63AA5C3B42}">
      <dgm:prSet/>
      <dgm:spPr/>
      <dgm:t>
        <a:bodyPr/>
        <a:lstStyle/>
        <a:p>
          <a:endParaRPr lang="zh-CN" altLang="en-US"/>
        </a:p>
      </dgm:t>
    </dgm:pt>
    <dgm:pt modelId="{89446F69-29FC-4B69-A7A8-0AF020BEA05C}" type="sibTrans" cxnId="{01FE5340-5B74-4265-8BF6-EF63AA5C3B42}">
      <dgm:prSet/>
      <dgm:spPr/>
      <dgm:t>
        <a:bodyPr/>
        <a:lstStyle/>
        <a:p>
          <a:endParaRPr lang="zh-CN" altLang="en-US"/>
        </a:p>
      </dgm:t>
    </dgm:pt>
    <dgm:pt modelId="{80EBC47B-69D4-4E85-9640-AC72B397480F}">
      <dgm:prSet custT="1"/>
      <dgm:spPr/>
      <dgm:t>
        <a:bodyPr/>
        <a:lstStyle/>
        <a:p>
          <a:pPr rtl="0">
            <a:buNone/>
          </a:pPr>
          <a:r>
            <a:rPr lang="en-US" sz="2600" dirty="0"/>
            <a:t>1.</a:t>
          </a:r>
          <a:r>
            <a:rPr lang="zh-CN" sz="2600" dirty="0"/>
            <a:t>只能测量直流；</a:t>
          </a:r>
        </a:p>
      </dgm:t>
    </dgm:pt>
    <dgm:pt modelId="{F2F3C7FD-E6A1-4C73-BB79-3DEEFEA19DE1}" type="parTrans" cxnId="{99D1C37E-D986-419E-A5B3-28FCE66E5446}">
      <dgm:prSet/>
      <dgm:spPr/>
      <dgm:t>
        <a:bodyPr/>
        <a:lstStyle/>
        <a:p>
          <a:endParaRPr lang="zh-CN" altLang="en-US"/>
        </a:p>
      </dgm:t>
    </dgm:pt>
    <dgm:pt modelId="{9CD42843-8926-43CB-8200-36D39E2E4F2E}" type="sibTrans" cxnId="{99D1C37E-D986-419E-A5B3-28FCE66E5446}">
      <dgm:prSet/>
      <dgm:spPr/>
      <dgm:t>
        <a:bodyPr/>
        <a:lstStyle/>
        <a:p>
          <a:endParaRPr lang="zh-CN" altLang="en-US"/>
        </a:p>
      </dgm:t>
    </dgm:pt>
    <dgm:pt modelId="{9FE33564-ECDA-4104-8086-2FDE8B05C988}">
      <dgm:prSet custT="1"/>
      <dgm:spPr/>
      <dgm:t>
        <a:bodyPr/>
        <a:lstStyle/>
        <a:p>
          <a:pPr rtl="0">
            <a:buNone/>
          </a:pPr>
          <a:r>
            <a:rPr lang="en-US" sz="2600" dirty="0"/>
            <a:t>2.</a:t>
          </a:r>
          <a:r>
            <a:rPr lang="zh-CN" sz="2600" dirty="0"/>
            <a:t>价格较高；</a:t>
          </a:r>
        </a:p>
      </dgm:t>
    </dgm:pt>
    <dgm:pt modelId="{B9908BE8-A970-41BA-903B-06C269166CCE}" type="parTrans" cxnId="{C0961611-F07B-4441-8CD2-85058EB0A95D}">
      <dgm:prSet/>
      <dgm:spPr/>
      <dgm:t>
        <a:bodyPr/>
        <a:lstStyle/>
        <a:p>
          <a:endParaRPr lang="zh-CN" altLang="en-US"/>
        </a:p>
      </dgm:t>
    </dgm:pt>
    <dgm:pt modelId="{F22BE3C7-BB80-4588-AE7F-CC7F056AC08A}" type="sibTrans" cxnId="{C0961611-F07B-4441-8CD2-85058EB0A95D}">
      <dgm:prSet/>
      <dgm:spPr/>
      <dgm:t>
        <a:bodyPr/>
        <a:lstStyle/>
        <a:p>
          <a:endParaRPr lang="zh-CN" altLang="en-US"/>
        </a:p>
      </dgm:t>
    </dgm:pt>
    <dgm:pt modelId="{9986DA74-A985-4BC0-ADC7-5DCAAE484E32}">
      <dgm:prSet custT="1"/>
      <dgm:spPr/>
      <dgm:t>
        <a:bodyPr/>
        <a:lstStyle/>
        <a:p>
          <a:pPr rtl="0">
            <a:buNone/>
          </a:pPr>
          <a:r>
            <a:rPr lang="en-US" sz="2600" dirty="0"/>
            <a:t>3.</a:t>
          </a:r>
          <a:r>
            <a:rPr lang="zh-CN" sz="2600" dirty="0"/>
            <a:t>不能承受较大过载。</a:t>
          </a:r>
        </a:p>
      </dgm:t>
    </dgm:pt>
    <dgm:pt modelId="{0B8A453E-96C6-4670-9C46-2B77C371B749}" type="parTrans" cxnId="{FCF77E6D-8A00-49CB-98DB-B64E3CC19D6A}">
      <dgm:prSet/>
      <dgm:spPr/>
      <dgm:t>
        <a:bodyPr/>
        <a:lstStyle/>
        <a:p>
          <a:endParaRPr lang="zh-CN" altLang="en-US"/>
        </a:p>
      </dgm:t>
    </dgm:pt>
    <dgm:pt modelId="{F826B58F-E578-4122-ABB0-249FF0D47768}" type="sibTrans" cxnId="{FCF77E6D-8A00-49CB-98DB-B64E3CC19D6A}">
      <dgm:prSet/>
      <dgm:spPr/>
      <dgm:t>
        <a:bodyPr/>
        <a:lstStyle/>
        <a:p>
          <a:endParaRPr lang="zh-CN" altLang="en-US"/>
        </a:p>
      </dgm:t>
    </dgm:pt>
    <dgm:pt modelId="{77F27F34-994F-497D-931F-30237487F98A}">
      <dgm:prSet custT="1"/>
      <dgm:spPr/>
      <dgm:t>
        <a:bodyPr/>
        <a:lstStyle/>
        <a:p>
          <a:pPr rtl="0">
            <a:buNone/>
          </a:pPr>
          <a:r>
            <a:rPr lang="en-US" altLang="zh-CN" sz="2600" dirty="0"/>
            <a:t>2. </a:t>
          </a:r>
          <a:r>
            <a:rPr lang="zh-CN" altLang="en-US" sz="2600" dirty="0"/>
            <a:t>测量直流电压</a:t>
          </a:r>
        </a:p>
      </dgm:t>
    </dgm:pt>
    <dgm:pt modelId="{1EEBAEEA-8A8F-4F44-A224-B452A5AE244C}" type="parTrans" cxnId="{5A121F14-04A5-4F77-A308-BBA6EFC74271}">
      <dgm:prSet/>
      <dgm:spPr/>
      <dgm:t>
        <a:bodyPr/>
        <a:lstStyle/>
        <a:p>
          <a:endParaRPr lang="zh-CN" altLang="en-US"/>
        </a:p>
      </dgm:t>
    </dgm:pt>
    <dgm:pt modelId="{5F7C07B8-BCF8-4C0C-809C-7372CAF264AA}" type="sibTrans" cxnId="{5A121F14-04A5-4F77-A308-BBA6EFC74271}">
      <dgm:prSet/>
      <dgm:spPr/>
      <dgm:t>
        <a:bodyPr/>
        <a:lstStyle/>
        <a:p>
          <a:endParaRPr lang="zh-CN" altLang="en-US"/>
        </a:p>
      </dgm:t>
    </dgm:pt>
    <dgm:pt modelId="{4A9F30A7-B533-416C-8E84-FAF929B581C2}" type="pres">
      <dgm:prSet presAssocID="{0E0000C7-F9A5-46DC-993C-E0C7281EF676}" presName="Name0" presStyleCnt="0">
        <dgm:presLayoutVars>
          <dgm:dir/>
          <dgm:animLvl val="lvl"/>
          <dgm:resizeHandles val="exact"/>
        </dgm:presLayoutVars>
      </dgm:prSet>
      <dgm:spPr/>
      <dgm:t>
        <a:bodyPr/>
        <a:lstStyle/>
        <a:p>
          <a:endParaRPr lang="zh-CN" altLang="en-US"/>
        </a:p>
      </dgm:t>
    </dgm:pt>
    <dgm:pt modelId="{09CFA1A4-1B79-42D3-9C82-E7CB2FFF362B}" type="pres">
      <dgm:prSet presAssocID="{4DB3AB00-A52D-4CB5-A47D-AB6A5B9EC737}" presName="composite" presStyleCnt="0"/>
      <dgm:spPr/>
    </dgm:pt>
    <dgm:pt modelId="{D47D5597-210C-453E-892E-874224FF35D5}" type="pres">
      <dgm:prSet presAssocID="{4DB3AB00-A52D-4CB5-A47D-AB6A5B9EC737}" presName="parTx" presStyleLbl="alignNode1" presStyleIdx="0" presStyleCnt="3">
        <dgm:presLayoutVars>
          <dgm:chMax val="0"/>
          <dgm:chPref val="0"/>
          <dgm:bulletEnabled val="1"/>
        </dgm:presLayoutVars>
      </dgm:prSet>
      <dgm:spPr/>
      <dgm:t>
        <a:bodyPr/>
        <a:lstStyle/>
        <a:p>
          <a:endParaRPr lang="zh-CN" altLang="en-US"/>
        </a:p>
      </dgm:t>
    </dgm:pt>
    <dgm:pt modelId="{0035BCD6-A01A-4ABA-8EA5-4023E176CB96}" type="pres">
      <dgm:prSet presAssocID="{4DB3AB00-A52D-4CB5-A47D-AB6A5B9EC737}" presName="desTx" presStyleLbl="alignAccFollowNode1" presStyleIdx="0" presStyleCnt="3">
        <dgm:presLayoutVars>
          <dgm:bulletEnabled val="1"/>
        </dgm:presLayoutVars>
      </dgm:prSet>
      <dgm:spPr/>
      <dgm:t>
        <a:bodyPr/>
        <a:lstStyle/>
        <a:p>
          <a:endParaRPr lang="zh-CN" altLang="en-US"/>
        </a:p>
      </dgm:t>
    </dgm:pt>
    <dgm:pt modelId="{963D82EA-A05E-4716-8D56-30F42F1818FB}" type="pres">
      <dgm:prSet presAssocID="{3FC312AE-D02B-452E-85CB-F0444675E0BF}" presName="space" presStyleCnt="0"/>
      <dgm:spPr/>
    </dgm:pt>
    <dgm:pt modelId="{2AD1786C-637A-44FD-A769-31E0E70FFB4D}" type="pres">
      <dgm:prSet presAssocID="{29F42A36-238C-404F-B7DD-C8CE4D61A3D9}" presName="composite" presStyleCnt="0"/>
      <dgm:spPr/>
    </dgm:pt>
    <dgm:pt modelId="{C1AA579E-B52B-4D01-B77B-EB1D4ABD18BB}" type="pres">
      <dgm:prSet presAssocID="{29F42A36-238C-404F-B7DD-C8CE4D61A3D9}" presName="parTx" presStyleLbl="alignNode1" presStyleIdx="1" presStyleCnt="3">
        <dgm:presLayoutVars>
          <dgm:chMax val="0"/>
          <dgm:chPref val="0"/>
          <dgm:bulletEnabled val="1"/>
        </dgm:presLayoutVars>
      </dgm:prSet>
      <dgm:spPr/>
      <dgm:t>
        <a:bodyPr/>
        <a:lstStyle/>
        <a:p>
          <a:endParaRPr lang="zh-CN" altLang="en-US"/>
        </a:p>
      </dgm:t>
    </dgm:pt>
    <dgm:pt modelId="{77A42B90-4DC3-421A-8D62-06AB234D1729}" type="pres">
      <dgm:prSet presAssocID="{29F42A36-238C-404F-B7DD-C8CE4D61A3D9}" presName="desTx" presStyleLbl="alignAccFollowNode1" presStyleIdx="1" presStyleCnt="3">
        <dgm:presLayoutVars>
          <dgm:bulletEnabled val="1"/>
        </dgm:presLayoutVars>
      </dgm:prSet>
      <dgm:spPr/>
      <dgm:t>
        <a:bodyPr/>
        <a:lstStyle/>
        <a:p>
          <a:endParaRPr lang="zh-CN" altLang="en-US"/>
        </a:p>
      </dgm:t>
    </dgm:pt>
    <dgm:pt modelId="{2C1CD252-577C-47EB-92F4-7E2FE03F5D4A}" type="pres">
      <dgm:prSet presAssocID="{A2835ACC-A3CA-4856-A945-BCF53E4BEA34}" presName="space" presStyleCnt="0"/>
      <dgm:spPr/>
    </dgm:pt>
    <dgm:pt modelId="{2219E049-1ED3-430A-A23E-BB5337B03442}" type="pres">
      <dgm:prSet presAssocID="{91FC53F3-F5C4-4A83-A3A9-A1AF26BBFCD7}" presName="composite" presStyleCnt="0"/>
      <dgm:spPr/>
    </dgm:pt>
    <dgm:pt modelId="{350D4B50-2E2C-4C57-8F9D-7CD62764D73A}" type="pres">
      <dgm:prSet presAssocID="{91FC53F3-F5C4-4A83-A3A9-A1AF26BBFCD7}" presName="parTx" presStyleLbl="alignNode1" presStyleIdx="2" presStyleCnt="3">
        <dgm:presLayoutVars>
          <dgm:chMax val="0"/>
          <dgm:chPref val="0"/>
          <dgm:bulletEnabled val="1"/>
        </dgm:presLayoutVars>
      </dgm:prSet>
      <dgm:spPr/>
      <dgm:t>
        <a:bodyPr/>
        <a:lstStyle/>
        <a:p>
          <a:endParaRPr lang="zh-CN" altLang="en-US"/>
        </a:p>
      </dgm:t>
    </dgm:pt>
    <dgm:pt modelId="{BB826E09-A39E-477D-ACEC-2F650D8BEAED}" type="pres">
      <dgm:prSet presAssocID="{91FC53F3-F5C4-4A83-A3A9-A1AF26BBFCD7}" presName="desTx" presStyleLbl="alignAccFollowNode1" presStyleIdx="2" presStyleCnt="3">
        <dgm:presLayoutVars>
          <dgm:bulletEnabled val="1"/>
        </dgm:presLayoutVars>
      </dgm:prSet>
      <dgm:spPr/>
      <dgm:t>
        <a:bodyPr/>
        <a:lstStyle/>
        <a:p>
          <a:endParaRPr lang="zh-CN" altLang="en-US"/>
        </a:p>
      </dgm:t>
    </dgm:pt>
  </dgm:ptLst>
  <dgm:cxnLst>
    <dgm:cxn modelId="{37997D4E-3F37-4BD4-B13D-310C52B7A8E4}" type="presOf" srcId="{4DB3AB00-A52D-4CB5-A47D-AB6A5B9EC737}" destId="{D47D5597-210C-453E-892E-874224FF35D5}" srcOrd="0" destOrd="0" presId="urn:microsoft.com/office/officeart/2005/8/layout/hList1"/>
    <dgm:cxn modelId="{F0653EDF-53A2-4A58-82C2-34615CC932E6}" type="presOf" srcId="{0E0000C7-F9A5-46DC-993C-E0C7281EF676}" destId="{4A9F30A7-B533-416C-8E84-FAF929B581C2}" srcOrd="0" destOrd="0" presId="urn:microsoft.com/office/officeart/2005/8/layout/hList1"/>
    <dgm:cxn modelId="{01FE5340-5B74-4265-8BF6-EF63AA5C3B42}" srcId="{0E0000C7-F9A5-46DC-993C-E0C7281EF676}" destId="{91FC53F3-F5C4-4A83-A3A9-A1AF26BBFCD7}" srcOrd="2" destOrd="0" parTransId="{E55DB737-D3F2-4784-A79E-EACDFFA11B37}" sibTransId="{89446F69-29FC-4B69-A7A8-0AF020BEA05C}"/>
    <dgm:cxn modelId="{46E29C65-87FA-43BF-A5FE-8AB97492B3AF}" type="presOf" srcId="{9FE33564-ECDA-4104-8086-2FDE8B05C988}" destId="{BB826E09-A39E-477D-ACEC-2F650D8BEAED}" srcOrd="0" destOrd="1" presId="urn:microsoft.com/office/officeart/2005/8/layout/hList1"/>
    <dgm:cxn modelId="{E61715F9-A894-4931-89F2-0564A9961145}" srcId="{29F42A36-238C-404F-B7DD-C8CE4D61A3D9}" destId="{F6B49BD0-ED34-4789-BAFC-1F6FB0F1DB95}" srcOrd="2" destOrd="0" parTransId="{1C33F2BB-D82C-4B44-BE8A-58FA0111E043}" sibTransId="{534A2E9A-8739-42F7-AFC4-B171539FC842}"/>
    <dgm:cxn modelId="{5AECB6EA-F8FA-4CD6-B2D5-816AAF3A4C6F}" type="presOf" srcId="{A439C502-7E86-4908-9E0C-E9656A2F37ED}" destId="{77A42B90-4DC3-421A-8D62-06AB234D1729}" srcOrd="0" destOrd="3" presId="urn:microsoft.com/office/officeart/2005/8/layout/hList1"/>
    <dgm:cxn modelId="{51D02F89-BE26-4CA6-843A-E38C2BD7B9E1}" srcId="{29F42A36-238C-404F-B7DD-C8CE4D61A3D9}" destId="{F5225290-A463-4EE7-B7F9-3A7C8A582F73}" srcOrd="0" destOrd="0" parTransId="{CD6B0BCB-588A-4A61-988E-4EEDA28D8979}" sibTransId="{019BCC99-9C66-45E2-B1F5-8D76B1278148}"/>
    <dgm:cxn modelId="{EE3AE6A8-66CE-4BC4-9B23-6AFCC4958BBE}" type="presOf" srcId="{E562ED54-DA02-4E0A-8C59-4469539D4D3C}" destId="{0035BCD6-A01A-4ABA-8EA5-4023E176CB96}" srcOrd="0" destOrd="0" presId="urn:microsoft.com/office/officeart/2005/8/layout/hList1"/>
    <dgm:cxn modelId="{F6B2C1C6-D2F3-44C3-BF06-6FDB21BA30B8}" type="presOf" srcId="{149B080F-25EE-4783-BA0B-6478D0B63A79}" destId="{77A42B90-4DC3-421A-8D62-06AB234D1729}" srcOrd="0" destOrd="1" presId="urn:microsoft.com/office/officeart/2005/8/layout/hList1"/>
    <dgm:cxn modelId="{BA41901E-5F59-48D1-A6E0-CC50ABCA2E7B}" srcId="{4DB3AB00-A52D-4CB5-A47D-AB6A5B9EC737}" destId="{E562ED54-DA02-4E0A-8C59-4469539D4D3C}" srcOrd="0" destOrd="0" parTransId="{3A03620F-B594-49E5-961F-26F326FF7484}" sibTransId="{D73B749C-B301-463B-8CA6-D6DCC0A517A1}"/>
    <dgm:cxn modelId="{5B7882E3-5FE8-4262-A967-31A1E3EE3BEE}" type="presOf" srcId="{E5C52BDE-EE9B-44BB-B55A-E290369EBBE8}" destId="{77A42B90-4DC3-421A-8D62-06AB234D1729}" srcOrd="0" destOrd="4" presId="urn:microsoft.com/office/officeart/2005/8/layout/hList1"/>
    <dgm:cxn modelId="{0DB0E487-CE9B-48FD-AF89-DF9FE3C580C4}" srcId="{29F42A36-238C-404F-B7DD-C8CE4D61A3D9}" destId="{149B080F-25EE-4783-BA0B-6478D0B63A79}" srcOrd="1" destOrd="0" parTransId="{CC612920-B8E6-4DF8-8A81-F5D9EF6CEC11}" sibTransId="{9D16A822-F8A8-4696-94EB-A928AA593997}"/>
    <dgm:cxn modelId="{85B489D4-164B-4EA3-BCD0-F4E9DA2D3859}" srcId="{29F42A36-238C-404F-B7DD-C8CE4D61A3D9}" destId="{A439C502-7E86-4908-9E0C-E9656A2F37ED}" srcOrd="3" destOrd="0" parTransId="{4FD708C8-AA85-47E3-B150-F2E4C571932E}" sibTransId="{60890919-60B4-4B01-8776-9D9C2EDE9927}"/>
    <dgm:cxn modelId="{B2480386-0B9F-40EB-BE41-0E447A890920}" type="presOf" srcId="{F5225290-A463-4EE7-B7F9-3A7C8A582F73}" destId="{77A42B90-4DC3-421A-8D62-06AB234D1729}" srcOrd="0" destOrd="0" presId="urn:microsoft.com/office/officeart/2005/8/layout/hList1"/>
    <dgm:cxn modelId="{C0961611-F07B-4441-8CD2-85058EB0A95D}" srcId="{91FC53F3-F5C4-4A83-A3A9-A1AF26BBFCD7}" destId="{9FE33564-ECDA-4104-8086-2FDE8B05C988}" srcOrd="1" destOrd="0" parTransId="{B9908BE8-A970-41BA-903B-06C269166CCE}" sibTransId="{F22BE3C7-BB80-4588-AE7F-CC7F056AC08A}"/>
    <dgm:cxn modelId="{CCC0E4E7-4277-4997-95E8-D2D6D4F33A67}" type="presOf" srcId="{91FC53F3-F5C4-4A83-A3A9-A1AF26BBFCD7}" destId="{350D4B50-2E2C-4C57-8F9D-7CD62764D73A}" srcOrd="0" destOrd="0" presId="urn:microsoft.com/office/officeart/2005/8/layout/hList1"/>
    <dgm:cxn modelId="{F14D0877-5C84-4E7A-BCF4-BECC70144935}" srcId="{0E0000C7-F9A5-46DC-993C-E0C7281EF676}" destId="{29F42A36-238C-404F-B7DD-C8CE4D61A3D9}" srcOrd="1" destOrd="0" parTransId="{B3DD193C-6B3F-46C4-9C3D-E843614B45A1}" sibTransId="{A2835ACC-A3CA-4856-A945-BCF53E4BEA34}"/>
    <dgm:cxn modelId="{FCF77E6D-8A00-49CB-98DB-B64E3CC19D6A}" srcId="{91FC53F3-F5C4-4A83-A3A9-A1AF26BBFCD7}" destId="{9986DA74-A985-4BC0-ADC7-5DCAAE484E32}" srcOrd="2" destOrd="0" parTransId="{0B8A453E-96C6-4670-9C46-2B77C371B749}" sibTransId="{F826B58F-E578-4122-ABB0-249FF0D47768}"/>
    <dgm:cxn modelId="{6E4AD40B-C687-48CC-ABC9-EBE832DAD29B}" srcId="{29F42A36-238C-404F-B7DD-C8CE4D61A3D9}" destId="{E5C52BDE-EE9B-44BB-B55A-E290369EBBE8}" srcOrd="4" destOrd="0" parTransId="{1EAC8278-375B-4C23-AC1F-DA11F1A52BC1}" sibTransId="{76197797-EFD3-4DD3-8138-F0F5D1B2CDA9}"/>
    <dgm:cxn modelId="{0E6CF750-5D31-4AB2-B320-CFF6BBEACDE3}" type="presOf" srcId="{29F42A36-238C-404F-B7DD-C8CE4D61A3D9}" destId="{C1AA579E-B52B-4D01-B77B-EB1D4ABD18BB}" srcOrd="0" destOrd="0" presId="urn:microsoft.com/office/officeart/2005/8/layout/hList1"/>
    <dgm:cxn modelId="{1CB99725-399A-4A4A-9FAE-103C32DA9393}" srcId="{0E0000C7-F9A5-46DC-993C-E0C7281EF676}" destId="{4DB3AB00-A52D-4CB5-A47D-AB6A5B9EC737}" srcOrd="0" destOrd="0" parTransId="{8789EAEB-0D81-430A-B494-419299B00544}" sibTransId="{3FC312AE-D02B-452E-85CB-F0444675E0BF}"/>
    <dgm:cxn modelId="{99D1C37E-D986-419E-A5B3-28FCE66E5446}" srcId="{91FC53F3-F5C4-4A83-A3A9-A1AF26BBFCD7}" destId="{80EBC47B-69D4-4E85-9640-AC72B397480F}" srcOrd="0" destOrd="0" parTransId="{F2F3C7FD-E6A1-4C73-BB79-3DEEFEA19DE1}" sibTransId="{9CD42843-8926-43CB-8200-36D39E2E4F2E}"/>
    <dgm:cxn modelId="{7B04CA76-FDC4-4CF5-9F06-FD7A7DEB4E3C}" type="presOf" srcId="{77F27F34-994F-497D-931F-30237487F98A}" destId="{0035BCD6-A01A-4ABA-8EA5-4023E176CB96}" srcOrd="0" destOrd="1" presId="urn:microsoft.com/office/officeart/2005/8/layout/hList1"/>
    <dgm:cxn modelId="{E1A62D10-6042-4938-9991-ED4E4E0975A9}" type="presOf" srcId="{80EBC47B-69D4-4E85-9640-AC72B397480F}" destId="{BB826E09-A39E-477D-ACEC-2F650D8BEAED}" srcOrd="0" destOrd="0" presId="urn:microsoft.com/office/officeart/2005/8/layout/hList1"/>
    <dgm:cxn modelId="{874B0D1B-DE87-49C0-8DA6-65BC5AA140E5}" type="presOf" srcId="{9986DA74-A985-4BC0-ADC7-5DCAAE484E32}" destId="{BB826E09-A39E-477D-ACEC-2F650D8BEAED}" srcOrd="0" destOrd="2" presId="urn:microsoft.com/office/officeart/2005/8/layout/hList1"/>
    <dgm:cxn modelId="{4258F613-7138-457C-8ABA-0500FA414332}" type="presOf" srcId="{F6B49BD0-ED34-4789-BAFC-1F6FB0F1DB95}" destId="{77A42B90-4DC3-421A-8D62-06AB234D1729}" srcOrd="0" destOrd="2" presId="urn:microsoft.com/office/officeart/2005/8/layout/hList1"/>
    <dgm:cxn modelId="{5A121F14-04A5-4F77-A308-BBA6EFC74271}" srcId="{4DB3AB00-A52D-4CB5-A47D-AB6A5B9EC737}" destId="{77F27F34-994F-497D-931F-30237487F98A}" srcOrd="1" destOrd="0" parTransId="{1EEBAEEA-8A8F-4F44-A224-B452A5AE244C}" sibTransId="{5F7C07B8-BCF8-4C0C-809C-7372CAF264AA}"/>
    <dgm:cxn modelId="{89233DD7-5692-4491-AFF8-E497B9E70D56}" type="presParOf" srcId="{4A9F30A7-B533-416C-8E84-FAF929B581C2}" destId="{09CFA1A4-1B79-42D3-9C82-E7CB2FFF362B}" srcOrd="0" destOrd="0" presId="urn:microsoft.com/office/officeart/2005/8/layout/hList1"/>
    <dgm:cxn modelId="{18D07632-0A85-43D7-93CC-C3A492331396}" type="presParOf" srcId="{09CFA1A4-1B79-42D3-9C82-E7CB2FFF362B}" destId="{D47D5597-210C-453E-892E-874224FF35D5}" srcOrd="0" destOrd="0" presId="urn:microsoft.com/office/officeart/2005/8/layout/hList1"/>
    <dgm:cxn modelId="{E74F725A-E7D1-4A81-9EC1-0A9FE9E9CA06}" type="presParOf" srcId="{09CFA1A4-1B79-42D3-9C82-E7CB2FFF362B}" destId="{0035BCD6-A01A-4ABA-8EA5-4023E176CB96}" srcOrd="1" destOrd="0" presId="urn:microsoft.com/office/officeart/2005/8/layout/hList1"/>
    <dgm:cxn modelId="{AD984105-0E95-4BFD-A90D-EC0981CCACF2}" type="presParOf" srcId="{4A9F30A7-B533-416C-8E84-FAF929B581C2}" destId="{963D82EA-A05E-4716-8D56-30F42F1818FB}" srcOrd="1" destOrd="0" presId="urn:microsoft.com/office/officeart/2005/8/layout/hList1"/>
    <dgm:cxn modelId="{3FDB0BF4-2DC1-4D01-806F-3DB3D5701847}" type="presParOf" srcId="{4A9F30A7-B533-416C-8E84-FAF929B581C2}" destId="{2AD1786C-637A-44FD-A769-31E0E70FFB4D}" srcOrd="2" destOrd="0" presId="urn:microsoft.com/office/officeart/2005/8/layout/hList1"/>
    <dgm:cxn modelId="{80C52AA0-0212-4EEA-A436-0D2FBDBA559A}" type="presParOf" srcId="{2AD1786C-637A-44FD-A769-31E0E70FFB4D}" destId="{C1AA579E-B52B-4D01-B77B-EB1D4ABD18BB}" srcOrd="0" destOrd="0" presId="urn:microsoft.com/office/officeart/2005/8/layout/hList1"/>
    <dgm:cxn modelId="{ECB47B43-FC29-4462-B1B3-E54EED441DFE}" type="presParOf" srcId="{2AD1786C-637A-44FD-A769-31E0E70FFB4D}" destId="{77A42B90-4DC3-421A-8D62-06AB234D1729}" srcOrd="1" destOrd="0" presId="urn:microsoft.com/office/officeart/2005/8/layout/hList1"/>
    <dgm:cxn modelId="{8BF8BE15-992C-48AF-8A3B-FB78782E49EB}" type="presParOf" srcId="{4A9F30A7-B533-416C-8E84-FAF929B581C2}" destId="{2C1CD252-577C-47EB-92F4-7E2FE03F5D4A}" srcOrd="3" destOrd="0" presId="urn:microsoft.com/office/officeart/2005/8/layout/hList1"/>
    <dgm:cxn modelId="{CD0B0416-8079-4C43-9D40-08A6D5B0D017}" type="presParOf" srcId="{4A9F30A7-B533-416C-8E84-FAF929B581C2}" destId="{2219E049-1ED3-430A-A23E-BB5337B03442}" srcOrd="4" destOrd="0" presId="urn:microsoft.com/office/officeart/2005/8/layout/hList1"/>
    <dgm:cxn modelId="{9369E445-738B-43A2-B0F1-927AF68A2137}" type="presParOf" srcId="{2219E049-1ED3-430A-A23E-BB5337B03442}" destId="{350D4B50-2E2C-4C57-8F9D-7CD62764D73A}" srcOrd="0" destOrd="0" presId="urn:microsoft.com/office/officeart/2005/8/layout/hList1"/>
    <dgm:cxn modelId="{412BE860-4918-40D7-9541-3B79B503AC6F}" type="presParOf" srcId="{2219E049-1ED3-430A-A23E-BB5337B03442}" destId="{BB826E09-A39E-477D-ACEC-2F650D8BEAE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D6EBA-D485-43FE-B26E-0BC4A1AF592C}">
      <dsp:nvSpPr>
        <dsp:cNvPr id="0" name=""/>
        <dsp:cNvSpPr/>
      </dsp:nvSpPr>
      <dsp:spPr>
        <a:xfrm>
          <a:off x="0" y="0"/>
          <a:ext cx="4259846" cy="2438100"/>
        </a:xfrm>
        <a:prstGeom prst="rect">
          <a:avLst/>
        </a:prstGeom>
        <a:solidFill>
          <a:schemeClr val="accent5">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611" tIns="895604" rIns="330611" bIns="213360" numCol="1" spcCol="1270" anchor="t" anchorCtr="0">
          <a:noAutofit/>
        </a:bodyPr>
        <a:lstStyle/>
        <a:p>
          <a:pPr marL="285750" lvl="1" indent="-285750" algn="l" defTabSz="1333500" rtl="0">
            <a:lnSpc>
              <a:spcPct val="90000"/>
            </a:lnSpc>
            <a:spcBef>
              <a:spcPct val="0"/>
            </a:spcBef>
            <a:spcAft>
              <a:spcPct val="15000"/>
            </a:spcAft>
            <a:buChar char="••"/>
          </a:pPr>
          <a:r>
            <a:rPr lang="en-US" altLang="zh-CN" sz="3000" kern="1200" dirty="0"/>
            <a:t> </a:t>
          </a:r>
          <a:endParaRPr lang="zh-CN" sz="3000" kern="1200" dirty="0"/>
        </a:p>
        <a:p>
          <a:pPr marL="285750" lvl="1" indent="-285750" algn="l" defTabSz="1333500" rtl="0">
            <a:lnSpc>
              <a:spcPct val="90000"/>
            </a:lnSpc>
            <a:spcBef>
              <a:spcPct val="0"/>
            </a:spcBef>
            <a:spcAft>
              <a:spcPct val="15000"/>
            </a:spcAft>
            <a:buChar char="••"/>
          </a:pPr>
          <a:endParaRPr lang="zh-CN" altLang="en-US" sz="3000" kern="1200" dirty="0"/>
        </a:p>
        <a:p>
          <a:pPr marL="285750" lvl="1" indent="-285750" algn="l" defTabSz="1333500" rtl="0">
            <a:lnSpc>
              <a:spcPct val="90000"/>
            </a:lnSpc>
            <a:spcBef>
              <a:spcPct val="0"/>
            </a:spcBef>
            <a:spcAft>
              <a:spcPct val="15000"/>
            </a:spcAft>
            <a:buChar char="••"/>
          </a:pPr>
          <a:r>
            <a:rPr lang="en-US" altLang="zh-CN" sz="3000" kern="1200" dirty="0"/>
            <a:t>                </a:t>
          </a:r>
          <a:r>
            <a:rPr lang="zh-CN" altLang="en-US" sz="2400" kern="1200" dirty="0"/>
            <a:t>其中</a:t>
          </a:r>
          <a:r>
            <a:rPr lang="en-US" altLang="zh-CN" sz="3000" kern="1200" dirty="0"/>
            <a:t> </a:t>
          </a:r>
          <a:endParaRPr lang="zh-CN" sz="3000" kern="1200" dirty="0"/>
        </a:p>
      </dsp:txBody>
      <dsp:txXfrm>
        <a:off x="0" y="0"/>
        <a:ext cx="4259846" cy="2438100"/>
      </dsp:txXfrm>
    </dsp:sp>
    <dsp:sp modelId="{9791A195-E842-4C32-8310-33D781626441}">
      <dsp:nvSpPr>
        <dsp:cNvPr id="0" name=""/>
        <dsp:cNvSpPr/>
      </dsp:nvSpPr>
      <dsp:spPr>
        <a:xfrm>
          <a:off x="779577" y="23259"/>
          <a:ext cx="2117799" cy="538538"/>
        </a:xfrm>
        <a:prstGeom prst="round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708" tIns="0" rIns="112708" bIns="0" numCol="1" spcCol="1270" anchor="ctr" anchorCtr="0">
          <a:noAutofit/>
        </a:bodyPr>
        <a:lstStyle/>
        <a:p>
          <a:pPr lvl="0" algn="l" defTabSz="889000" rtl="0">
            <a:lnSpc>
              <a:spcPct val="90000"/>
            </a:lnSpc>
            <a:spcBef>
              <a:spcPct val="0"/>
            </a:spcBef>
            <a:spcAft>
              <a:spcPct val="35000"/>
            </a:spcAft>
          </a:pPr>
          <a:r>
            <a:rPr lang="zh-CN" altLang="en-US" sz="2000" kern="1200" dirty="0"/>
            <a:t>被测电流的计算</a:t>
          </a:r>
        </a:p>
      </dsp:txBody>
      <dsp:txXfrm>
        <a:off x="805866" y="49548"/>
        <a:ext cx="2065221" cy="4859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B5EAC-5D52-4907-85BE-AD02C369A641}">
      <dsp:nvSpPr>
        <dsp:cNvPr id="0" name=""/>
        <dsp:cNvSpPr/>
      </dsp:nvSpPr>
      <dsp:spPr>
        <a:xfrm>
          <a:off x="0" y="126745"/>
          <a:ext cx="11163299" cy="603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a:t>（</a:t>
          </a:r>
          <a:r>
            <a:rPr lang="en-US" sz="2400" kern="1200"/>
            <a:t>1</a:t>
          </a:r>
          <a:r>
            <a:rPr lang="zh-CN" sz="2400" kern="1200"/>
            <a:t>）检测阻抗</a:t>
          </a:r>
          <a:r>
            <a:rPr lang="en-US" sz="2400" kern="1200"/>
            <a:t>Z</a:t>
          </a:r>
          <a:r>
            <a:rPr lang="en-US" sz="2400" kern="1200" baseline="-25000"/>
            <a:t>m</a:t>
          </a:r>
          <a:r>
            <a:rPr lang="zh-CN" sz="2400" kern="1200"/>
            <a:t>与耦合电容</a:t>
          </a:r>
          <a:r>
            <a:rPr lang="en-US" sz="2400" kern="1200"/>
            <a:t>C</a:t>
          </a:r>
          <a:r>
            <a:rPr lang="en-US" sz="2400" kern="1200" baseline="-25000"/>
            <a:t>K</a:t>
          </a:r>
          <a:r>
            <a:rPr lang="zh-CN" sz="2400" kern="1200"/>
            <a:t>串联检测回路</a:t>
          </a:r>
        </a:p>
      </dsp:txBody>
      <dsp:txXfrm>
        <a:off x="29471" y="156216"/>
        <a:ext cx="11104357" cy="544777"/>
      </dsp:txXfrm>
    </dsp:sp>
    <dsp:sp modelId="{0624A5BB-3525-470D-8F30-0883BE4BBF0F}">
      <dsp:nvSpPr>
        <dsp:cNvPr id="0" name=""/>
        <dsp:cNvSpPr/>
      </dsp:nvSpPr>
      <dsp:spPr>
        <a:xfrm>
          <a:off x="0" y="730464"/>
          <a:ext cx="11163299"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kern="1200" dirty="0"/>
            <a:t>在试验电压下，流经试品的电容电流超过检测阻抗的允许电流，或试品的接地部位固定接地，可采用图</a:t>
          </a:r>
          <a:r>
            <a:rPr lang="en-US" sz="1900" kern="1200" dirty="0"/>
            <a:t>13</a:t>
          </a:r>
          <a:r>
            <a:rPr lang="zh-CN" sz="1900" kern="1200" dirty="0"/>
            <a:t>（</a:t>
          </a:r>
          <a:r>
            <a:rPr lang="en-US" sz="1900" kern="1200" dirty="0"/>
            <a:t>a</a:t>
          </a:r>
          <a:r>
            <a:rPr lang="zh-CN" sz="1900" kern="1200" dirty="0"/>
            <a:t>）所示检测回路。回路中的</a:t>
          </a:r>
          <a:r>
            <a:rPr lang="en-US" sz="1900" kern="1200" dirty="0" err="1"/>
            <a:t>Z</a:t>
          </a:r>
          <a:r>
            <a:rPr lang="en-US" sz="1900" kern="1200" baseline="-25000" dirty="0" err="1"/>
            <a:t>f</a:t>
          </a:r>
          <a:r>
            <a:rPr lang="zh-CN" sz="1900" kern="1200" dirty="0"/>
            <a:t>用以衰减来自高压电源的干扰，并阻止试品局部放电脉冲经电源阻抗旁路，从而增加灵敏度。</a:t>
          </a:r>
        </a:p>
      </dsp:txBody>
      <dsp:txXfrm>
        <a:off x="0" y="730464"/>
        <a:ext cx="11163299" cy="919080"/>
      </dsp:txXfrm>
    </dsp:sp>
    <dsp:sp modelId="{43509651-90EC-4D8D-A394-C484312DB054}">
      <dsp:nvSpPr>
        <dsp:cNvPr id="0" name=""/>
        <dsp:cNvSpPr/>
      </dsp:nvSpPr>
      <dsp:spPr>
        <a:xfrm>
          <a:off x="0" y="1649544"/>
          <a:ext cx="11163299" cy="603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a:t>（</a:t>
          </a:r>
          <a:r>
            <a:rPr lang="en-US" sz="2400" kern="1200"/>
            <a:t>2</a:t>
          </a:r>
          <a:r>
            <a:rPr lang="zh-CN" sz="2400" kern="1200"/>
            <a:t>）检测阻抗</a:t>
          </a:r>
          <a:r>
            <a:rPr lang="en-US" sz="2400" kern="1200"/>
            <a:t>Z</a:t>
          </a:r>
          <a:r>
            <a:rPr lang="en-US" sz="2400" kern="1200" baseline="-25000"/>
            <a:t>m</a:t>
          </a:r>
          <a:r>
            <a:rPr lang="zh-CN" sz="2400" kern="1200"/>
            <a:t>与试品</a:t>
          </a:r>
          <a:r>
            <a:rPr lang="en-US" sz="2400" kern="1200"/>
            <a:t>C</a:t>
          </a:r>
          <a:r>
            <a:rPr lang="en-US" sz="2400" kern="1200" baseline="-25000"/>
            <a:t>K</a:t>
          </a:r>
          <a:r>
            <a:rPr lang="zh-CN" sz="2400" kern="1200"/>
            <a:t>串联检测回路</a:t>
          </a:r>
        </a:p>
      </dsp:txBody>
      <dsp:txXfrm>
        <a:off x="29471" y="1679015"/>
        <a:ext cx="11104357" cy="544777"/>
      </dsp:txXfrm>
    </dsp:sp>
    <dsp:sp modelId="{D085476A-CF03-4056-A3EB-A9B842B29449}">
      <dsp:nvSpPr>
        <dsp:cNvPr id="0" name=""/>
        <dsp:cNvSpPr/>
      </dsp:nvSpPr>
      <dsp:spPr>
        <a:xfrm>
          <a:off x="0" y="2253264"/>
          <a:ext cx="11163299" cy="154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kern="1200" dirty="0"/>
            <a:t>在试验电压下，流经试品的电容电流符合检测阻抗的允许电流，试品的接地部位允许不接地，可采用图</a:t>
          </a:r>
          <a:r>
            <a:rPr lang="en-US" sz="1900" kern="1200" dirty="0"/>
            <a:t>13</a:t>
          </a:r>
          <a:r>
            <a:rPr lang="zh-CN" sz="1900" kern="1200" dirty="0"/>
            <a:t>（</a:t>
          </a:r>
          <a:r>
            <a:rPr lang="en-US" sz="1900" kern="1200" dirty="0"/>
            <a:t>b</a:t>
          </a:r>
          <a:r>
            <a:rPr lang="zh-CN" sz="1900" kern="1200" dirty="0"/>
            <a:t>）所示检测回路。</a:t>
          </a:r>
        </a:p>
        <a:p>
          <a:pPr marL="171450" lvl="1" indent="-171450" algn="l" defTabSz="844550" rtl="0">
            <a:lnSpc>
              <a:spcPct val="90000"/>
            </a:lnSpc>
            <a:spcBef>
              <a:spcPct val="0"/>
            </a:spcBef>
            <a:spcAft>
              <a:spcPct val="20000"/>
            </a:spcAft>
            <a:buChar char="••"/>
          </a:pPr>
          <a:r>
            <a:rPr lang="zh-CN" sz="1900" kern="1200" dirty="0"/>
            <a:t>在此回路中检测阻抗接在试品的低压侧，试品低压侧必须与地隔开。有时，试验变压器入口电容和高压引线的杂散电容可起耦合电容</a:t>
          </a:r>
          <a:r>
            <a:rPr lang="en-US" sz="1900" kern="1200" dirty="0"/>
            <a:t>C</a:t>
          </a:r>
          <a:r>
            <a:rPr lang="en-US" sz="1900" kern="1200" baseline="-25000" dirty="0"/>
            <a:t>K</a:t>
          </a:r>
          <a:r>
            <a:rPr lang="zh-CN" sz="1900" kern="1200" dirty="0"/>
            <a:t>的作用，而不需再接专门的耦合电容器。此种接线特别适用于试品电容小于试验变压器入口电容和杂散电容的情况。</a:t>
          </a:r>
        </a:p>
      </dsp:txBody>
      <dsp:txXfrm>
        <a:off x="0" y="2253264"/>
        <a:ext cx="11163299" cy="1540080"/>
      </dsp:txXfrm>
    </dsp:sp>
    <dsp:sp modelId="{6947F2AF-929E-4C72-B8A8-FCCE69451579}">
      <dsp:nvSpPr>
        <dsp:cNvPr id="0" name=""/>
        <dsp:cNvSpPr/>
      </dsp:nvSpPr>
      <dsp:spPr>
        <a:xfrm>
          <a:off x="0" y="3793345"/>
          <a:ext cx="11163299" cy="603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a:t>（</a:t>
          </a:r>
          <a:r>
            <a:rPr lang="en-US" sz="2400" kern="1200"/>
            <a:t>3</a:t>
          </a:r>
          <a:r>
            <a:rPr lang="zh-CN" sz="2400" kern="1200"/>
            <a:t>）平衡检测回路</a:t>
          </a:r>
        </a:p>
      </dsp:txBody>
      <dsp:txXfrm>
        <a:off x="29471" y="3822816"/>
        <a:ext cx="11104357" cy="544777"/>
      </dsp:txXfrm>
    </dsp:sp>
    <dsp:sp modelId="{B55E2C42-70BF-4670-8CDC-EF37C14889EB}">
      <dsp:nvSpPr>
        <dsp:cNvPr id="0" name=""/>
        <dsp:cNvSpPr/>
      </dsp:nvSpPr>
      <dsp:spPr>
        <a:xfrm>
          <a:off x="0" y="4397065"/>
          <a:ext cx="11163299"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435"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kern="1200" dirty="0"/>
            <a:t>当采用图</a:t>
          </a:r>
          <a:r>
            <a:rPr lang="en-US" sz="1900" kern="1200" dirty="0"/>
            <a:t>13</a:t>
          </a:r>
          <a:r>
            <a:rPr lang="zh-CN" sz="1900" kern="1200" dirty="0"/>
            <a:t>（</a:t>
          </a:r>
          <a:r>
            <a:rPr lang="en-US" sz="1900" kern="1200" dirty="0"/>
            <a:t>a</a:t>
          </a:r>
          <a:r>
            <a:rPr lang="zh-CN" sz="1900" kern="1200" dirty="0"/>
            <a:t>）、（</a:t>
          </a:r>
          <a:r>
            <a:rPr lang="en-US" sz="1900" kern="1200" dirty="0"/>
            <a:t>b</a:t>
          </a:r>
          <a:r>
            <a:rPr lang="zh-CN" sz="1900" kern="1200" dirty="0"/>
            <a:t>）测量回路受到较强外部干扰时，应考虑采用图</a:t>
          </a:r>
          <a:r>
            <a:rPr lang="en-US" sz="1900" kern="1200" dirty="0"/>
            <a:t>13</a:t>
          </a:r>
          <a:r>
            <a:rPr lang="zh-CN" sz="1900" kern="1200" dirty="0"/>
            <a:t>（</a:t>
          </a:r>
          <a:r>
            <a:rPr lang="en-US" sz="1900" kern="1200" dirty="0"/>
            <a:t>c</a:t>
          </a:r>
          <a:r>
            <a:rPr lang="zh-CN" sz="1900" kern="1200" dirty="0"/>
            <a:t>）所示的平衡回路。</a:t>
          </a:r>
        </a:p>
      </dsp:txBody>
      <dsp:txXfrm>
        <a:off x="0" y="4397065"/>
        <a:ext cx="11163299"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9D5EE-261D-4639-A691-14258BAB8FB8}">
      <dsp:nvSpPr>
        <dsp:cNvPr id="0" name=""/>
        <dsp:cNvSpPr/>
      </dsp:nvSpPr>
      <dsp:spPr>
        <a:xfrm>
          <a:off x="665235" y="1375"/>
          <a:ext cx="2810571" cy="14052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a:t>频率测量的误差构成</a:t>
          </a:r>
        </a:p>
      </dsp:txBody>
      <dsp:txXfrm>
        <a:off x="706394" y="42534"/>
        <a:ext cx="2728253" cy="1322967"/>
      </dsp:txXfrm>
    </dsp:sp>
    <dsp:sp modelId="{018DB5FD-69A9-4965-B323-14044E113CAA}">
      <dsp:nvSpPr>
        <dsp:cNvPr id="0" name=""/>
        <dsp:cNvSpPr/>
      </dsp:nvSpPr>
      <dsp:spPr>
        <a:xfrm>
          <a:off x="946293" y="1406660"/>
          <a:ext cx="281057" cy="1053964"/>
        </a:xfrm>
        <a:custGeom>
          <a:avLst/>
          <a:gdLst/>
          <a:ahLst/>
          <a:cxnLst/>
          <a:rect l="0" t="0" r="0" b="0"/>
          <a:pathLst>
            <a:path>
              <a:moveTo>
                <a:pt x="0" y="0"/>
              </a:moveTo>
              <a:lnTo>
                <a:pt x="0" y="1053964"/>
              </a:lnTo>
              <a:lnTo>
                <a:pt x="281057" y="1053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08DA32-D9A7-4CC4-BC61-F565A9EDC1B7}">
      <dsp:nvSpPr>
        <dsp:cNvPr id="0" name=""/>
        <dsp:cNvSpPr/>
      </dsp:nvSpPr>
      <dsp:spPr>
        <a:xfrm>
          <a:off x="1227350" y="1757982"/>
          <a:ext cx="2248456" cy="14052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a:t>计数误差</a:t>
          </a:r>
        </a:p>
      </dsp:txBody>
      <dsp:txXfrm>
        <a:off x="1268509" y="1799141"/>
        <a:ext cx="2166138" cy="1322967"/>
      </dsp:txXfrm>
    </dsp:sp>
    <dsp:sp modelId="{0BA6B89D-7CE5-41FC-A96B-09A889BFCCF2}">
      <dsp:nvSpPr>
        <dsp:cNvPr id="0" name=""/>
        <dsp:cNvSpPr/>
      </dsp:nvSpPr>
      <dsp:spPr>
        <a:xfrm>
          <a:off x="946293" y="1406660"/>
          <a:ext cx="281057" cy="2810571"/>
        </a:xfrm>
        <a:custGeom>
          <a:avLst/>
          <a:gdLst/>
          <a:ahLst/>
          <a:cxnLst/>
          <a:rect l="0" t="0" r="0" b="0"/>
          <a:pathLst>
            <a:path>
              <a:moveTo>
                <a:pt x="0" y="0"/>
              </a:moveTo>
              <a:lnTo>
                <a:pt x="0" y="2810571"/>
              </a:lnTo>
              <a:lnTo>
                <a:pt x="281057" y="28105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3401B-2C8D-422A-9EFB-DC79D8BCF266}">
      <dsp:nvSpPr>
        <dsp:cNvPr id="0" name=""/>
        <dsp:cNvSpPr/>
      </dsp:nvSpPr>
      <dsp:spPr>
        <a:xfrm>
          <a:off x="1227350" y="3514589"/>
          <a:ext cx="2248456" cy="14052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a:t>计时误差</a:t>
          </a:r>
        </a:p>
      </dsp:txBody>
      <dsp:txXfrm>
        <a:off x="1268509" y="3555748"/>
        <a:ext cx="2166138" cy="13229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34AAE-09CD-464D-A2BC-10AC157267E4}">
      <dsp:nvSpPr>
        <dsp:cNvPr id="0" name=""/>
        <dsp:cNvSpPr/>
      </dsp:nvSpPr>
      <dsp:spPr>
        <a:xfrm>
          <a:off x="3121024" y="0"/>
          <a:ext cx="4921250" cy="492125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966FAE-B6FB-4EDA-AB90-25C2B8D868A5}">
      <dsp:nvSpPr>
        <dsp:cNvPr id="0" name=""/>
        <dsp:cNvSpPr/>
      </dsp:nvSpPr>
      <dsp:spPr>
        <a:xfrm>
          <a:off x="3588543" y="467518"/>
          <a:ext cx="1919287" cy="19192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rtl="0">
            <a:lnSpc>
              <a:spcPct val="90000"/>
            </a:lnSpc>
            <a:spcBef>
              <a:spcPct val="0"/>
            </a:spcBef>
            <a:spcAft>
              <a:spcPct val="35000"/>
            </a:spcAft>
          </a:pPr>
          <a:r>
            <a:rPr lang="zh-CN" altLang="en-US" sz="3700" kern="1200" dirty="0"/>
            <a:t>磁电系仪表</a:t>
          </a:r>
        </a:p>
      </dsp:txBody>
      <dsp:txXfrm>
        <a:off x="3682235" y="561210"/>
        <a:ext cx="1731903" cy="1731903"/>
      </dsp:txXfrm>
    </dsp:sp>
    <dsp:sp modelId="{1306C5E5-EF41-4102-BE76-3DE83B5FC39B}">
      <dsp:nvSpPr>
        <dsp:cNvPr id="0" name=""/>
        <dsp:cNvSpPr/>
      </dsp:nvSpPr>
      <dsp:spPr>
        <a:xfrm>
          <a:off x="5655468" y="467518"/>
          <a:ext cx="1919287" cy="19192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rtl="0">
            <a:lnSpc>
              <a:spcPct val="90000"/>
            </a:lnSpc>
            <a:spcBef>
              <a:spcPct val="0"/>
            </a:spcBef>
            <a:spcAft>
              <a:spcPct val="35000"/>
            </a:spcAft>
          </a:pPr>
          <a:r>
            <a:rPr lang="zh-CN" altLang="en-US" sz="3700" kern="1200"/>
            <a:t>电磁系仪表</a:t>
          </a:r>
        </a:p>
      </dsp:txBody>
      <dsp:txXfrm>
        <a:off x="5749160" y="561210"/>
        <a:ext cx="1731903" cy="1731903"/>
      </dsp:txXfrm>
    </dsp:sp>
    <dsp:sp modelId="{6FE0132F-C01A-4375-90EF-EA4E8D34D881}">
      <dsp:nvSpPr>
        <dsp:cNvPr id="0" name=""/>
        <dsp:cNvSpPr/>
      </dsp:nvSpPr>
      <dsp:spPr>
        <a:xfrm>
          <a:off x="3588543" y="2534443"/>
          <a:ext cx="1919287" cy="19192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rtl="0">
            <a:lnSpc>
              <a:spcPct val="90000"/>
            </a:lnSpc>
            <a:spcBef>
              <a:spcPct val="0"/>
            </a:spcBef>
            <a:spcAft>
              <a:spcPct val="35000"/>
            </a:spcAft>
          </a:pPr>
          <a:r>
            <a:rPr lang="zh-CN" altLang="en-US" sz="3700" kern="1200"/>
            <a:t>电动系仪表</a:t>
          </a:r>
        </a:p>
      </dsp:txBody>
      <dsp:txXfrm>
        <a:off x="3682235" y="2628135"/>
        <a:ext cx="1731903" cy="1731903"/>
      </dsp:txXfrm>
    </dsp:sp>
    <dsp:sp modelId="{30279590-E531-4BF4-8E47-86AF84A5491B}">
      <dsp:nvSpPr>
        <dsp:cNvPr id="0" name=""/>
        <dsp:cNvSpPr/>
      </dsp:nvSpPr>
      <dsp:spPr>
        <a:xfrm>
          <a:off x="5655468" y="2534443"/>
          <a:ext cx="1919287" cy="19192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rtl="0">
            <a:lnSpc>
              <a:spcPct val="90000"/>
            </a:lnSpc>
            <a:spcBef>
              <a:spcPct val="0"/>
            </a:spcBef>
            <a:spcAft>
              <a:spcPct val="35000"/>
            </a:spcAft>
          </a:pPr>
          <a:r>
            <a:rPr lang="zh-CN" altLang="en-US" sz="3700" kern="1200"/>
            <a:t>功率表</a:t>
          </a:r>
        </a:p>
      </dsp:txBody>
      <dsp:txXfrm>
        <a:off x="5749160" y="2628135"/>
        <a:ext cx="1731903" cy="17319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FC136-88FA-4887-8C44-8EBF0A7AADC0}">
      <dsp:nvSpPr>
        <dsp:cNvPr id="0" name=""/>
        <dsp:cNvSpPr/>
      </dsp:nvSpPr>
      <dsp:spPr>
        <a:xfrm>
          <a:off x="2891" y="1635"/>
          <a:ext cx="5819918" cy="983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zh-CN" altLang="en-US" sz="4100" kern="1200" dirty="0"/>
            <a:t>电磁机构</a:t>
          </a:r>
        </a:p>
      </dsp:txBody>
      <dsp:txXfrm>
        <a:off x="31692" y="30436"/>
        <a:ext cx="5762316" cy="925741"/>
      </dsp:txXfrm>
    </dsp:sp>
    <dsp:sp modelId="{302776E6-D904-4D57-B0BC-BD1996FCF220}">
      <dsp:nvSpPr>
        <dsp:cNvPr id="0" name=""/>
        <dsp:cNvSpPr/>
      </dsp:nvSpPr>
      <dsp:spPr>
        <a:xfrm>
          <a:off x="2891" y="1086610"/>
          <a:ext cx="1629321" cy="983343"/>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kern="1200" dirty="0"/>
            <a:t>固定部分</a:t>
          </a:r>
        </a:p>
      </dsp:txBody>
      <dsp:txXfrm>
        <a:off x="31692" y="1115411"/>
        <a:ext cx="1571719" cy="925741"/>
      </dsp:txXfrm>
    </dsp:sp>
    <dsp:sp modelId="{FDAF835D-20DA-4B78-A257-810CE6E43F9F}">
      <dsp:nvSpPr>
        <dsp:cNvPr id="0" name=""/>
        <dsp:cNvSpPr/>
      </dsp:nvSpPr>
      <dsp:spPr>
        <a:xfrm>
          <a:off x="2891" y="2171585"/>
          <a:ext cx="797904" cy="983343"/>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马蹄形永久磁铁</a:t>
          </a:r>
        </a:p>
      </dsp:txBody>
      <dsp:txXfrm>
        <a:off x="26261" y="2194955"/>
        <a:ext cx="751164" cy="936603"/>
      </dsp:txXfrm>
    </dsp:sp>
    <dsp:sp modelId="{B5E17F24-FC31-4DB6-B20A-692D13E254D6}">
      <dsp:nvSpPr>
        <dsp:cNvPr id="0" name=""/>
        <dsp:cNvSpPr/>
      </dsp:nvSpPr>
      <dsp:spPr>
        <a:xfrm>
          <a:off x="834308" y="2171585"/>
          <a:ext cx="797904" cy="983343"/>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极掌</a:t>
          </a:r>
          <a:r>
            <a:rPr lang="en-US" altLang="zh-CN" sz="1600" kern="1200" dirty="0"/>
            <a:t>NS</a:t>
          </a:r>
          <a:endParaRPr lang="zh-CN" altLang="en-US" sz="1600" kern="1200" dirty="0"/>
        </a:p>
      </dsp:txBody>
      <dsp:txXfrm>
        <a:off x="857678" y="2194955"/>
        <a:ext cx="751164" cy="936603"/>
      </dsp:txXfrm>
    </dsp:sp>
    <dsp:sp modelId="{BD35EA02-7782-44CA-ADC0-1BB6E1D36DCD}">
      <dsp:nvSpPr>
        <dsp:cNvPr id="0" name=""/>
        <dsp:cNvSpPr/>
      </dsp:nvSpPr>
      <dsp:spPr>
        <a:xfrm>
          <a:off x="1699237" y="1086610"/>
          <a:ext cx="4123572" cy="983343"/>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kern="1200" dirty="0"/>
            <a:t>可动部分</a:t>
          </a:r>
        </a:p>
      </dsp:txBody>
      <dsp:txXfrm>
        <a:off x="1728038" y="1115411"/>
        <a:ext cx="4065970" cy="925741"/>
      </dsp:txXfrm>
    </dsp:sp>
    <dsp:sp modelId="{74C0681F-D94E-47AE-B854-A03123C73B14}">
      <dsp:nvSpPr>
        <dsp:cNvPr id="0" name=""/>
        <dsp:cNvSpPr/>
      </dsp:nvSpPr>
      <dsp:spPr>
        <a:xfrm>
          <a:off x="1699237" y="2171585"/>
          <a:ext cx="797904" cy="983343"/>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线圈</a:t>
          </a:r>
          <a:endParaRPr lang="en-US" altLang="zh-CN" sz="1600" kern="1200" dirty="0"/>
        </a:p>
        <a:p>
          <a:pPr lvl="0" algn="ctr" defTabSz="711200">
            <a:lnSpc>
              <a:spcPct val="90000"/>
            </a:lnSpc>
            <a:spcBef>
              <a:spcPct val="0"/>
            </a:spcBef>
            <a:spcAft>
              <a:spcPct val="35000"/>
            </a:spcAft>
          </a:pPr>
          <a:r>
            <a:rPr lang="zh-CN" altLang="en-US" sz="1600" kern="1200" dirty="0"/>
            <a:t>铝框</a:t>
          </a:r>
        </a:p>
      </dsp:txBody>
      <dsp:txXfrm>
        <a:off x="1722607" y="2194955"/>
        <a:ext cx="751164" cy="936603"/>
      </dsp:txXfrm>
    </dsp:sp>
    <dsp:sp modelId="{E267FA6E-4023-4C39-B8FD-FA7A71250B19}">
      <dsp:nvSpPr>
        <dsp:cNvPr id="0" name=""/>
        <dsp:cNvSpPr/>
      </dsp:nvSpPr>
      <dsp:spPr>
        <a:xfrm>
          <a:off x="2530654" y="2171585"/>
          <a:ext cx="797904" cy="983343"/>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圆柱形铁芯</a:t>
          </a:r>
        </a:p>
      </dsp:txBody>
      <dsp:txXfrm>
        <a:off x="2554024" y="2194955"/>
        <a:ext cx="751164" cy="936603"/>
      </dsp:txXfrm>
    </dsp:sp>
    <dsp:sp modelId="{BA8149B3-04F8-473F-980E-6C880D17AC73}">
      <dsp:nvSpPr>
        <dsp:cNvPr id="0" name=""/>
        <dsp:cNvSpPr/>
      </dsp:nvSpPr>
      <dsp:spPr>
        <a:xfrm>
          <a:off x="3362071" y="2171585"/>
          <a:ext cx="797904" cy="983343"/>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两根</a:t>
          </a:r>
          <a:endParaRPr lang="en-US" altLang="zh-CN" sz="1600" kern="1200" dirty="0"/>
        </a:p>
        <a:p>
          <a:pPr lvl="0" algn="ctr" defTabSz="711200">
            <a:lnSpc>
              <a:spcPct val="90000"/>
            </a:lnSpc>
            <a:spcBef>
              <a:spcPct val="0"/>
            </a:spcBef>
            <a:spcAft>
              <a:spcPct val="35000"/>
            </a:spcAft>
          </a:pPr>
          <a:r>
            <a:rPr lang="zh-CN" altLang="en-US" sz="1600" kern="1200" dirty="0"/>
            <a:t>半轴</a:t>
          </a:r>
        </a:p>
      </dsp:txBody>
      <dsp:txXfrm>
        <a:off x="3385441" y="2194955"/>
        <a:ext cx="751164" cy="936603"/>
      </dsp:txXfrm>
    </dsp:sp>
    <dsp:sp modelId="{9D6F61CA-4057-4DEE-8B5B-6E5DE02234E4}">
      <dsp:nvSpPr>
        <dsp:cNvPr id="0" name=""/>
        <dsp:cNvSpPr/>
      </dsp:nvSpPr>
      <dsp:spPr>
        <a:xfrm>
          <a:off x="4193488" y="2171585"/>
          <a:ext cx="797904" cy="983343"/>
        </a:xfrm>
        <a:prstGeom prst="roundRect">
          <a:avLst>
            <a:gd name="adj" fmla="val 10000"/>
          </a:avLst>
        </a:prstGeom>
        <a:solidFill>
          <a:schemeClr val="accent3">
            <a:lumMod val="75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指针</a:t>
          </a:r>
        </a:p>
      </dsp:txBody>
      <dsp:txXfrm>
        <a:off x="4216858" y="2194955"/>
        <a:ext cx="751164" cy="936603"/>
      </dsp:txXfrm>
    </dsp:sp>
    <dsp:sp modelId="{3EB92D7F-713A-48B9-83E6-28B6E0F6A5B8}">
      <dsp:nvSpPr>
        <dsp:cNvPr id="0" name=""/>
        <dsp:cNvSpPr/>
      </dsp:nvSpPr>
      <dsp:spPr>
        <a:xfrm>
          <a:off x="5024905" y="2171585"/>
          <a:ext cx="797904" cy="983343"/>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t>游丝</a:t>
          </a:r>
        </a:p>
      </dsp:txBody>
      <dsp:txXfrm>
        <a:off x="5048275" y="2194955"/>
        <a:ext cx="751164" cy="9366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2DB3B-8489-4BD2-8BCD-C59F2B9B245C}">
      <dsp:nvSpPr>
        <dsp:cNvPr id="0" name=""/>
        <dsp:cNvSpPr/>
      </dsp:nvSpPr>
      <dsp:spPr>
        <a:xfrm rot="16200000">
          <a:off x="906842" y="-906842"/>
          <a:ext cx="2074746" cy="3888432"/>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zh-CN" altLang="en-US" sz="3100" kern="1200" dirty="0"/>
            <a:t>产生</a:t>
          </a:r>
          <a:endParaRPr lang="en-US" altLang="zh-CN" sz="3100" kern="1200" dirty="0"/>
        </a:p>
        <a:p>
          <a:pPr lvl="0" algn="ctr" defTabSz="1377950">
            <a:lnSpc>
              <a:spcPct val="90000"/>
            </a:lnSpc>
            <a:spcBef>
              <a:spcPct val="0"/>
            </a:spcBef>
            <a:spcAft>
              <a:spcPct val="35000"/>
            </a:spcAft>
          </a:pPr>
          <a:r>
            <a:rPr lang="zh-CN" altLang="en-US" sz="3100" kern="1200" dirty="0"/>
            <a:t>反向力矩</a:t>
          </a:r>
        </a:p>
      </dsp:txBody>
      <dsp:txXfrm rot="5400000">
        <a:off x="0" y="0"/>
        <a:ext cx="3888432" cy="1556059"/>
      </dsp:txXfrm>
    </dsp:sp>
    <dsp:sp modelId="{DD176435-3DBA-4C51-AC0E-59986B70D1D4}">
      <dsp:nvSpPr>
        <dsp:cNvPr id="0" name=""/>
        <dsp:cNvSpPr/>
      </dsp:nvSpPr>
      <dsp:spPr>
        <a:xfrm>
          <a:off x="3888432" y="0"/>
          <a:ext cx="3888432" cy="2074746"/>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zh-CN" altLang="en-US" sz="3100" kern="1200" dirty="0"/>
            <a:t>导入和导出</a:t>
          </a:r>
          <a:endParaRPr lang="en-US" altLang="zh-CN" sz="3100" kern="1200" dirty="0"/>
        </a:p>
        <a:p>
          <a:pPr lvl="0" algn="ctr" defTabSz="1377950">
            <a:lnSpc>
              <a:spcPct val="90000"/>
            </a:lnSpc>
            <a:spcBef>
              <a:spcPct val="0"/>
            </a:spcBef>
            <a:spcAft>
              <a:spcPct val="35000"/>
            </a:spcAft>
          </a:pPr>
          <a:r>
            <a:rPr lang="zh-CN" altLang="en-US" sz="3100" kern="1200" dirty="0"/>
            <a:t>被测电流</a:t>
          </a:r>
        </a:p>
      </dsp:txBody>
      <dsp:txXfrm>
        <a:off x="3888432" y="0"/>
        <a:ext cx="3888432" cy="1556059"/>
      </dsp:txXfrm>
    </dsp:sp>
    <dsp:sp modelId="{AAA650B7-BBD2-4B75-B8A0-46DD01579575}">
      <dsp:nvSpPr>
        <dsp:cNvPr id="0" name=""/>
        <dsp:cNvSpPr/>
      </dsp:nvSpPr>
      <dsp:spPr>
        <a:xfrm rot="10800000">
          <a:off x="0" y="2074746"/>
          <a:ext cx="3888432" cy="2074746"/>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zh-CN" altLang="en-US" sz="3100" kern="1200" dirty="0"/>
            <a:t>弹性很好的金属材料，载流能力有限</a:t>
          </a:r>
        </a:p>
      </dsp:txBody>
      <dsp:txXfrm rot="10800000">
        <a:off x="0" y="2593433"/>
        <a:ext cx="3888432" cy="1556059"/>
      </dsp:txXfrm>
    </dsp:sp>
    <dsp:sp modelId="{F4E45267-5EF1-44EF-93F1-5A08651F1362}">
      <dsp:nvSpPr>
        <dsp:cNvPr id="0" name=""/>
        <dsp:cNvSpPr/>
      </dsp:nvSpPr>
      <dsp:spPr>
        <a:xfrm rot="5400000">
          <a:off x="4795274" y="1167903"/>
          <a:ext cx="2074746" cy="3888432"/>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zh-CN" altLang="en-US" sz="3100" kern="1200" dirty="0"/>
            <a:t>更多？</a:t>
          </a:r>
        </a:p>
      </dsp:txBody>
      <dsp:txXfrm rot="-5400000">
        <a:off x="3888432" y="2593433"/>
        <a:ext cx="3888432" cy="1556059"/>
      </dsp:txXfrm>
    </dsp:sp>
    <dsp:sp modelId="{95450B02-F813-498B-822F-0C47CA015611}">
      <dsp:nvSpPr>
        <dsp:cNvPr id="0" name=""/>
        <dsp:cNvSpPr/>
      </dsp:nvSpPr>
      <dsp:spPr>
        <a:xfrm>
          <a:off x="2721902" y="1556059"/>
          <a:ext cx="2333059" cy="1037373"/>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b="1" kern="1200" dirty="0">
              <a:solidFill>
                <a:schemeClr val="tx1">
                  <a:lumMod val="95000"/>
                  <a:lumOff val="5000"/>
                </a:schemeClr>
              </a:solidFill>
            </a:rPr>
            <a:t>游丝</a:t>
          </a:r>
        </a:p>
      </dsp:txBody>
      <dsp:txXfrm>
        <a:off x="2772542" y="1606699"/>
        <a:ext cx="2231779" cy="9360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50AC3-2B20-4BC5-A9FD-0B4A64752B67}">
      <dsp:nvSpPr>
        <dsp:cNvPr id="0" name=""/>
        <dsp:cNvSpPr/>
      </dsp:nvSpPr>
      <dsp:spPr>
        <a:xfrm>
          <a:off x="414665" y="0"/>
          <a:ext cx="4699545" cy="482624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5220B9-F4D0-4687-B51A-8D57BE00A3E2}">
      <dsp:nvSpPr>
        <dsp:cNvPr id="0" name=""/>
        <dsp:cNvSpPr/>
      </dsp:nvSpPr>
      <dsp:spPr>
        <a:xfrm>
          <a:off x="0" y="1447874"/>
          <a:ext cx="1658663" cy="19304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100000"/>
            </a:lnSpc>
            <a:spcBef>
              <a:spcPct val="0"/>
            </a:spcBef>
            <a:spcAft>
              <a:spcPts val="1200"/>
            </a:spcAft>
          </a:pPr>
          <a:r>
            <a:rPr lang="zh-CN" sz="2800" kern="1200" dirty="0"/>
            <a:t>线圈</a:t>
          </a:r>
          <a:endParaRPr lang="en-US" altLang="zh-CN" sz="2800" kern="1200" dirty="0"/>
        </a:p>
        <a:p>
          <a:pPr lvl="0" algn="ctr" defTabSz="1244600" rtl="0">
            <a:lnSpc>
              <a:spcPct val="100000"/>
            </a:lnSpc>
            <a:spcBef>
              <a:spcPct val="0"/>
            </a:spcBef>
            <a:spcAft>
              <a:spcPts val="1200"/>
            </a:spcAft>
          </a:pPr>
          <a:r>
            <a:rPr lang="zh-CN" sz="2800" kern="1200" dirty="0"/>
            <a:t>电流 </a:t>
          </a:r>
          <a:endParaRPr lang="en-US" altLang="zh-CN" sz="2800" kern="1200" dirty="0"/>
        </a:p>
        <a:p>
          <a:pPr lvl="0" algn="ctr" defTabSz="1244600" rtl="0">
            <a:lnSpc>
              <a:spcPct val="100000"/>
            </a:lnSpc>
            <a:spcBef>
              <a:spcPct val="0"/>
            </a:spcBef>
            <a:spcAft>
              <a:spcPts val="1200"/>
            </a:spcAft>
          </a:pPr>
          <a:r>
            <a:rPr lang="en-US" sz="3300" i="1" kern="1200" dirty="0">
              <a:latin typeface="Times New Roman" panose="02020603050405020304" pitchFamily="18" charset="0"/>
              <a:cs typeface="Times New Roman" panose="02020603050405020304" pitchFamily="18" charset="0"/>
            </a:rPr>
            <a:t>I</a:t>
          </a:r>
          <a:endParaRPr lang="zh-CN" sz="3300" i="1" kern="1200" dirty="0">
            <a:latin typeface="Times New Roman" panose="02020603050405020304" pitchFamily="18" charset="0"/>
            <a:cs typeface="Times New Roman" panose="02020603050405020304" pitchFamily="18" charset="0"/>
          </a:endParaRPr>
        </a:p>
      </dsp:txBody>
      <dsp:txXfrm>
        <a:off x="80969" y="1528843"/>
        <a:ext cx="1496725" cy="1768561"/>
      </dsp:txXfrm>
    </dsp:sp>
    <dsp:sp modelId="{8AD70A6D-32A7-44B3-9D0E-ED900768FAD5}">
      <dsp:nvSpPr>
        <dsp:cNvPr id="0" name=""/>
        <dsp:cNvSpPr/>
      </dsp:nvSpPr>
      <dsp:spPr>
        <a:xfrm>
          <a:off x="1935106" y="1447874"/>
          <a:ext cx="1658663" cy="19304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ts val="1200"/>
            </a:spcAft>
          </a:pPr>
          <a:r>
            <a:rPr lang="zh-CN" sz="2800" kern="1200" dirty="0"/>
            <a:t>转动</a:t>
          </a:r>
          <a:endParaRPr lang="en-US" altLang="zh-CN" sz="2800" kern="1200" dirty="0"/>
        </a:p>
        <a:p>
          <a:pPr lvl="0" algn="ctr" defTabSz="1244600" rtl="0">
            <a:lnSpc>
              <a:spcPct val="90000"/>
            </a:lnSpc>
            <a:spcBef>
              <a:spcPct val="0"/>
            </a:spcBef>
            <a:spcAft>
              <a:spcPts val="1200"/>
            </a:spcAft>
          </a:pPr>
          <a:r>
            <a:rPr lang="zh-CN" sz="2800" kern="1200" dirty="0"/>
            <a:t>力矩 </a:t>
          </a:r>
          <a:r>
            <a:rPr lang="en-US" sz="3300" i="1" kern="1200" dirty="0">
              <a:latin typeface="Times New Roman" panose="02020603050405020304" pitchFamily="18" charset="0"/>
              <a:cs typeface="Times New Roman" panose="02020603050405020304" pitchFamily="18" charset="0"/>
            </a:rPr>
            <a:t>M</a:t>
          </a:r>
          <a:r>
            <a:rPr lang="en-US" altLang="zh-CN" sz="3300" i="1" kern="1200" dirty="0">
              <a:latin typeface="Times New Roman" panose="02020603050405020304" pitchFamily="18" charset="0"/>
              <a:cs typeface="Times New Roman" panose="02020603050405020304" pitchFamily="18" charset="0"/>
            </a:rPr>
            <a:t>=K</a:t>
          </a:r>
          <a:r>
            <a:rPr lang="en-US" altLang="zh-CN" sz="3300" i="1" kern="1200" baseline="-25000" dirty="0">
              <a:latin typeface="Times New Roman" panose="02020603050405020304" pitchFamily="18" charset="0"/>
              <a:cs typeface="Times New Roman" panose="02020603050405020304" pitchFamily="18" charset="0"/>
            </a:rPr>
            <a:t>1</a:t>
          </a:r>
          <a:r>
            <a:rPr lang="en-US" altLang="zh-CN" sz="3300" i="1" kern="1200" dirty="0">
              <a:latin typeface="Times New Roman" panose="02020603050405020304" pitchFamily="18" charset="0"/>
              <a:cs typeface="Times New Roman" panose="02020603050405020304" pitchFamily="18" charset="0"/>
            </a:rPr>
            <a:t>I</a:t>
          </a:r>
          <a:r>
            <a:rPr lang="en-US" sz="3300" kern="1200" dirty="0"/>
            <a:t> </a:t>
          </a:r>
          <a:endParaRPr lang="zh-CN" sz="3300" kern="1200" dirty="0"/>
        </a:p>
      </dsp:txBody>
      <dsp:txXfrm>
        <a:off x="2016075" y="1528843"/>
        <a:ext cx="1496725" cy="1768561"/>
      </dsp:txXfrm>
    </dsp:sp>
    <dsp:sp modelId="{8990FFE4-902C-40B0-A299-3EDEC6D2D1BD}">
      <dsp:nvSpPr>
        <dsp:cNvPr id="0" name=""/>
        <dsp:cNvSpPr/>
      </dsp:nvSpPr>
      <dsp:spPr>
        <a:xfrm>
          <a:off x="3870213" y="1447874"/>
          <a:ext cx="1658663" cy="19304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ts val="1200"/>
            </a:spcAft>
          </a:pPr>
          <a:r>
            <a:rPr lang="zh-CN" altLang="en-US" sz="2800" kern="1200" dirty="0"/>
            <a:t>指针</a:t>
          </a:r>
          <a:endParaRPr lang="en-US" altLang="zh-CN" sz="2800" kern="1200" dirty="0"/>
        </a:p>
        <a:p>
          <a:pPr lvl="0" algn="ctr" defTabSz="1244600" rtl="0">
            <a:lnSpc>
              <a:spcPct val="90000"/>
            </a:lnSpc>
            <a:spcBef>
              <a:spcPct val="0"/>
            </a:spcBef>
            <a:spcAft>
              <a:spcPts val="1200"/>
            </a:spcAft>
          </a:pPr>
          <a:r>
            <a:rPr lang="zh-CN" altLang="en-US" sz="2800" kern="1200" dirty="0"/>
            <a:t>转动</a:t>
          </a:r>
        </a:p>
      </dsp:txBody>
      <dsp:txXfrm>
        <a:off x="3951182" y="1528843"/>
        <a:ext cx="1496725" cy="1768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6CD2E-035C-49A9-BBD2-805B7A4343FA}">
      <dsp:nvSpPr>
        <dsp:cNvPr id="0" name=""/>
        <dsp:cNvSpPr/>
      </dsp:nvSpPr>
      <dsp:spPr>
        <a:xfrm>
          <a:off x="1050" y="1490831"/>
          <a:ext cx="2239484" cy="18443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kumimoji="1" lang="zh-CN" sz="2400" kern="1200" dirty="0"/>
            <a:t>线圈转动</a:t>
          </a:r>
          <a:r>
            <a:rPr kumimoji="1" lang="zh-CN" altLang="en-US" sz="2400" kern="1200" dirty="0"/>
            <a:t>后</a:t>
          </a:r>
          <a:endParaRPr kumimoji="1" lang="en-US" altLang="zh-CN" sz="2400" kern="1200" dirty="0"/>
        </a:p>
        <a:p>
          <a:pPr lvl="0" algn="ctr" defTabSz="1066800" rtl="0">
            <a:lnSpc>
              <a:spcPct val="90000"/>
            </a:lnSpc>
            <a:spcBef>
              <a:spcPct val="0"/>
            </a:spcBef>
            <a:spcAft>
              <a:spcPct val="35000"/>
            </a:spcAft>
          </a:pPr>
          <a:r>
            <a:rPr kumimoji="1" lang="zh-CN" sz="2400" kern="1200" dirty="0"/>
            <a:t>游丝产生</a:t>
          </a:r>
          <a:endParaRPr kumimoji="1" lang="en-US" altLang="zh-CN" sz="2400" kern="1200" dirty="0"/>
        </a:p>
        <a:p>
          <a:pPr lvl="0" algn="ctr" defTabSz="1066800" rtl="0">
            <a:lnSpc>
              <a:spcPct val="90000"/>
            </a:lnSpc>
            <a:spcBef>
              <a:spcPct val="0"/>
            </a:spcBef>
            <a:spcAft>
              <a:spcPct val="35000"/>
            </a:spcAft>
          </a:pPr>
          <a:r>
            <a:rPr kumimoji="1" lang="zh-CN" sz="2400" kern="1200" dirty="0"/>
            <a:t>阻转矩</a:t>
          </a:r>
          <a:r>
            <a:rPr kumimoji="1" lang="en-US" sz="2400" i="1" kern="1200" dirty="0"/>
            <a:t>M</a:t>
          </a:r>
          <a:r>
            <a:rPr kumimoji="1" lang="en-US" sz="2400" kern="1200" baseline="-25000" dirty="0"/>
            <a:t>F</a:t>
          </a:r>
          <a:r>
            <a:rPr kumimoji="1" lang="zh-CN" sz="2400" kern="1200" dirty="0"/>
            <a:t>。</a:t>
          </a:r>
          <a:endParaRPr lang="zh-CN" sz="2400" kern="1200" dirty="0"/>
        </a:p>
      </dsp:txBody>
      <dsp:txXfrm>
        <a:off x="55069" y="1544850"/>
        <a:ext cx="2131446" cy="1736298"/>
      </dsp:txXfrm>
    </dsp:sp>
    <dsp:sp modelId="{F409A3A8-23A5-40FC-884B-F269FAEC074A}">
      <dsp:nvSpPr>
        <dsp:cNvPr id="0" name=""/>
        <dsp:cNvSpPr/>
      </dsp:nvSpPr>
      <dsp:spPr>
        <a:xfrm>
          <a:off x="2464483" y="2135303"/>
          <a:ext cx="474770" cy="5553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2464483" y="2246381"/>
        <a:ext cx="332339" cy="333236"/>
      </dsp:txXfrm>
    </dsp:sp>
    <dsp:sp modelId="{A13429B3-84C4-4CA6-80E4-A3E22F68B483}">
      <dsp:nvSpPr>
        <dsp:cNvPr id="0" name=""/>
        <dsp:cNvSpPr/>
      </dsp:nvSpPr>
      <dsp:spPr>
        <a:xfrm>
          <a:off x="3136328" y="1495084"/>
          <a:ext cx="2239484" cy="18358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kumimoji="1" lang="en-US" sz="2400" i="1" kern="1200" dirty="0"/>
            <a:t>M</a:t>
          </a:r>
          <a:r>
            <a:rPr kumimoji="1" lang="en-US" sz="2400" kern="1200" baseline="-25000" dirty="0"/>
            <a:t>F</a:t>
          </a:r>
          <a:r>
            <a:rPr kumimoji="1" lang="zh-CN" sz="2400" kern="1200" dirty="0"/>
            <a:t>与指针的偏转角</a:t>
          </a:r>
          <a:r>
            <a:rPr kumimoji="1" lang="zh-CN" sz="2400" kern="1200" dirty="0">
              <a:sym typeface="Symbol" panose="05050102010706020507" pitchFamily="18" charset="2"/>
            </a:rPr>
            <a:t></a:t>
          </a:r>
          <a:r>
            <a:rPr kumimoji="1" lang="zh-CN" sz="2400" kern="1200" dirty="0"/>
            <a:t>成正比，             </a:t>
          </a:r>
          <a:r>
            <a:rPr kumimoji="1" lang="en-US" sz="2400" i="1" kern="1200" dirty="0"/>
            <a:t>M</a:t>
          </a:r>
          <a:r>
            <a:rPr kumimoji="1" lang="en-US" sz="2400" kern="1200" baseline="-25000" dirty="0"/>
            <a:t>F</a:t>
          </a:r>
          <a:r>
            <a:rPr kumimoji="1" lang="en-US" sz="2400" kern="1200" dirty="0"/>
            <a:t>= </a:t>
          </a:r>
          <a:r>
            <a:rPr kumimoji="1" lang="en-US" sz="2400" i="1" kern="1200" dirty="0"/>
            <a:t>k</a:t>
          </a:r>
          <a:r>
            <a:rPr kumimoji="1" lang="en-US" sz="2400" kern="1200" baseline="-25000" dirty="0"/>
            <a:t>2</a:t>
          </a:r>
          <a:r>
            <a:rPr kumimoji="1" lang="en-US" sz="2400" kern="1200" dirty="0">
              <a:sym typeface="Symbol" panose="05050102010706020507" pitchFamily="18" charset="2"/>
            </a:rPr>
            <a:t></a:t>
          </a:r>
          <a:endParaRPr lang="zh-CN" sz="2400" kern="1200" dirty="0"/>
        </a:p>
      </dsp:txBody>
      <dsp:txXfrm>
        <a:off x="3190098" y="1548854"/>
        <a:ext cx="2131944" cy="17282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D5597-210C-453E-892E-874224FF35D5}">
      <dsp:nvSpPr>
        <dsp:cNvPr id="0" name=""/>
        <dsp:cNvSpPr/>
      </dsp:nvSpPr>
      <dsp:spPr>
        <a:xfrm>
          <a:off x="3488" y="120322"/>
          <a:ext cx="3401317" cy="13605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lvl="0" algn="ctr" defTabSz="2622550" rtl="0">
            <a:lnSpc>
              <a:spcPct val="90000"/>
            </a:lnSpc>
            <a:spcBef>
              <a:spcPct val="0"/>
            </a:spcBef>
            <a:spcAft>
              <a:spcPct val="35000"/>
            </a:spcAft>
          </a:pPr>
          <a:r>
            <a:rPr lang="zh-CN" altLang="en-US" sz="5900" kern="1200"/>
            <a:t>用途</a:t>
          </a:r>
        </a:p>
      </dsp:txBody>
      <dsp:txXfrm>
        <a:off x="3488" y="120322"/>
        <a:ext cx="3401317" cy="1360527"/>
      </dsp:txXfrm>
    </dsp:sp>
    <dsp:sp modelId="{0035BCD6-A01A-4ABA-8EA5-4023E176CB96}">
      <dsp:nvSpPr>
        <dsp:cNvPr id="0" name=""/>
        <dsp:cNvSpPr/>
      </dsp:nvSpPr>
      <dsp:spPr>
        <a:xfrm>
          <a:off x="3488" y="1480849"/>
          <a:ext cx="3401317" cy="33200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en-US" altLang="zh-CN" sz="2600" kern="1200" dirty="0"/>
            <a:t>1. </a:t>
          </a:r>
          <a:r>
            <a:rPr lang="zh-CN" altLang="en-US" sz="2600" kern="1200" dirty="0"/>
            <a:t>测量直流电流</a:t>
          </a:r>
        </a:p>
        <a:p>
          <a:pPr marL="228600" lvl="1" indent="-228600" algn="l" defTabSz="1155700" rtl="0">
            <a:lnSpc>
              <a:spcPct val="90000"/>
            </a:lnSpc>
            <a:spcBef>
              <a:spcPct val="0"/>
            </a:spcBef>
            <a:spcAft>
              <a:spcPct val="15000"/>
            </a:spcAft>
            <a:buChar char="••"/>
          </a:pPr>
          <a:r>
            <a:rPr lang="en-US" altLang="zh-CN" sz="2600" kern="1200" dirty="0"/>
            <a:t>2. </a:t>
          </a:r>
          <a:r>
            <a:rPr lang="zh-CN" altLang="en-US" sz="2600" kern="1200" dirty="0"/>
            <a:t>测量直流电压</a:t>
          </a:r>
        </a:p>
      </dsp:txBody>
      <dsp:txXfrm>
        <a:off x="3488" y="1480849"/>
        <a:ext cx="3401317" cy="3320077"/>
      </dsp:txXfrm>
    </dsp:sp>
    <dsp:sp modelId="{C1AA579E-B52B-4D01-B77B-EB1D4ABD18BB}">
      <dsp:nvSpPr>
        <dsp:cNvPr id="0" name=""/>
        <dsp:cNvSpPr/>
      </dsp:nvSpPr>
      <dsp:spPr>
        <a:xfrm>
          <a:off x="3880991" y="120322"/>
          <a:ext cx="3401317" cy="13605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lvl="0" algn="ctr" defTabSz="2622550" rtl="0">
            <a:lnSpc>
              <a:spcPct val="90000"/>
            </a:lnSpc>
            <a:spcBef>
              <a:spcPct val="0"/>
            </a:spcBef>
            <a:spcAft>
              <a:spcPct val="35000"/>
            </a:spcAft>
          </a:pPr>
          <a:r>
            <a:rPr lang="zh-CN" altLang="en-US" sz="5900" kern="1200" dirty="0"/>
            <a:t>优点</a:t>
          </a:r>
        </a:p>
      </dsp:txBody>
      <dsp:txXfrm>
        <a:off x="3880991" y="120322"/>
        <a:ext cx="3401317" cy="1360527"/>
      </dsp:txXfrm>
    </dsp:sp>
    <dsp:sp modelId="{77A42B90-4DC3-421A-8D62-06AB234D1729}">
      <dsp:nvSpPr>
        <dsp:cNvPr id="0" name=""/>
        <dsp:cNvSpPr/>
      </dsp:nvSpPr>
      <dsp:spPr>
        <a:xfrm>
          <a:off x="3880991" y="1480849"/>
          <a:ext cx="3401317" cy="33200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en-US" sz="2600" kern="1200" dirty="0"/>
            <a:t>1.</a:t>
          </a:r>
          <a:r>
            <a:rPr lang="zh-CN" sz="2600" kern="1200" dirty="0"/>
            <a:t>刻度均匀；</a:t>
          </a:r>
        </a:p>
        <a:p>
          <a:pPr marL="228600" lvl="1" indent="-228600" algn="l" defTabSz="1155700" rtl="0">
            <a:lnSpc>
              <a:spcPct val="90000"/>
            </a:lnSpc>
            <a:spcBef>
              <a:spcPct val="0"/>
            </a:spcBef>
            <a:spcAft>
              <a:spcPct val="15000"/>
            </a:spcAft>
            <a:buChar char="••"/>
          </a:pPr>
          <a:r>
            <a:rPr lang="en-US" sz="2600" kern="1200" dirty="0"/>
            <a:t>2.</a:t>
          </a:r>
          <a:r>
            <a:rPr lang="zh-CN" sz="2600" kern="1200" dirty="0"/>
            <a:t>灵敏度和准确度高；</a:t>
          </a:r>
        </a:p>
        <a:p>
          <a:pPr marL="228600" lvl="1" indent="-228600" algn="l" defTabSz="1155700" rtl="0">
            <a:lnSpc>
              <a:spcPct val="90000"/>
            </a:lnSpc>
            <a:spcBef>
              <a:spcPct val="0"/>
            </a:spcBef>
            <a:spcAft>
              <a:spcPct val="15000"/>
            </a:spcAft>
            <a:buChar char="••"/>
          </a:pPr>
          <a:r>
            <a:rPr lang="en-US" sz="2600" kern="1200" dirty="0"/>
            <a:t>3.</a:t>
          </a:r>
          <a:r>
            <a:rPr lang="zh-CN" sz="2600" kern="1200" dirty="0"/>
            <a:t>阻尼强；</a:t>
          </a:r>
        </a:p>
        <a:p>
          <a:pPr marL="228600" lvl="1" indent="-228600" algn="l" defTabSz="1155700" rtl="0">
            <a:lnSpc>
              <a:spcPct val="90000"/>
            </a:lnSpc>
            <a:spcBef>
              <a:spcPct val="0"/>
            </a:spcBef>
            <a:spcAft>
              <a:spcPct val="15000"/>
            </a:spcAft>
            <a:buChar char="••"/>
          </a:pPr>
          <a:r>
            <a:rPr lang="en-US" sz="2600" kern="1200" dirty="0"/>
            <a:t>4.</a:t>
          </a:r>
          <a:r>
            <a:rPr lang="zh-CN" sz="2600" kern="1200" dirty="0"/>
            <a:t>消耗电能量小；</a:t>
          </a:r>
        </a:p>
        <a:p>
          <a:pPr marL="228600" lvl="1" indent="-228600" algn="l" defTabSz="1155700" rtl="0">
            <a:lnSpc>
              <a:spcPct val="90000"/>
            </a:lnSpc>
            <a:spcBef>
              <a:spcPct val="0"/>
            </a:spcBef>
            <a:spcAft>
              <a:spcPct val="15000"/>
            </a:spcAft>
            <a:buChar char="••"/>
          </a:pPr>
          <a:r>
            <a:rPr lang="en-US" sz="2600" kern="1200" dirty="0"/>
            <a:t>5.</a:t>
          </a:r>
          <a:r>
            <a:rPr lang="zh-CN" sz="2600" kern="1200" dirty="0"/>
            <a:t>受外界磁场影响小。</a:t>
          </a:r>
        </a:p>
      </dsp:txBody>
      <dsp:txXfrm>
        <a:off x="3880991" y="1480849"/>
        <a:ext cx="3401317" cy="3320077"/>
      </dsp:txXfrm>
    </dsp:sp>
    <dsp:sp modelId="{350D4B50-2E2C-4C57-8F9D-7CD62764D73A}">
      <dsp:nvSpPr>
        <dsp:cNvPr id="0" name=""/>
        <dsp:cNvSpPr/>
      </dsp:nvSpPr>
      <dsp:spPr>
        <a:xfrm>
          <a:off x="7758493" y="120322"/>
          <a:ext cx="3401317" cy="13605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lvl="0" algn="ctr" defTabSz="2622550" rtl="0">
            <a:lnSpc>
              <a:spcPct val="90000"/>
            </a:lnSpc>
            <a:spcBef>
              <a:spcPct val="0"/>
            </a:spcBef>
            <a:spcAft>
              <a:spcPct val="35000"/>
            </a:spcAft>
          </a:pPr>
          <a:r>
            <a:rPr lang="zh-CN" altLang="en-US" sz="5900" kern="1200" dirty="0"/>
            <a:t>缺点</a:t>
          </a:r>
        </a:p>
      </dsp:txBody>
      <dsp:txXfrm>
        <a:off x="7758493" y="120322"/>
        <a:ext cx="3401317" cy="1360527"/>
      </dsp:txXfrm>
    </dsp:sp>
    <dsp:sp modelId="{BB826E09-A39E-477D-ACEC-2F650D8BEAED}">
      <dsp:nvSpPr>
        <dsp:cNvPr id="0" name=""/>
        <dsp:cNvSpPr/>
      </dsp:nvSpPr>
      <dsp:spPr>
        <a:xfrm>
          <a:off x="7758493" y="1480849"/>
          <a:ext cx="3401317" cy="33200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en-US" sz="2600" kern="1200" dirty="0"/>
            <a:t>1.</a:t>
          </a:r>
          <a:r>
            <a:rPr lang="zh-CN" sz="2600" kern="1200" dirty="0"/>
            <a:t>只能测量直流；</a:t>
          </a:r>
        </a:p>
        <a:p>
          <a:pPr marL="228600" lvl="1" indent="-228600" algn="l" defTabSz="1155700" rtl="0">
            <a:lnSpc>
              <a:spcPct val="90000"/>
            </a:lnSpc>
            <a:spcBef>
              <a:spcPct val="0"/>
            </a:spcBef>
            <a:spcAft>
              <a:spcPct val="15000"/>
            </a:spcAft>
            <a:buChar char="••"/>
          </a:pPr>
          <a:r>
            <a:rPr lang="en-US" sz="2600" kern="1200" dirty="0"/>
            <a:t>2.</a:t>
          </a:r>
          <a:r>
            <a:rPr lang="zh-CN" sz="2600" kern="1200" dirty="0"/>
            <a:t>价格较高；</a:t>
          </a:r>
        </a:p>
        <a:p>
          <a:pPr marL="228600" lvl="1" indent="-228600" algn="l" defTabSz="1155700" rtl="0">
            <a:lnSpc>
              <a:spcPct val="90000"/>
            </a:lnSpc>
            <a:spcBef>
              <a:spcPct val="0"/>
            </a:spcBef>
            <a:spcAft>
              <a:spcPct val="15000"/>
            </a:spcAft>
            <a:buChar char="••"/>
          </a:pPr>
          <a:r>
            <a:rPr lang="en-US" sz="2600" kern="1200" dirty="0"/>
            <a:t>3.</a:t>
          </a:r>
          <a:r>
            <a:rPr lang="zh-CN" sz="2600" kern="1200" dirty="0"/>
            <a:t>不能承受较大过载。</a:t>
          </a:r>
        </a:p>
      </dsp:txBody>
      <dsp:txXfrm>
        <a:off x="7758493" y="1480849"/>
        <a:ext cx="3401317" cy="33200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74D8A-D582-4520-BC75-DB0276ECE003}">
      <dsp:nvSpPr>
        <dsp:cNvPr id="0" name=""/>
        <dsp:cNvSpPr/>
      </dsp:nvSpPr>
      <dsp:spPr>
        <a:xfrm>
          <a:off x="1271" y="0"/>
          <a:ext cx="1223111" cy="28083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t>固定部分</a:t>
          </a:r>
        </a:p>
      </dsp:txBody>
      <dsp:txXfrm>
        <a:off x="1271" y="0"/>
        <a:ext cx="1223111" cy="842493"/>
      </dsp:txXfrm>
    </dsp:sp>
    <dsp:sp modelId="{C04E5911-70E1-4C78-B2D9-6F3E0886550D}">
      <dsp:nvSpPr>
        <dsp:cNvPr id="0" name=""/>
        <dsp:cNvSpPr/>
      </dsp:nvSpPr>
      <dsp:spPr>
        <a:xfrm>
          <a:off x="123582" y="843316"/>
          <a:ext cx="978489" cy="846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altLang="zh-CN" sz="1300" kern="1200" dirty="0"/>
            <a:t>1</a:t>
          </a:r>
          <a:r>
            <a:rPr lang="zh-CN" altLang="en-US" sz="1300" kern="1200" dirty="0"/>
            <a:t>、定线圈</a:t>
          </a:r>
        </a:p>
      </dsp:txBody>
      <dsp:txXfrm>
        <a:off x="148382" y="868116"/>
        <a:ext cx="928889" cy="797144"/>
      </dsp:txXfrm>
    </dsp:sp>
    <dsp:sp modelId="{62A82602-900A-4B78-9828-DFA3BC4E2D1D}">
      <dsp:nvSpPr>
        <dsp:cNvPr id="0" name=""/>
        <dsp:cNvSpPr/>
      </dsp:nvSpPr>
      <dsp:spPr>
        <a:xfrm>
          <a:off x="123582" y="1820329"/>
          <a:ext cx="978489" cy="846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altLang="zh-CN" sz="1300" kern="1200" dirty="0"/>
            <a:t>2</a:t>
          </a:r>
          <a:r>
            <a:rPr lang="zh-CN" altLang="en-US" sz="1300" kern="1200" dirty="0"/>
            <a:t>、</a:t>
          </a:r>
          <a:r>
            <a:rPr lang="zh-CN" altLang="zh-CN" sz="1300" kern="1200" dirty="0"/>
            <a:t>定铁片</a:t>
          </a:r>
          <a:endParaRPr lang="zh-CN" altLang="en-US" sz="1300" kern="1200" dirty="0"/>
        </a:p>
      </dsp:txBody>
      <dsp:txXfrm>
        <a:off x="148382" y="1845129"/>
        <a:ext cx="928889" cy="797144"/>
      </dsp:txXfrm>
    </dsp:sp>
    <dsp:sp modelId="{06650A20-0A09-460D-9BC1-C12E894B4B38}">
      <dsp:nvSpPr>
        <dsp:cNvPr id="0" name=""/>
        <dsp:cNvSpPr/>
      </dsp:nvSpPr>
      <dsp:spPr>
        <a:xfrm>
          <a:off x="1290528" y="0"/>
          <a:ext cx="1223111" cy="28083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t>活动部分</a:t>
          </a:r>
        </a:p>
      </dsp:txBody>
      <dsp:txXfrm>
        <a:off x="1290528" y="0"/>
        <a:ext cx="1223111" cy="842493"/>
      </dsp:txXfrm>
    </dsp:sp>
    <dsp:sp modelId="{F1A6F38D-A1B2-4082-BDC9-BDBA78F8CDF5}">
      <dsp:nvSpPr>
        <dsp:cNvPr id="0" name=""/>
        <dsp:cNvSpPr/>
      </dsp:nvSpPr>
      <dsp:spPr>
        <a:xfrm>
          <a:off x="1438427" y="842630"/>
          <a:ext cx="978489" cy="269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altLang="zh-CN" sz="1300" kern="1200" dirty="0"/>
            <a:t>3</a:t>
          </a:r>
          <a:r>
            <a:rPr lang="zh-CN" altLang="en-US" sz="1300" kern="1200" dirty="0"/>
            <a:t>、转轴</a:t>
          </a:r>
        </a:p>
      </dsp:txBody>
      <dsp:txXfrm>
        <a:off x="1446324" y="850527"/>
        <a:ext cx="962695" cy="253827"/>
      </dsp:txXfrm>
    </dsp:sp>
    <dsp:sp modelId="{C6354C7A-67DE-4A32-A087-F75453D50E73}">
      <dsp:nvSpPr>
        <dsp:cNvPr id="0" name=""/>
        <dsp:cNvSpPr/>
      </dsp:nvSpPr>
      <dsp:spPr>
        <a:xfrm>
          <a:off x="1438427" y="1153732"/>
          <a:ext cx="978489" cy="269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altLang="zh-CN" sz="1300" kern="1200" dirty="0"/>
            <a:t>4</a:t>
          </a:r>
          <a:r>
            <a:rPr lang="zh-CN" altLang="en-US" sz="1300" kern="1200" dirty="0"/>
            <a:t>、动铁片</a:t>
          </a:r>
        </a:p>
      </dsp:txBody>
      <dsp:txXfrm>
        <a:off x="1446324" y="1161629"/>
        <a:ext cx="962695" cy="253827"/>
      </dsp:txXfrm>
    </dsp:sp>
    <dsp:sp modelId="{F70CC8D9-2CD6-4512-85F6-6A459C45F0E5}">
      <dsp:nvSpPr>
        <dsp:cNvPr id="0" name=""/>
        <dsp:cNvSpPr/>
      </dsp:nvSpPr>
      <dsp:spPr>
        <a:xfrm>
          <a:off x="1438427" y="1464833"/>
          <a:ext cx="978489" cy="269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altLang="zh-CN" sz="1300" kern="1200" dirty="0"/>
            <a:t>5</a:t>
          </a:r>
          <a:r>
            <a:rPr lang="zh-CN" altLang="en-US" sz="1300" kern="1200" dirty="0"/>
            <a:t>、游丝</a:t>
          </a:r>
        </a:p>
      </dsp:txBody>
      <dsp:txXfrm>
        <a:off x="1446324" y="1472730"/>
        <a:ext cx="962695" cy="253827"/>
      </dsp:txXfrm>
    </dsp:sp>
    <dsp:sp modelId="{50B49DCF-56C0-4DE1-BB61-02200464E753}">
      <dsp:nvSpPr>
        <dsp:cNvPr id="0" name=""/>
        <dsp:cNvSpPr/>
      </dsp:nvSpPr>
      <dsp:spPr>
        <a:xfrm>
          <a:off x="1438427" y="1775935"/>
          <a:ext cx="978489" cy="269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altLang="zh-CN" sz="1300" kern="1200" dirty="0"/>
            <a:t>6</a:t>
          </a:r>
          <a:r>
            <a:rPr lang="zh-CN" altLang="en-US" sz="1300" kern="1200" dirty="0"/>
            <a:t>、指针</a:t>
          </a:r>
        </a:p>
      </dsp:txBody>
      <dsp:txXfrm>
        <a:off x="1446324" y="1783832"/>
        <a:ext cx="962695" cy="253827"/>
      </dsp:txXfrm>
    </dsp:sp>
    <dsp:sp modelId="{046A2C25-3CC7-40E2-A14B-8E4EC7C6C1CC}">
      <dsp:nvSpPr>
        <dsp:cNvPr id="0" name=""/>
        <dsp:cNvSpPr/>
      </dsp:nvSpPr>
      <dsp:spPr>
        <a:xfrm>
          <a:off x="1438427" y="2087036"/>
          <a:ext cx="978489" cy="269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altLang="zh-CN" sz="1300" kern="1200" dirty="0"/>
            <a:t>7</a:t>
          </a:r>
          <a:r>
            <a:rPr lang="zh-CN" altLang="en-US" sz="1300" kern="1200" dirty="0"/>
            <a:t>、阻尼器</a:t>
          </a:r>
        </a:p>
      </dsp:txBody>
      <dsp:txXfrm>
        <a:off x="1446324" y="2094933"/>
        <a:ext cx="962695" cy="253827"/>
      </dsp:txXfrm>
    </dsp:sp>
    <dsp:sp modelId="{4B05CDBD-36F3-4C4C-85C9-AA696713371F}">
      <dsp:nvSpPr>
        <dsp:cNvPr id="0" name=""/>
        <dsp:cNvSpPr/>
      </dsp:nvSpPr>
      <dsp:spPr>
        <a:xfrm>
          <a:off x="1438427" y="2398138"/>
          <a:ext cx="978489" cy="269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altLang="zh-CN" sz="1300" kern="1200" dirty="0"/>
            <a:t>8</a:t>
          </a:r>
          <a:r>
            <a:rPr lang="zh-CN" altLang="en-US" sz="1300" kern="1200" dirty="0"/>
            <a:t>、平衡锤</a:t>
          </a:r>
        </a:p>
      </dsp:txBody>
      <dsp:txXfrm>
        <a:off x="1446324" y="2406035"/>
        <a:ext cx="962695" cy="25382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4" Type="http://schemas.openxmlformats.org/officeDocument/2006/relationships/image" Target="../media/image13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4" Type="http://schemas.openxmlformats.org/officeDocument/2006/relationships/image" Target="../media/image1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45293" cy="496169"/>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l" defTabSz="942975"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23555" name="Rectangle 3"/>
          <p:cNvSpPr>
            <a:spLocks noGrp="1" noChangeArrowheads="1"/>
          </p:cNvSpPr>
          <p:nvPr>
            <p:ph type="dt" sz="quarter" idx="1"/>
          </p:nvPr>
        </p:nvSpPr>
        <p:spPr bwMode="auto">
          <a:xfrm>
            <a:off x="3852382" y="0"/>
            <a:ext cx="2945293" cy="496169"/>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23556" name="Rectangle 4"/>
          <p:cNvSpPr>
            <a:spLocks noGrp="1" noChangeArrowheads="1"/>
          </p:cNvSpPr>
          <p:nvPr>
            <p:ph type="ftr" sz="quarter" idx="2"/>
          </p:nvPr>
        </p:nvSpPr>
        <p:spPr bwMode="auto">
          <a:xfrm>
            <a:off x="0" y="9430470"/>
            <a:ext cx="2945293" cy="496168"/>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l" defTabSz="942975"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23557" name="Rectangle 5"/>
          <p:cNvSpPr>
            <a:spLocks noGrp="1" noChangeArrowheads="1"/>
          </p:cNvSpPr>
          <p:nvPr>
            <p:ph type="sldNum" sz="quarter" idx="3"/>
          </p:nvPr>
        </p:nvSpPr>
        <p:spPr bwMode="auto">
          <a:xfrm>
            <a:off x="3852382" y="9430470"/>
            <a:ext cx="2945293" cy="496168"/>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eaLnBrk="1" hangingPunct="1">
              <a:defRPr kumimoji="1" sz="1200">
                <a:solidFill>
                  <a:schemeClr val="tx1"/>
                </a:solidFill>
                <a:latin typeface="Tahoma" panose="020B0604030504040204" pitchFamily="34" charset="0"/>
                <a:ea typeface="宋体" panose="02010600030101010101" pitchFamily="2" charset="-122"/>
              </a:defRPr>
            </a:lvl1pPr>
          </a:lstStyle>
          <a:p>
            <a:pPr>
              <a:defRPr/>
            </a:pPr>
            <a:fld id="{5D22A038-99BC-4F40-A98C-1EF1A091CF88}"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32760" cy="4716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24579" name="Rectangle 3"/>
          <p:cNvSpPr>
            <a:spLocks noGrp="1" noChangeArrowheads="1"/>
          </p:cNvSpPr>
          <p:nvPr>
            <p:ph type="dt" idx="1"/>
          </p:nvPr>
        </p:nvSpPr>
        <p:spPr bwMode="auto">
          <a:xfrm>
            <a:off x="3835148" y="0"/>
            <a:ext cx="2932760" cy="4716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31750" y="708025"/>
            <a:ext cx="6705600" cy="3771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02388" y="4716054"/>
            <a:ext cx="4963133" cy="4480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4582" name="Rectangle 6"/>
          <p:cNvSpPr>
            <a:spLocks noGrp="1" noChangeArrowheads="1"/>
          </p:cNvSpPr>
          <p:nvPr>
            <p:ph type="ftr" sz="quarter" idx="4"/>
          </p:nvPr>
        </p:nvSpPr>
        <p:spPr bwMode="auto">
          <a:xfrm>
            <a:off x="0" y="9432108"/>
            <a:ext cx="2932760" cy="47160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24583" name="Rectangle 7"/>
          <p:cNvSpPr>
            <a:spLocks noGrp="1" noChangeArrowheads="1"/>
          </p:cNvSpPr>
          <p:nvPr>
            <p:ph type="sldNum" sz="quarter" idx="5"/>
          </p:nvPr>
        </p:nvSpPr>
        <p:spPr bwMode="auto">
          <a:xfrm>
            <a:off x="3835148" y="9432108"/>
            <a:ext cx="2932760" cy="47160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solidFill>
                  <a:schemeClr val="tx1"/>
                </a:solidFill>
                <a:latin typeface="Tahoma" panose="020B0604030504040204" pitchFamily="34" charset="0"/>
                <a:ea typeface="宋体" panose="02010600030101010101" pitchFamily="2" charset="-122"/>
              </a:defRPr>
            </a:lvl1pPr>
          </a:lstStyle>
          <a:p>
            <a:pPr>
              <a:defRPr/>
            </a:pPr>
            <a:fld id="{539A2D79-FFAE-4857-BB08-4A4DD92559FD}" type="slidenum">
              <a:rPr lang="en-US" altLang="zh-CN"/>
              <a:pPr>
                <a:defRPr/>
              </a:pPr>
              <a:t>‹#›</a:t>
            </a:fld>
            <a:endParaRPr lang="en-US" altLang="zh-CN"/>
          </a:p>
        </p:txBody>
      </p:sp>
    </p:spTree>
    <p:extLst>
      <p:ext uri="{BB962C8B-B14F-4D97-AF65-F5344CB8AC3E}">
        <p14:creationId xmlns:p14="http://schemas.microsoft.com/office/powerpoint/2010/main" val="20016091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39A2D79-FFAE-4857-BB08-4A4DD92559FD}" type="slidenum">
              <a:rPr lang="en-US" altLang="zh-CN" smtClean="0"/>
              <a:pPr>
                <a:defRPr/>
              </a:pPr>
              <a:t>2</a:t>
            </a:fld>
            <a:endParaRPr lang="en-US" altLang="zh-CN"/>
          </a:p>
        </p:txBody>
      </p:sp>
    </p:spTree>
    <p:extLst>
      <p:ext uri="{BB962C8B-B14F-4D97-AF65-F5344CB8AC3E}">
        <p14:creationId xmlns:p14="http://schemas.microsoft.com/office/powerpoint/2010/main" val="408585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39A2D79-FFAE-4857-BB08-4A4DD92559FD}" type="slidenum">
              <a:rPr lang="en-US" altLang="zh-CN" smtClean="0"/>
              <a:pPr>
                <a:defRPr/>
              </a:pPr>
              <a:t>66</a:t>
            </a:fld>
            <a:endParaRPr lang="en-US" altLang="zh-CN"/>
          </a:p>
        </p:txBody>
      </p:sp>
    </p:spTree>
    <p:extLst>
      <p:ext uri="{BB962C8B-B14F-4D97-AF65-F5344CB8AC3E}">
        <p14:creationId xmlns:p14="http://schemas.microsoft.com/office/powerpoint/2010/main" val="2400948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39A2D79-FFAE-4857-BB08-4A4DD92559FD}" type="slidenum">
              <a:rPr lang="en-US" altLang="zh-CN" smtClean="0"/>
              <a:pPr>
                <a:defRPr/>
              </a:pPr>
              <a:t>71</a:t>
            </a:fld>
            <a:endParaRPr lang="en-US" altLang="zh-CN"/>
          </a:p>
        </p:txBody>
      </p:sp>
    </p:spTree>
    <p:extLst>
      <p:ext uri="{BB962C8B-B14F-4D97-AF65-F5344CB8AC3E}">
        <p14:creationId xmlns:p14="http://schemas.microsoft.com/office/powerpoint/2010/main" val="41194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39A2D79-FFAE-4857-BB08-4A4DD92559FD}" type="slidenum">
              <a:rPr lang="en-US" altLang="zh-CN" smtClean="0"/>
              <a:pPr>
                <a:defRPr/>
              </a:pPr>
              <a:t>75</a:t>
            </a:fld>
            <a:endParaRPr lang="en-US" altLang="zh-CN"/>
          </a:p>
        </p:txBody>
      </p:sp>
    </p:spTree>
    <p:extLst>
      <p:ext uri="{BB962C8B-B14F-4D97-AF65-F5344CB8AC3E}">
        <p14:creationId xmlns:p14="http://schemas.microsoft.com/office/powerpoint/2010/main" val="3961916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39A2D79-FFAE-4857-BB08-4A4DD92559FD}" type="slidenum">
              <a:rPr lang="en-US" altLang="zh-CN" smtClean="0"/>
              <a:pPr>
                <a:defRPr/>
              </a:pPr>
              <a:t>77</a:t>
            </a:fld>
            <a:endParaRPr lang="en-US" altLang="zh-CN"/>
          </a:p>
        </p:txBody>
      </p:sp>
    </p:spTree>
    <p:extLst>
      <p:ext uri="{BB962C8B-B14F-4D97-AF65-F5344CB8AC3E}">
        <p14:creationId xmlns:p14="http://schemas.microsoft.com/office/powerpoint/2010/main" val="3271720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39A2D79-FFAE-4857-BB08-4A4DD92559FD}" type="slidenum">
              <a:rPr lang="en-US" altLang="zh-CN" smtClean="0"/>
              <a:pPr>
                <a:defRPr/>
              </a:pPr>
              <a:t>82</a:t>
            </a:fld>
            <a:endParaRPr lang="en-US" altLang="zh-CN"/>
          </a:p>
        </p:txBody>
      </p:sp>
    </p:spTree>
    <p:extLst>
      <p:ext uri="{BB962C8B-B14F-4D97-AF65-F5344CB8AC3E}">
        <p14:creationId xmlns:p14="http://schemas.microsoft.com/office/powerpoint/2010/main" val="4175621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39A2D79-FFAE-4857-BB08-4A4DD92559FD}" type="slidenum">
              <a:rPr lang="en-US" altLang="zh-CN" smtClean="0"/>
              <a:pPr>
                <a:defRPr/>
              </a:pPr>
              <a:t>83</a:t>
            </a:fld>
            <a:endParaRPr lang="en-US" altLang="zh-CN"/>
          </a:p>
        </p:txBody>
      </p:sp>
    </p:spTree>
    <p:extLst>
      <p:ext uri="{BB962C8B-B14F-4D97-AF65-F5344CB8AC3E}">
        <p14:creationId xmlns:p14="http://schemas.microsoft.com/office/powerpoint/2010/main" val="3964765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39A2D79-FFAE-4857-BB08-4A4DD92559FD}" type="slidenum">
              <a:rPr lang="en-US" altLang="zh-CN" smtClean="0"/>
              <a:pPr>
                <a:defRPr/>
              </a:pPr>
              <a:t>85</a:t>
            </a:fld>
            <a:endParaRPr lang="en-US" altLang="zh-CN"/>
          </a:p>
        </p:txBody>
      </p:sp>
    </p:spTree>
    <p:extLst>
      <p:ext uri="{BB962C8B-B14F-4D97-AF65-F5344CB8AC3E}">
        <p14:creationId xmlns:p14="http://schemas.microsoft.com/office/powerpoint/2010/main" val="2157823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39A2D79-FFAE-4857-BB08-4A4DD92559FD}" type="slidenum">
              <a:rPr lang="en-US" altLang="zh-CN" smtClean="0"/>
              <a:pPr>
                <a:defRPr/>
              </a:pPr>
              <a:t>4</a:t>
            </a:fld>
            <a:endParaRPr lang="en-US" altLang="zh-CN"/>
          </a:p>
        </p:txBody>
      </p:sp>
    </p:spTree>
    <p:extLst>
      <p:ext uri="{BB962C8B-B14F-4D97-AF65-F5344CB8AC3E}">
        <p14:creationId xmlns:p14="http://schemas.microsoft.com/office/powerpoint/2010/main" val="686867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39A2D79-FFAE-4857-BB08-4A4DD92559FD}" type="slidenum">
              <a:rPr lang="en-US" altLang="zh-CN" smtClean="0"/>
              <a:pPr>
                <a:defRPr/>
              </a:pPr>
              <a:t>5</a:t>
            </a:fld>
            <a:endParaRPr lang="en-US" altLang="zh-CN"/>
          </a:p>
        </p:txBody>
      </p:sp>
    </p:spTree>
    <p:extLst>
      <p:ext uri="{BB962C8B-B14F-4D97-AF65-F5344CB8AC3E}">
        <p14:creationId xmlns:p14="http://schemas.microsoft.com/office/powerpoint/2010/main" val="354859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39A2D79-FFAE-4857-BB08-4A4DD92559FD}" type="slidenum">
              <a:rPr lang="en-US" altLang="zh-CN" smtClean="0"/>
              <a:pPr>
                <a:defRPr/>
              </a:pPr>
              <a:t>24</a:t>
            </a:fld>
            <a:endParaRPr lang="en-US" altLang="zh-CN"/>
          </a:p>
        </p:txBody>
      </p:sp>
    </p:spTree>
    <p:extLst>
      <p:ext uri="{BB962C8B-B14F-4D97-AF65-F5344CB8AC3E}">
        <p14:creationId xmlns:p14="http://schemas.microsoft.com/office/powerpoint/2010/main" val="173971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39A2D79-FFAE-4857-BB08-4A4DD92559FD}" type="slidenum">
              <a:rPr lang="en-US" altLang="zh-CN" smtClean="0"/>
              <a:pPr>
                <a:defRPr/>
              </a:pPr>
              <a:t>27</a:t>
            </a:fld>
            <a:endParaRPr lang="en-US" altLang="zh-CN"/>
          </a:p>
        </p:txBody>
      </p:sp>
    </p:spTree>
    <p:extLst>
      <p:ext uri="{BB962C8B-B14F-4D97-AF65-F5344CB8AC3E}">
        <p14:creationId xmlns:p14="http://schemas.microsoft.com/office/powerpoint/2010/main" val="3013424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39A2D79-FFAE-4857-BB08-4A4DD92559FD}" type="slidenum">
              <a:rPr lang="en-US" altLang="zh-CN" smtClean="0"/>
              <a:pPr>
                <a:defRPr/>
              </a:pPr>
              <a:t>35</a:t>
            </a:fld>
            <a:endParaRPr lang="en-US" altLang="zh-CN"/>
          </a:p>
        </p:txBody>
      </p:sp>
    </p:spTree>
    <p:extLst>
      <p:ext uri="{BB962C8B-B14F-4D97-AF65-F5344CB8AC3E}">
        <p14:creationId xmlns:p14="http://schemas.microsoft.com/office/powerpoint/2010/main" val="269497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539A2D79-FFAE-4857-BB08-4A4DD92559FD}" type="slidenum">
              <a:rPr lang="en-US" altLang="zh-CN" smtClean="0"/>
              <a:pPr>
                <a:defRPr/>
              </a:pPr>
              <a:t>60</a:t>
            </a:fld>
            <a:endParaRPr lang="en-US" altLang="zh-CN"/>
          </a:p>
        </p:txBody>
      </p:sp>
    </p:spTree>
    <p:extLst>
      <p:ext uri="{BB962C8B-B14F-4D97-AF65-F5344CB8AC3E}">
        <p14:creationId xmlns:p14="http://schemas.microsoft.com/office/powerpoint/2010/main" val="4227306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39A2D79-FFAE-4857-BB08-4A4DD92559FD}" type="slidenum">
              <a:rPr lang="en-US" altLang="zh-CN" smtClean="0"/>
              <a:pPr>
                <a:defRPr/>
              </a:pPr>
              <a:t>62</a:t>
            </a:fld>
            <a:endParaRPr lang="en-US" altLang="zh-CN"/>
          </a:p>
        </p:txBody>
      </p:sp>
    </p:spTree>
    <p:extLst>
      <p:ext uri="{BB962C8B-B14F-4D97-AF65-F5344CB8AC3E}">
        <p14:creationId xmlns:p14="http://schemas.microsoft.com/office/powerpoint/2010/main" val="40695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39A2D79-FFAE-4857-BB08-4A4DD92559FD}" type="slidenum">
              <a:rPr lang="en-US" altLang="zh-CN" smtClean="0"/>
              <a:pPr>
                <a:defRPr/>
              </a:pPr>
              <a:t>64</a:t>
            </a:fld>
            <a:endParaRPr lang="en-US" altLang="zh-CN"/>
          </a:p>
        </p:txBody>
      </p:sp>
    </p:spTree>
    <p:extLst>
      <p:ext uri="{BB962C8B-B14F-4D97-AF65-F5344CB8AC3E}">
        <p14:creationId xmlns:p14="http://schemas.microsoft.com/office/powerpoint/2010/main" val="3506700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28F74B5-F538-4A82-8407-901339A54F02}"/>
              </a:ext>
            </a:extLst>
          </p:cNvPr>
          <p:cNvPicPr>
            <a:picLocks noChangeAspect="1"/>
          </p:cNvPicPr>
          <p:nvPr userDrawn="1"/>
        </p:nvPicPr>
        <p:blipFill>
          <a:blip r:embed="rId2"/>
          <a:stretch>
            <a:fillRect/>
          </a:stretch>
        </p:blipFill>
        <p:spPr>
          <a:xfrm>
            <a:off x="10108370" y="6309320"/>
            <a:ext cx="2070230" cy="540060"/>
          </a:xfrm>
          <a:prstGeom prst="rect">
            <a:avLst/>
          </a:prstGeom>
        </p:spPr>
      </p:pic>
      <p:pic>
        <p:nvPicPr>
          <p:cNvPr id="5" name="图片 4">
            <a:extLst>
              <a:ext uri="{FF2B5EF4-FFF2-40B4-BE49-F238E27FC236}">
                <a16:creationId xmlns:a16="http://schemas.microsoft.com/office/drawing/2014/main" id="{8DDF58FE-9463-4BAA-A5A8-299F4131BACA}"/>
              </a:ext>
            </a:extLst>
          </p:cNvPr>
          <p:cNvPicPr>
            <a:picLocks noChangeAspect="1"/>
          </p:cNvPicPr>
          <p:nvPr userDrawn="1"/>
        </p:nvPicPr>
        <p:blipFill>
          <a:blip r:embed="rId3"/>
          <a:stretch>
            <a:fillRect/>
          </a:stretch>
        </p:blipFill>
        <p:spPr>
          <a:xfrm>
            <a:off x="1" y="21671"/>
            <a:ext cx="12178600" cy="3878134"/>
          </a:xfrm>
          <a:prstGeom prst="rect">
            <a:avLst/>
          </a:prstGeom>
        </p:spPr>
      </p:pic>
    </p:spTree>
    <p:extLst>
      <p:ext uri="{BB962C8B-B14F-4D97-AF65-F5344CB8AC3E}">
        <p14:creationId xmlns:p14="http://schemas.microsoft.com/office/powerpoint/2010/main" val="2398496598"/>
      </p:ext>
    </p:extLst>
  </p:cSld>
  <p:clrMapOvr>
    <a:masterClrMapping/>
  </p:clrMapOvr>
  <p:extLst>
    <p:ext uri="{DCECCB84-F9BA-43D5-87BE-67443E8EF086}">
      <p15:sldGuideLst xmlns:p15="http://schemas.microsoft.com/office/powerpoint/2012/main">
        <p15:guide id="1" pos="2880">
          <p15:clr>
            <a:srgbClr val="FBAE40"/>
          </p15:clr>
        </p15:guide>
        <p15:guide id="2" orient="horz" pos="2160">
          <p15:clr>
            <a:srgbClr val="FBAE40"/>
          </p15:clr>
        </p15:guide>
        <p15:guide id="3"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5" name="文本框 4"/>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E1703B59-C883-4B8B-974E-AFB30A6C43A7}"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2"/>
          <a:stretch>
            <a:fillRect/>
          </a:stretch>
        </p:blipFill>
        <p:spPr>
          <a:xfrm>
            <a:off x="1" y="0"/>
            <a:ext cx="12193057" cy="664522"/>
          </a:xfrm>
          <a:prstGeom prst="rect">
            <a:avLst/>
          </a:prstGeom>
        </p:spPr>
      </p:pic>
      <p:sp>
        <p:nvSpPr>
          <p:cNvPr id="9" name="矩形 8"/>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2" name="矩形 11">
            <a:extLst>
              <a:ext uri="{FF2B5EF4-FFF2-40B4-BE49-F238E27FC236}">
                <a16:creationId xmlns:a16="http://schemas.microsoft.com/office/drawing/2014/main" id="{B5C5CB67-9600-4E51-A8C5-57286439A751}"/>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3" name="图片 12">
            <a:extLst>
              <a:ext uri="{FF2B5EF4-FFF2-40B4-BE49-F238E27FC236}">
                <a16:creationId xmlns:a16="http://schemas.microsoft.com/office/drawing/2014/main" id="{6643A2CB-D498-4FFF-AF94-B6D02A0F2211}"/>
              </a:ext>
            </a:extLst>
          </p:cNvPr>
          <p:cNvPicPr>
            <a:picLocks noChangeAspect="1"/>
          </p:cNvPicPr>
          <p:nvPr userDrawn="1"/>
        </p:nvPicPr>
        <p:blipFill>
          <a:blip r:embed="rId5"/>
          <a:stretch>
            <a:fillRect/>
          </a:stretch>
        </p:blipFill>
        <p:spPr>
          <a:xfrm>
            <a:off x="14443" y="-2235"/>
            <a:ext cx="725962" cy="730935"/>
          </a:xfrm>
          <a:prstGeom prst="rect">
            <a:avLst/>
          </a:prstGeom>
        </p:spPr>
      </p:pic>
    </p:spTree>
    <p:extLst>
      <p:ext uri="{BB962C8B-B14F-4D97-AF65-F5344CB8AC3E}">
        <p14:creationId xmlns:p14="http://schemas.microsoft.com/office/powerpoint/2010/main" val="3634243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349858" y="975600"/>
            <a:ext cx="1140822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2606936426"/>
      </p:ext>
    </p:extLst>
  </p:cSld>
  <p:clrMapOvr>
    <a:masterClrMapping/>
  </p:clrMapOvr>
  <p:extLst>
    <p:ext uri="{DCECCB84-F9BA-43D5-87BE-67443E8EF086}">
      <p15:sldGuideLst xmlns:p15="http://schemas.microsoft.com/office/powerpoint/2012/main">
        <p15:guide id="1" pos="2880">
          <p15:clr>
            <a:srgbClr val="FBAE40"/>
          </p15:clr>
        </p15:guide>
        <p15:guide id="2" pos="1620">
          <p15:clr>
            <a:srgbClr val="FBAE40"/>
          </p15:clr>
        </p15:guide>
        <p15:guide id="3"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2"/>
          <a:srcRect r="24899"/>
          <a:stretch/>
        </p:blipFill>
        <p:spPr>
          <a:xfrm>
            <a:off x="0" y="1231683"/>
            <a:ext cx="9156340" cy="332713"/>
          </a:xfrm>
          <a:prstGeom prst="rect">
            <a:avLst/>
          </a:prstGeom>
        </p:spPr>
      </p:pic>
      <p:sp>
        <p:nvSpPr>
          <p:cNvPr id="6" name="文本框 5"/>
          <p:cNvSpPr txBox="1"/>
          <p:nvPr/>
        </p:nvSpPr>
        <p:spPr>
          <a:xfrm>
            <a:off x="11000035" y="313201"/>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11595420" y="313201"/>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54BD5A17-3153-4A95-988E-B577C14000F1}"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a:spLocks noGrp="1"/>
          </p:cNvSpPr>
          <p:nvPr>
            <p:ph type="title"/>
          </p:nvPr>
        </p:nvSpPr>
        <p:spPr>
          <a:xfrm>
            <a:off x="349858" y="975600"/>
            <a:ext cx="11421927"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p:nvPicPr>
        <p:blipFill rotWithShape="1">
          <a:blip r:embed="rId2"/>
          <a:srcRect r="26006" b="-42223"/>
          <a:stretch/>
        </p:blipFill>
        <p:spPr>
          <a:xfrm>
            <a:off x="0" y="1231683"/>
            <a:ext cx="9021325" cy="473196"/>
          </a:xfrm>
          <a:prstGeom prst="rect">
            <a:avLst/>
          </a:prstGeom>
        </p:spPr>
      </p:pic>
    </p:spTree>
    <p:extLst>
      <p:ext uri="{BB962C8B-B14F-4D97-AF65-F5344CB8AC3E}">
        <p14:creationId xmlns:p14="http://schemas.microsoft.com/office/powerpoint/2010/main" val="4035839943"/>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3" pos="1620">
          <p15:clr>
            <a:srgbClr val="FBAE40"/>
          </p15:clr>
        </p15:guide>
        <p15:guide id="4" pos="2921">
          <p15:clr>
            <a:srgbClr val="FBAE40"/>
          </p15:clr>
        </p15:guide>
        <p15:guide id="5" pos="2160">
          <p15:clr>
            <a:srgbClr val="FBAE40"/>
          </p15:clr>
        </p15:guide>
        <p15:guide id="6" pos="38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1" name="图片 10"/>
          <p:cNvPicPr>
            <a:picLocks noChangeAspect="1"/>
          </p:cNvPicPr>
          <p:nvPr/>
        </p:nvPicPr>
        <p:blipFill>
          <a:blip r:embed="rId2"/>
          <a:stretch>
            <a:fillRect/>
          </a:stretch>
        </p:blipFill>
        <p:spPr>
          <a:xfrm>
            <a:off x="1" y="0"/>
            <a:ext cx="12193057" cy="664522"/>
          </a:xfrm>
          <a:prstGeom prst="rect">
            <a:avLst/>
          </a:prstGeom>
        </p:spPr>
      </p:pic>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5" name="矩形 14"/>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7" name="矩形 16">
            <a:extLst>
              <a:ext uri="{FF2B5EF4-FFF2-40B4-BE49-F238E27FC236}">
                <a16:creationId xmlns:a16="http://schemas.microsoft.com/office/drawing/2014/main" id="{27253014-AC13-4F23-91DA-B07CAE09C84B}"/>
              </a:ext>
            </a:extLst>
          </p:cNvPr>
          <p:cNvSpPr/>
          <p:nvPr userDrawn="1"/>
        </p:nvSpPr>
        <p:spPr>
          <a:xfrm>
            <a:off x="0" y="3760"/>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Tree>
    <p:extLst>
      <p:ext uri="{BB962C8B-B14F-4D97-AF65-F5344CB8AC3E}">
        <p14:creationId xmlns:p14="http://schemas.microsoft.com/office/powerpoint/2010/main" val="1749541146"/>
      </p:ext>
    </p:extLst>
  </p:cSld>
  <p:clrMapOvr>
    <a:masterClrMapping/>
  </p:clrMapOvr>
  <p:extLst>
    <p:ext uri="{DCECCB84-F9BA-43D5-87BE-67443E8EF086}">
      <p15:sldGuideLst xmlns:p15="http://schemas.microsoft.com/office/powerpoint/2012/main">
        <p15:guide id="1" pos="2880">
          <p15:clr>
            <a:srgbClr val="FBAE40"/>
          </p15:clr>
        </p15:guide>
        <p15:guide id="2" pos="1620">
          <p15:clr>
            <a:srgbClr val="FBAE40"/>
          </p15:clr>
        </p15:guide>
        <p15:guide id="3"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1" y="0"/>
            <a:ext cx="12193057" cy="664522"/>
          </a:xfrm>
          <a:prstGeom prst="rect">
            <a:avLst/>
          </a:prstGeom>
        </p:spPr>
      </p:pic>
      <p:sp>
        <p:nvSpPr>
          <p:cNvPr id="22" name="矩形 21"/>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4" name="矩形 23"/>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6" name="文本框 5"/>
          <p:cNvSpPr txBox="1"/>
          <p:nvPr/>
        </p:nvSpPr>
        <p:spPr>
          <a:xfrm>
            <a:off x="11000035" y="313201"/>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11595420" y="313201"/>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54BD5A17-3153-4A95-988E-B577C14000F1}"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a:blip r:embed="rId2"/>
          <a:stretch>
            <a:fillRect/>
          </a:stretch>
        </p:blipFill>
        <p:spPr>
          <a:xfrm>
            <a:off x="1" y="0"/>
            <a:ext cx="12193057" cy="664522"/>
          </a:xfrm>
          <a:prstGeom prst="rect">
            <a:avLst/>
          </a:prstGeom>
        </p:spPr>
      </p:pic>
      <p:sp>
        <p:nvSpPr>
          <p:cNvPr id="14" name="矩形 13"/>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9" name="矩形 18"/>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20" name="矩形 19">
            <a:extLst>
              <a:ext uri="{FF2B5EF4-FFF2-40B4-BE49-F238E27FC236}">
                <a16:creationId xmlns:a16="http://schemas.microsoft.com/office/drawing/2014/main" id="{AB5BFCD3-7630-4C18-8096-E2B34962A7A5}"/>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Tree>
    <p:extLst>
      <p:ext uri="{BB962C8B-B14F-4D97-AF65-F5344CB8AC3E}">
        <p14:creationId xmlns:p14="http://schemas.microsoft.com/office/powerpoint/2010/main" val="3324517080"/>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3" pos="1620">
          <p15:clr>
            <a:srgbClr val="FBAE40"/>
          </p15:clr>
        </p15:guide>
        <p15:guide id="4" pos="2921">
          <p15:clr>
            <a:srgbClr val="FBAE40"/>
          </p15:clr>
        </p15:guide>
        <p15:guide id="5" pos="2160">
          <p15:clr>
            <a:srgbClr val="FBAE40"/>
          </p15:clr>
        </p15:guide>
        <p15:guide id="6" pos="38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E11DFE3-112C-4449-8AFE-6C2B00418322}"/>
              </a:ext>
            </a:extLst>
          </p:cNvPr>
          <p:cNvPicPr>
            <a:picLocks noChangeAspect="1"/>
          </p:cNvPicPr>
          <p:nvPr userDrawn="1"/>
        </p:nvPicPr>
        <p:blipFill>
          <a:blip r:embed="rId2"/>
          <a:stretch>
            <a:fillRect/>
          </a:stretch>
        </p:blipFill>
        <p:spPr>
          <a:xfrm>
            <a:off x="10986192" y="5713426"/>
            <a:ext cx="1160617" cy="1114192"/>
          </a:xfrm>
          <a:prstGeom prst="rect">
            <a:avLst/>
          </a:prstGeom>
        </p:spPr>
      </p:pic>
      <p:pic>
        <p:nvPicPr>
          <p:cNvPr id="15" name="图片 14">
            <a:extLst>
              <a:ext uri="{FF2B5EF4-FFF2-40B4-BE49-F238E27FC236}">
                <a16:creationId xmlns:a16="http://schemas.microsoft.com/office/drawing/2014/main" id="{4F12A0A9-F39E-47DC-8658-961C74B8585C}"/>
              </a:ext>
            </a:extLst>
          </p:cNvPr>
          <p:cNvPicPr>
            <a:picLocks noChangeAspect="1"/>
          </p:cNvPicPr>
          <p:nvPr userDrawn="1"/>
        </p:nvPicPr>
        <p:blipFill rotWithShape="1">
          <a:blip r:embed="rId3"/>
          <a:srcRect r="2629"/>
          <a:stretch/>
        </p:blipFill>
        <p:spPr>
          <a:xfrm>
            <a:off x="236989" y="-3309"/>
            <a:ext cx="11718022" cy="4009753"/>
          </a:xfrm>
          <a:prstGeom prst="rect">
            <a:avLst/>
          </a:prstGeom>
        </p:spPr>
      </p:pic>
    </p:spTree>
    <p:extLst>
      <p:ext uri="{BB962C8B-B14F-4D97-AF65-F5344CB8AC3E}">
        <p14:creationId xmlns:p14="http://schemas.microsoft.com/office/powerpoint/2010/main" val="3986904891"/>
      </p:ext>
    </p:extLst>
  </p:cSld>
  <p:clrMapOvr>
    <a:masterClrMapping/>
  </p:clrMapOvr>
  <p:extLst>
    <p:ext uri="{DCECCB84-F9BA-43D5-87BE-67443E8EF086}">
      <p15:sldGuideLst xmlns:p15="http://schemas.microsoft.com/office/powerpoint/2012/main">
        <p15:guide id="1" pos="295">
          <p15:clr>
            <a:srgbClr val="FBAE40"/>
          </p15:clr>
        </p15:guide>
        <p15:guide id="2" orient="horz" pos="2160">
          <p15:clr>
            <a:srgbClr val="FBAE40"/>
          </p15:clr>
        </p15:guide>
        <p15:guide id="3"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封底">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6" name="图片 5">
            <a:extLst>
              <a:ext uri="{FF2B5EF4-FFF2-40B4-BE49-F238E27FC236}">
                <a16:creationId xmlns:a16="http://schemas.microsoft.com/office/drawing/2014/main" id="{70A319DD-B4CD-4030-96ED-23897F50FAFA}"/>
              </a:ext>
            </a:extLst>
          </p:cNvPr>
          <p:cNvPicPr>
            <a:picLocks noChangeAspect="1"/>
          </p:cNvPicPr>
          <p:nvPr userDrawn="1"/>
        </p:nvPicPr>
        <p:blipFill rotWithShape="1">
          <a:blip r:embed="rId3"/>
          <a:srcRect l="108" t="21115" r="2521" b="-517"/>
          <a:stretch/>
        </p:blipFill>
        <p:spPr>
          <a:xfrm>
            <a:off x="-5448" y="2573905"/>
            <a:ext cx="12170545" cy="3183826"/>
          </a:xfrm>
          <a:prstGeom prst="rect">
            <a:avLst/>
          </a:prstGeom>
        </p:spPr>
      </p:pic>
    </p:spTree>
    <p:extLst>
      <p:ext uri="{BB962C8B-B14F-4D97-AF65-F5344CB8AC3E}">
        <p14:creationId xmlns:p14="http://schemas.microsoft.com/office/powerpoint/2010/main" val="3225440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0" y="6381750"/>
            <a:ext cx="2844800" cy="476250"/>
          </a:xfrm>
          <a:prstGeom prst="rect">
            <a:avLst/>
          </a:prstGeom>
          <a:ln/>
        </p:spPr>
        <p:txBody>
          <a:bodyPr/>
          <a:lstStyle>
            <a:lvl1pPr>
              <a:defRPr/>
            </a:lvl1pPr>
          </a:lstStyle>
          <a:p>
            <a:pPr>
              <a:defRPr/>
            </a:pPr>
            <a:fld id="{F5B2C5FF-9712-474D-BA51-4DABB82DEEAC}" type="datetime12">
              <a:rPr lang="en-US"/>
              <a:pPr>
                <a:defRPr/>
              </a:pPr>
              <a:t>1:24 PM</a:t>
            </a:fld>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9347200" y="6381750"/>
            <a:ext cx="2844800" cy="476250"/>
          </a:xfrm>
          <a:prstGeom prst="rect">
            <a:avLst/>
          </a:prstGeom>
          <a:ln/>
        </p:spPr>
        <p:txBody>
          <a:bodyPr/>
          <a:lstStyle>
            <a:lvl1pPr>
              <a:defRPr/>
            </a:lvl1pPr>
          </a:lstStyle>
          <a:p>
            <a:pPr>
              <a:defRPr/>
            </a:pPr>
            <a:fld id="{F6F6724D-C690-49BE-BE57-2728B96E4A8E}" type="slidenum">
              <a:rPr lang="en-US" altLang="zh-CN"/>
              <a:pPr>
                <a:defRPr/>
              </a:pPr>
              <a:t>‹#›</a:t>
            </a:fld>
            <a:endParaRPr lang="en-US" altLang="zh-CN"/>
          </a:p>
        </p:txBody>
      </p:sp>
    </p:spTree>
    <p:extLst>
      <p:ext uri="{BB962C8B-B14F-4D97-AF65-F5344CB8AC3E}">
        <p14:creationId xmlns:p14="http://schemas.microsoft.com/office/powerpoint/2010/main" val="3525097602"/>
      </p:ext>
    </p:extLst>
  </p:cSld>
  <p:clrMapOvr>
    <a:masterClrMapping/>
  </p:clrMapOvr>
  <p:transition>
    <p:blind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94648792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1" y="975600"/>
            <a:ext cx="11162884" cy="576000"/>
          </a:xfrm>
          <a:prstGeom prst="rect">
            <a:avLst/>
          </a:prstGeom>
        </p:spPr>
        <p:txBody>
          <a:bodyPr/>
          <a:lstStyle>
            <a:lvl1pPr>
              <a:defRPr sz="3200" b="1">
                <a:solidFill>
                  <a:schemeClr val="accent1"/>
                </a:solidFill>
              </a:defRPr>
            </a:lvl1pPr>
          </a:lstStyle>
          <a:p>
            <a:r>
              <a:rPr lang="zh-CN" altLang="en-US" dirty="0"/>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E1703B59-C883-4B8B-974E-AFB30A6C43A7}" type="slidenum">
              <a:rPr kumimoji="0" lang="zh-CN" altLang="en-US"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711555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7" name="矩形 6"/>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4" name="图片 3">
            <a:extLst>
              <a:ext uri="{FF2B5EF4-FFF2-40B4-BE49-F238E27FC236}">
                <a16:creationId xmlns:a16="http://schemas.microsoft.com/office/drawing/2014/main" id="{DC96C2F9-BBC7-4FF5-A3D9-74A097C5C09C}"/>
              </a:ext>
            </a:extLst>
          </p:cNvPr>
          <p:cNvPicPr>
            <a:picLocks noChangeAspect="1"/>
          </p:cNvPicPr>
          <p:nvPr userDrawn="1"/>
        </p:nvPicPr>
        <p:blipFill>
          <a:blip r:embed="rId4"/>
          <a:stretch>
            <a:fillRect/>
          </a:stretch>
        </p:blipFill>
        <p:spPr>
          <a:xfrm>
            <a:off x="0" y="-19711"/>
            <a:ext cx="683893" cy="688578"/>
          </a:xfrm>
          <a:prstGeom prst="rect">
            <a:avLst/>
          </a:prstGeom>
        </p:spPr>
      </p:pic>
    </p:spTree>
    <p:extLst>
      <p:ext uri="{BB962C8B-B14F-4D97-AF65-F5344CB8AC3E}">
        <p14:creationId xmlns:p14="http://schemas.microsoft.com/office/powerpoint/2010/main" val="2949871149"/>
      </p:ext>
    </p:extLst>
  </p:cSld>
  <p:clrMapOvr>
    <a:masterClrMapping/>
  </p:clrMapOvr>
  <p:hf hdr="0" ftr="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7" name="灯片编号占位符 8"/>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D4CE0C3C-47D3-4455-AB34-8268314DB49D}"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11" name="矩形 10"/>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4" name="文本框 13"/>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id="{2D41BD97-5CA9-40F4-BBA7-B4FAAEDE393A}"/>
              </a:ext>
            </a:extLst>
          </p:cNvPr>
          <p:cNvPicPr>
            <a:picLocks noChangeAspect="1"/>
          </p:cNvPicPr>
          <p:nvPr userDrawn="1"/>
        </p:nvPicPr>
        <p:blipFill>
          <a:blip r:embed="rId4"/>
          <a:stretch>
            <a:fillRect/>
          </a:stretch>
        </p:blipFill>
        <p:spPr>
          <a:xfrm>
            <a:off x="14443" y="-22678"/>
            <a:ext cx="664314" cy="668865"/>
          </a:xfrm>
          <a:prstGeom prst="rect">
            <a:avLst/>
          </a:prstGeom>
        </p:spPr>
      </p:pic>
    </p:spTree>
    <p:extLst>
      <p:ext uri="{BB962C8B-B14F-4D97-AF65-F5344CB8AC3E}">
        <p14:creationId xmlns:p14="http://schemas.microsoft.com/office/powerpoint/2010/main" val="856525442"/>
      </p:ext>
    </p:extLst>
  </p:cSld>
  <p:clrMapOvr>
    <a:masterClrMapping/>
  </p:clrMapOvr>
  <p:hf hdr="0" ftr="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4" name="矩形 13">
            <a:extLst>
              <a:ext uri="{FF2B5EF4-FFF2-40B4-BE49-F238E27FC236}">
                <a16:creationId xmlns:a16="http://schemas.microsoft.com/office/drawing/2014/main" id="{4BEF5A37-8A15-417A-8BEF-C289B3E6C956}"/>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5" name="图片 14">
            <a:extLst>
              <a:ext uri="{FF2B5EF4-FFF2-40B4-BE49-F238E27FC236}">
                <a16:creationId xmlns:a16="http://schemas.microsoft.com/office/drawing/2014/main" id="{815F27D0-8779-4E6F-90B4-D55E52F48BDB}"/>
              </a:ext>
            </a:extLst>
          </p:cNvPr>
          <p:cNvPicPr>
            <a:picLocks noChangeAspect="1"/>
          </p:cNvPicPr>
          <p:nvPr userDrawn="1"/>
        </p:nvPicPr>
        <p:blipFill>
          <a:blip r:embed="rId2"/>
          <a:stretch>
            <a:fillRect/>
          </a:stretch>
        </p:blipFill>
        <p:spPr>
          <a:xfrm>
            <a:off x="10135587" y="6309320"/>
            <a:ext cx="2070230" cy="540060"/>
          </a:xfrm>
          <a:prstGeom prst="rect">
            <a:avLst/>
          </a:prstGeom>
        </p:spPr>
      </p:pic>
      <p:pic>
        <p:nvPicPr>
          <p:cNvPr id="16" name="图片 15">
            <a:extLst>
              <a:ext uri="{FF2B5EF4-FFF2-40B4-BE49-F238E27FC236}">
                <a16:creationId xmlns:a16="http://schemas.microsoft.com/office/drawing/2014/main" id="{F5F89428-5A1C-4877-A04B-776E5323AF72}"/>
              </a:ext>
            </a:extLst>
          </p:cNvPr>
          <p:cNvPicPr>
            <a:picLocks noChangeAspect="1"/>
          </p:cNvPicPr>
          <p:nvPr userDrawn="1"/>
        </p:nvPicPr>
        <p:blipFill>
          <a:blip r:embed="rId3"/>
          <a:stretch>
            <a:fillRect/>
          </a:stretch>
        </p:blipFill>
        <p:spPr>
          <a:xfrm>
            <a:off x="-1" y="-16777"/>
            <a:ext cx="740405" cy="745477"/>
          </a:xfrm>
          <a:prstGeom prst="rect">
            <a:avLst/>
          </a:prstGeom>
        </p:spPr>
      </p:pic>
    </p:spTree>
    <p:extLst>
      <p:ext uri="{BB962C8B-B14F-4D97-AF65-F5344CB8AC3E}">
        <p14:creationId xmlns:p14="http://schemas.microsoft.com/office/powerpoint/2010/main" val="1696715610"/>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3" pos="3125">
          <p15:clr>
            <a:srgbClr val="FBAE40"/>
          </p15:clr>
        </p15:guide>
        <p15:guide id="4" pos="115">
          <p15:clr>
            <a:srgbClr val="FBAE40"/>
          </p15:clr>
        </p15:guide>
        <p15:guide id="5" pos="4167">
          <p15:clr>
            <a:srgbClr val="FBAE40"/>
          </p15:clr>
        </p15:guide>
        <p15:guide id="6" pos="1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658701" y="975601"/>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382314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658701" y="975601"/>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灯片编号占位符 5"/>
          <p:cNvSpPr txBox="1">
            <a:spLocks/>
          </p:cNvSpPr>
          <p:nvPr/>
        </p:nvSpPr>
        <p:spPr>
          <a:xfrm>
            <a:off x="11595421"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7E0B4DC1-AB35-4259-8072-EA8F5B8A0BBF}" type="slidenum">
              <a:rPr kumimoji="0" lang="zh-CN" altLang="en-US"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67282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 y="0"/>
            <a:ext cx="12193057" cy="664522"/>
          </a:xfrm>
          <a:prstGeom prst="rect">
            <a:avLst/>
          </a:prstGeom>
        </p:spPr>
      </p:pic>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6" name="图片 5"/>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9" name="图片 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0" name="矩形 9"/>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5" name="矩形 14">
            <a:extLst>
              <a:ext uri="{FF2B5EF4-FFF2-40B4-BE49-F238E27FC236}">
                <a16:creationId xmlns:a16="http://schemas.microsoft.com/office/drawing/2014/main" id="{B2861BCA-AEF5-4A19-8025-2727609E4906}"/>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6" name="图片 15">
            <a:extLst>
              <a:ext uri="{FF2B5EF4-FFF2-40B4-BE49-F238E27FC236}">
                <a16:creationId xmlns:a16="http://schemas.microsoft.com/office/drawing/2014/main" id="{A9BFD94C-C1D8-464B-941B-70CDEF1F4412}"/>
              </a:ext>
            </a:extLst>
          </p:cNvPr>
          <p:cNvPicPr>
            <a:picLocks noChangeAspect="1"/>
          </p:cNvPicPr>
          <p:nvPr userDrawn="1"/>
        </p:nvPicPr>
        <p:blipFill>
          <a:blip r:embed="rId5"/>
          <a:stretch>
            <a:fillRect/>
          </a:stretch>
        </p:blipFill>
        <p:spPr>
          <a:xfrm>
            <a:off x="14443" y="-2235"/>
            <a:ext cx="725962" cy="730935"/>
          </a:xfrm>
          <a:prstGeom prst="rect">
            <a:avLst/>
          </a:prstGeom>
        </p:spPr>
      </p:pic>
    </p:spTree>
    <p:extLst>
      <p:ext uri="{BB962C8B-B14F-4D97-AF65-F5344CB8AC3E}">
        <p14:creationId xmlns:p14="http://schemas.microsoft.com/office/powerpoint/2010/main" val="2589757560"/>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文本占位符 5"/>
          <p:cNvSpPr>
            <a:spLocks noGrp="1"/>
          </p:cNvSpPr>
          <p:nvPr>
            <p:ph type="body" idx="1"/>
          </p:nvPr>
        </p:nvSpPr>
        <p:spPr>
          <a:xfrm>
            <a:off x="551292" y="1673352"/>
            <a:ext cx="1112056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4" name="图片 13"/>
          <p:cNvPicPr>
            <a:picLocks noChangeAspect="1"/>
          </p:cNvPicPr>
          <p:nvPr/>
        </p:nvPicPr>
        <p:blipFill rotWithShape="1">
          <a:blip r:embed="rId19"/>
          <a:srcRect t="1" r="25637" b="-4685"/>
          <a:stretch/>
        </p:blipFill>
        <p:spPr>
          <a:xfrm>
            <a:off x="0" y="1231683"/>
            <a:ext cx="9066330" cy="348300"/>
          </a:xfrm>
          <a:prstGeom prst="rect">
            <a:avLst/>
          </a:prstGeom>
        </p:spPr>
      </p:pic>
      <p:sp>
        <p:nvSpPr>
          <p:cNvPr id="4" name="标题占位符 3"/>
          <p:cNvSpPr>
            <a:spLocks noGrp="1"/>
          </p:cNvSpPr>
          <p:nvPr>
            <p:ph type="title"/>
          </p:nvPr>
        </p:nvSpPr>
        <p:spPr>
          <a:xfrm>
            <a:off x="551291" y="863021"/>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7" name="图片 16"/>
          <p:cNvPicPr>
            <a:picLocks noChangeAspect="1"/>
          </p:cNvPicPr>
          <p:nvPr/>
        </p:nvPicPr>
        <p:blipFill rotWithShape="1">
          <a:blip r:embed="rId19"/>
          <a:srcRect l="1" t="1" r="26744" b="-1"/>
          <a:stretch/>
        </p:blipFill>
        <p:spPr>
          <a:xfrm>
            <a:off x="0" y="1231683"/>
            <a:ext cx="8931315" cy="332713"/>
          </a:xfrm>
          <a:prstGeom prst="rect">
            <a:avLst/>
          </a:prstGeom>
        </p:spPr>
      </p:pic>
      <p:sp>
        <p:nvSpPr>
          <p:cNvPr id="18" name="矩形 17">
            <a:extLst>
              <a:ext uri="{FF2B5EF4-FFF2-40B4-BE49-F238E27FC236}">
                <a16:creationId xmlns:a16="http://schemas.microsoft.com/office/drawing/2014/main" id="{BF595C59-240D-4A28-9D14-B52014CBDB4C}"/>
              </a:ext>
            </a:extLst>
          </p:cNvPr>
          <p:cNvSpPr/>
          <p:nvPr userDrawn="1"/>
        </p:nvSpPr>
        <p:spPr>
          <a:xfrm>
            <a:off x="0" y="9825"/>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5" name="图片 4">
            <a:extLst>
              <a:ext uri="{FF2B5EF4-FFF2-40B4-BE49-F238E27FC236}">
                <a16:creationId xmlns:a16="http://schemas.microsoft.com/office/drawing/2014/main" id="{78CABE10-509A-455E-A98F-3A03CA3F52F9}"/>
              </a:ext>
            </a:extLst>
          </p:cNvPr>
          <p:cNvPicPr>
            <a:picLocks noChangeAspect="1"/>
          </p:cNvPicPr>
          <p:nvPr userDrawn="1"/>
        </p:nvPicPr>
        <p:blipFill>
          <a:blip r:embed="rId20"/>
          <a:stretch>
            <a:fillRect/>
          </a:stretch>
        </p:blipFill>
        <p:spPr>
          <a:xfrm>
            <a:off x="0" y="18445"/>
            <a:ext cx="660245" cy="660245"/>
          </a:xfrm>
          <a:prstGeom prst="rect">
            <a:avLst/>
          </a:prstGeom>
        </p:spPr>
      </p:pic>
    </p:spTree>
    <p:extLst>
      <p:ext uri="{BB962C8B-B14F-4D97-AF65-F5344CB8AC3E}">
        <p14:creationId xmlns:p14="http://schemas.microsoft.com/office/powerpoint/2010/main" val="205667659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Lst>
  <p:transition spd="med">
    <p:push/>
  </p:transition>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42.png"/><Relationship Id="rId4" Type="http://schemas.openxmlformats.org/officeDocument/2006/relationships/image" Target="../media/image3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8.xml"/><Relationship Id="rId1" Type="http://schemas.openxmlformats.org/officeDocument/2006/relationships/vmlDrawing" Target="../drawings/vmlDrawing6.vml"/><Relationship Id="rId4" Type="http://schemas.openxmlformats.org/officeDocument/2006/relationships/image" Target="../media/image33.emf"/></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oleObject" Target="../embeddings/oleObject8.bin"/><Relationship Id="rId7" Type="http://schemas.openxmlformats.org/officeDocument/2006/relationships/image" Target="../media/image41.emf"/><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47.png"/><Relationship Id="rId4" Type="http://schemas.openxmlformats.org/officeDocument/2006/relationships/image" Target="../media/image4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1.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44.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openxmlformats.org/officeDocument/2006/relationships/oleObject" Target="../embeddings/oleObject10.bin"/><Relationship Id="rId7" Type="http://schemas.openxmlformats.org/officeDocument/2006/relationships/image" Target="../media/image62.png"/><Relationship Id="rId12" Type="http://schemas.openxmlformats.org/officeDocument/2006/relationships/image" Target="../media/image66.png"/><Relationship Id="rId2" Type="http://schemas.openxmlformats.org/officeDocument/2006/relationships/slideLayout" Target="../slideLayouts/slideLayout8.xml"/><Relationship Id="rId1" Type="http://schemas.openxmlformats.org/officeDocument/2006/relationships/vmlDrawing" Target="../drawings/vmlDrawing8.vml"/><Relationship Id="rId6" Type="http://schemas.openxmlformats.org/officeDocument/2006/relationships/image" Target="../media/image61.png"/><Relationship Id="rId11" Type="http://schemas.openxmlformats.org/officeDocument/2006/relationships/image" Target="../media/image45.emf"/><Relationship Id="rId5" Type="http://schemas.openxmlformats.org/officeDocument/2006/relationships/image" Target="../media/image60.png"/><Relationship Id="rId15" Type="http://schemas.openxmlformats.org/officeDocument/2006/relationships/image" Target="../media/image69.png"/><Relationship Id="rId10" Type="http://schemas.openxmlformats.org/officeDocument/2006/relationships/oleObject" Target="../embeddings/oleObject11.bin"/><Relationship Id="rId4" Type="http://schemas.openxmlformats.org/officeDocument/2006/relationships/image" Target="../media/image44.emf"/><Relationship Id="rId9" Type="http://schemas.openxmlformats.org/officeDocument/2006/relationships/image" Target="../media/image64.png"/><Relationship Id="rId1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46.emf"/><Relationship Id="rId1" Type="http://schemas.openxmlformats.org/officeDocument/2006/relationships/slideLayout" Target="../slideLayouts/slideLayout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92.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91.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openxmlformats.org/officeDocument/2006/relationships/image" Target="../media/image90.png"/><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 Id="rId1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5.png"/><Relationship Id="rId1" Type="http://schemas.openxmlformats.org/officeDocument/2006/relationships/slideLayout" Target="../slideLayouts/slideLayout8.xml"/><Relationship Id="rId5" Type="http://schemas.openxmlformats.org/officeDocument/2006/relationships/image" Target="../media/image9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57.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20.png"/><Relationship Id="rId15" Type="http://schemas.openxmlformats.org/officeDocument/2006/relationships/image" Target="../media/image107.png"/><Relationship Id="rId10" Type="http://schemas.openxmlformats.org/officeDocument/2006/relationships/image" Target="../media/image103.png"/><Relationship Id="rId9" Type="http://schemas.openxmlformats.org/officeDocument/2006/relationships/image" Target="../media/image102.png"/><Relationship Id="rId1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57.png"/><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image" Target="../media/image59.emf"/><Relationship Id="rId5" Type="http://schemas.openxmlformats.org/officeDocument/2006/relationships/oleObject" Target="../embeddings/oleObject13.bin"/><Relationship Id="rId4" Type="http://schemas.openxmlformats.org/officeDocument/2006/relationships/image" Target="../media/image58.emf"/></Relationships>
</file>

<file path=ppt/slides/_rels/slide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Layout" Target="../diagrams/layout2.xml"/><Relationship Id="rId7" Type="http://schemas.openxmlformats.org/officeDocument/2006/relationships/image" Target="../media/image115.pn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17.png"/><Relationship Id="rId4" Type="http://schemas.openxmlformats.org/officeDocument/2006/relationships/diagramQuickStyle" Target="../diagrams/quickStyle2.xml"/><Relationship Id="rId9" Type="http://schemas.openxmlformats.org/officeDocument/2006/relationships/image" Target="../media/image116.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6.xml"/><Relationship Id="rId7" Type="http://schemas.openxmlformats.org/officeDocument/2006/relationships/image" Target="../media/image66.emf"/><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oleObject" Target="../embeddings/oleObject14.bin"/><Relationship Id="rId5" Type="http://schemas.openxmlformats.org/officeDocument/2006/relationships/image" Target="../media/image118.png"/><Relationship Id="rId4" Type="http://schemas.openxmlformats.org/officeDocument/2006/relationships/image" Target="../media/image57.png"/><Relationship Id="rId9" Type="http://schemas.openxmlformats.org/officeDocument/2006/relationships/image" Target="../media/image67.emf"/></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9.e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68.emf"/><Relationship Id="rId4"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oleObject" Target="../embeddings/oleObject1.bin"/><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82.png"/><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8.xml"/><Relationship Id="rId12" Type="http://schemas.openxmlformats.org/officeDocument/2006/relationships/image" Target="../media/image57.png"/><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7.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diagramLayout" Target="../diagrams/layout9.xml"/><Relationship Id="rId7" Type="http://schemas.openxmlformats.org/officeDocument/2006/relationships/image" Target="../media/image57.png"/><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42.png"/><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94.png"/><Relationship Id="rId4" Type="http://schemas.openxmlformats.org/officeDocument/2006/relationships/image" Target="../media/image143.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vmlDrawing" Target="../drawings/vmlDrawing12.vml"/><Relationship Id="rId5" Type="http://schemas.openxmlformats.org/officeDocument/2006/relationships/image" Target="../media/image95.emf"/><Relationship Id="rId4" Type="http://schemas.openxmlformats.org/officeDocument/2006/relationships/oleObject" Target="../embeddings/oleObject18.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57.png"/><Relationship Id="rId7" Type="http://schemas.openxmlformats.org/officeDocument/2006/relationships/image" Target="../media/image97.emf"/><Relationship Id="rId2" Type="http://schemas.openxmlformats.org/officeDocument/2006/relationships/slideLayout" Target="../slideLayouts/slideLayout8.xml"/><Relationship Id="rId1" Type="http://schemas.openxmlformats.org/officeDocument/2006/relationships/vmlDrawing" Target="../drawings/vmlDrawing13.vml"/><Relationship Id="rId6" Type="http://schemas.openxmlformats.org/officeDocument/2006/relationships/oleObject" Target="../embeddings/oleObject20.bin"/><Relationship Id="rId5" Type="http://schemas.openxmlformats.org/officeDocument/2006/relationships/image" Target="../media/image96.emf"/><Relationship Id="rId4" Type="http://schemas.openxmlformats.org/officeDocument/2006/relationships/oleObject" Target="../embeddings/oleObject19.bin"/><Relationship Id="rId9" Type="http://schemas.openxmlformats.org/officeDocument/2006/relationships/image" Target="../media/image98.emf"/></Relationships>
</file>

<file path=ppt/slides/_rels/slide53.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149.png"/><Relationship Id="rId7"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99.emf"/><Relationship Id="rId5" Type="http://schemas.openxmlformats.org/officeDocument/2006/relationships/oleObject" Target="../embeddings/oleObject22.bin"/><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157.png"/><Relationship Id="rId2" Type="http://schemas.openxmlformats.org/officeDocument/2006/relationships/image" Target="../media/image153.png"/><Relationship Id="rId1" Type="http://schemas.openxmlformats.org/officeDocument/2006/relationships/slideLayout" Target="../slideLayouts/slideLayout8.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56.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image" Target="../media/image57.png"/><Relationship Id="rId5" Type="http://schemas.openxmlformats.org/officeDocument/2006/relationships/image" Target="../media/image110.emf"/><Relationship Id="rId4" Type="http://schemas.openxmlformats.org/officeDocument/2006/relationships/oleObject" Target="../embeddings/oleObject24.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image" Target="../media/image57.png"/><Relationship Id="rId5" Type="http://schemas.openxmlformats.org/officeDocument/2006/relationships/image" Target="../media/image160.png"/><Relationship Id="rId4" Type="http://schemas.openxmlformats.org/officeDocument/2006/relationships/image" Target="../media/image11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0.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145.png"/><Relationship Id="rId2" Type="http://schemas.openxmlformats.org/officeDocument/2006/relationships/image" Target="../media/image120.png"/><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10.png"/><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70.png"/><Relationship Id="rId5" Type="http://schemas.openxmlformats.org/officeDocument/2006/relationships/image" Target="../media/image57.png"/><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15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0.png"/><Relationship Id="rId5" Type="http://schemas.openxmlformats.org/officeDocument/2006/relationships/image" Target="../media/image148.png"/><Relationship Id="rId4" Type="http://schemas.openxmlformats.org/officeDocument/2006/relationships/image" Target="../media/image1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8" Type="http://schemas.openxmlformats.org/officeDocument/2006/relationships/image" Target="../media/image25.png"/><Relationship Id="rId3" Type="http://schemas.openxmlformats.org/officeDocument/2006/relationships/oleObject" Target="../embeddings/oleObject2.bin"/><Relationship Id="rId21" Type="http://schemas.openxmlformats.org/officeDocument/2006/relationships/image" Target="../media/image28.png"/><Relationship Id="rId7" Type="http://schemas.openxmlformats.org/officeDocument/2006/relationships/image" Target="../media/image20.png"/><Relationship Id="rId2" Type="http://schemas.openxmlformats.org/officeDocument/2006/relationships/slideLayout" Target="../slideLayouts/slideLayout8.xml"/><Relationship Id="rId20" Type="http://schemas.openxmlformats.org/officeDocument/2006/relationships/image" Target="../media/image27.png"/><Relationship Id="rId1" Type="http://schemas.openxmlformats.org/officeDocument/2006/relationships/vmlDrawing" Target="../drawings/vmlDrawing2.vml"/><Relationship Id="rId6" Type="http://schemas.openxmlformats.org/officeDocument/2006/relationships/image" Target="../media/image19.png"/><Relationship Id="rId11" Type="http://schemas.openxmlformats.org/officeDocument/2006/relationships/image" Target="../media/image14.emf"/><Relationship Id="rId5" Type="http://schemas.openxmlformats.org/officeDocument/2006/relationships/image" Target="../media/image18.png"/><Relationship Id="rId10" Type="http://schemas.openxmlformats.org/officeDocument/2006/relationships/image" Target="../media/image23.png"/><Relationship Id="rId19" Type="http://schemas.openxmlformats.org/officeDocument/2006/relationships/image" Target="../media/image26.png"/><Relationship Id="rId4" Type="http://schemas.openxmlformats.org/officeDocument/2006/relationships/image" Target="../media/image13.emf"/><Relationship Id="rId9" Type="http://schemas.openxmlformats.org/officeDocument/2006/relationships/image" Target="../media/image22.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57.png"/><Relationship Id="rId7" Type="http://schemas.openxmlformats.org/officeDocument/2006/relationships/image" Target="../media/image141.png"/><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30.emf"/><Relationship Id="rId10" Type="http://schemas.openxmlformats.org/officeDocument/2006/relationships/image" Target="../media/image161.png"/><Relationship Id="rId4" Type="http://schemas.openxmlformats.org/officeDocument/2006/relationships/oleObject" Target="../embeddings/oleObject26.bin"/><Relationship Id="rId9" Type="http://schemas.openxmlformats.org/officeDocument/2006/relationships/image" Target="../media/image159.png"/></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134.wmf"/><Relationship Id="rId18" Type="http://schemas.openxmlformats.org/officeDocument/2006/relationships/image" Target="../media/image172.png"/><Relationship Id="rId3" Type="http://schemas.openxmlformats.org/officeDocument/2006/relationships/notesSlide" Target="../notesSlides/notesSlide11.xml"/><Relationship Id="rId7" Type="http://schemas.openxmlformats.org/officeDocument/2006/relationships/image" Target="../media/image131.wmf"/><Relationship Id="rId12" Type="http://schemas.openxmlformats.org/officeDocument/2006/relationships/oleObject" Target="../embeddings/oleObject30.bin"/><Relationship Id="rId17" Type="http://schemas.openxmlformats.org/officeDocument/2006/relationships/image" Target="../media/image171.png"/><Relationship Id="rId2" Type="http://schemas.openxmlformats.org/officeDocument/2006/relationships/slideLayout" Target="../slideLayouts/slideLayout11.xml"/><Relationship Id="rId16" Type="http://schemas.openxmlformats.org/officeDocument/2006/relationships/image" Target="../media/image169.png"/><Relationship Id="rId1" Type="http://schemas.openxmlformats.org/officeDocument/2006/relationships/vmlDrawing" Target="../drawings/vmlDrawing18.vml"/><Relationship Id="rId6" Type="http://schemas.openxmlformats.org/officeDocument/2006/relationships/oleObject" Target="../embeddings/oleObject27.bin"/><Relationship Id="rId11" Type="http://schemas.openxmlformats.org/officeDocument/2006/relationships/image" Target="../media/image133.wmf"/><Relationship Id="rId5" Type="http://schemas.openxmlformats.org/officeDocument/2006/relationships/image" Target="../media/image57.png"/><Relationship Id="rId15" Type="http://schemas.openxmlformats.org/officeDocument/2006/relationships/image" Target="../media/image168.png"/><Relationship Id="rId10" Type="http://schemas.openxmlformats.org/officeDocument/2006/relationships/oleObject" Target="../embeddings/oleObject29.bin"/><Relationship Id="rId19" Type="http://schemas.openxmlformats.org/officeDocument/2006/relationships/image" Target="../media/image173.png"/><Relationship Id="rId4" Type="http://schemas.openxmlformats.org/officeDocument/2006/relationships/image" Target="../media/image135.emf"/><Relationship Id="rId9" Type="http://schemas.openxmlformats.org/officeDocument/2006/relationships/image" Target="../media/image132.wmf"/><Relationship Id="rId14" Type="http://schemas.openxmlformats.org/officeDocument/2006/relationships/image" Target="../media/image192.png"/></Relationships>
</file>

<file path=ppt/slides/_rels/slide72.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oleObject" Target="../embeddings/oleObject33.bin"/><Relationship Id="rId3" Type="http://schemas.openxmlformats.org/officeDocument/2006/relationships/image" Target="../media/image135.emf"/><Relationship Id="rId7" Type="http://schemas.openxmlformats.org/officeDocument/2006/relationships/image" Target="../media/image199.png"/><Relationship Id="rId12" Type="http://schemas.openxmlformats.org/officeDocument/2006/relationships/image" Target="../media/image137.wmf"/><Relationship Id="rId17" Type="http://schemas.openxmlformats.org/officeDocument/2006/relationships/image" Target="../media/image205.png"/><Relationship Id="rId2" Type="http://schemas.openxmlformats.org/officeDocument/2006/relationships/slideLayout" Target="../slideLayouts/slideLayout11.xml"/><Relationship Id="rId16" Type="http://schemas.openxmlformats.org/officeDocument/2006/relationships/image" Target="../media/image139.wmf"/><Relationship Id="rId1" Type="http://schemas.openxmlformats.org/officeDocument/2006/relationships/vmlDrawing" Target="../drawings/vmlDrawing19.vml"/><Relationship Id="rId6" Type="http://schemas.openxmlformats.org/officeDocument/2006/relationships/image" Target="../media/image198.png"/><Relationship Id="rId11" Type="http://schemas.openxmlformats.org/officeDocument/2006/relationships/oleObject" Target="../embeddings/oleObject32.bin"/><Relationship Id="rId5" Type="http://schemas.openxmlformats.org/officeDocument/2006/relationships/image" Target="../media/image192.png"/><Relationship Id="rId15" Type="http://schemas.openxmlformats.org/officeDocument/2006/relationships/oleObject" Target="../embeddings/oleObject34.bin"/><Relationship Id="rId10" Type="http://schemas.openxmlformats.org/officeDocument/2006/relationships/image" Target="../media/image136.wmf"/><Relationship Id="rId4" Type="http://schemas.openxmlformats.org/officeDocument/2006/relationships/image" Target="../media/image57.png"/><Relationship Id="rId9" Type="http://schemas.openxmlformats.org/officeDocument/2006/relationships/oleObject" Target="../embeddings/oleObject31.bin"/><Relationship Id="rId14" Type="http://schemas.openxmlformats.org/officeDocument/2006/relationships/image" Target="../media/image138.wmf"/></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65.png"/><Relationship Id="rId4" Type="http://schemas.openxmlformats.org/officeDocument/2006/relationships/image" Target="../media/image153.emf"/></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167.png"/><Relationship Id="rId5" Type="http://schemas.openxmlformats.org/officeDocument/2006/relationships/image" Target="../media/image154.emf"/><Relationship Id="rId4" Type="http://schemas.openxmlformats.org/officeDocument/2006/relationships/oleObject" Target="../embeddings/oleObject35.bin"/></Relationships>
</file>

<file path=ppt/slides/_rels/slide79.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156.emf"/></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10.png"/><Relationship Id="rId3" Type="http://schemas.openxmlformats.org/officeDocument/2006/relationships/oleObject" Target="../embeddings/oleObject3.bin"/><Relationship Id="rId7"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17.png"/><Relationship Id="rId5" Type="http://schemas.openxmlformats.org/officeDocument/2006/relationships/image" Target="../media/image30.png"/><Relationship Id="rId15" Type="http://schemas.openxmlformats.org/officeDocument/2006/relationships/image" Target="../media/image35.png"/><Relationship Id="rId4" Type="http://schemas.openxmlformats.org/officeDocument/2006/relationships/image" Target="../media/image15.emf"/><Relationship Id="rId14" Type="http://schemas.openxmlformats.org/officeDocument/2006/relationships/image" Target="../media/image3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oleObject" Target="../embeddings/oleObject36.bin"/><Relationship Id="rId7" Type="http://schemas.openxmlformats.org/officeDocument/2006/relationships/image" Target="../media/image214.png"/><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image" Target="../media/image174.png"/><Relationship Id="rId5" Type="http://schemas.openxmlformats.org/officeDocument/2006/relationships/image" Target="../media/image57.png"/><Relationship Id="rId10" Type="http://schemas.openxmlformats.org/officeDocument/2006/relationships/image" Target="../media/image176.png"/><Relationship Id="rId4" Type="http://schemas.openxmlformats.org/officeDocument/2006/relationships/image" Target="../media/image157.emf"/><Relationship Id="rId9" Type="http://schemas.openxmlformats.org/officeDocument/2006/relationships/image" Target="../media/image175.png"/></Relationships>
</file>

<file path=ppt/slides/_rels/slide85.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notesSlide" Target="../notesSlides/notesSlide16.xml"/><Relationship Id="rId7" Type="http://schemas.openxmlformats.org/officeDocument/2006/relationships/image" Target="../media/image163.png"/><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image" Target="../media/image158.emf"/><Relationship Id="rId5" Type="http://schemas.openxmlformats.org/officeDocument/2006/relationships/oleObject" Target="../embeddings/oleObject37.bin"/><Relationship Id="rId4" Type="http://schemas.openxmlformats.org/officeDocument/2006/relationships/image" Target="../media/image57.png"/><Relationship Id="rId9" Type="http://schemas.openxmlformats.org/officeDocument/2006/relationships/image" Target="../media/image1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36.png"/><Relationship Id="rId7" Type="http://schemas.openxmlformats.org/officeDocument/2006/relationships/oleObject" Target="../embeddings/oleObject5.bin"/><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4.bin"/><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p:txBody>
          <a:bodyPr vert="horz" wrap="square" lIns="91440" tIns="45720" rIns="91440" bIns="45720" numCol="1" anchor="b" anchorCtr="0" compatLnSpc="1">
            <a:prstTxWarp prst="textNoShape">
              <a:avLst/>
            </a:prstTxWarp>
            <a:normAutofit fontScale="90000"/>
          </a:bodyPr>
          <a:lstStyle/>
          <a:p>
            <a:pPr eaLnBrk="1" hangingPunct="1"/>
            <a:r>
              <a:rPr lang="en-US" altLang="zh-CN" sz="3200" b="0" dirty="0">
                <a:solidFill>
                  <a:schemeClr val="hlink"/>
                </a:solidFill>
              </a:rPr>
              <a:t/>
            </a:r>
            <a:br>
              <a:rPr lang="en-US" altLang="zh-CN" sz="3200" b="0" dirty="0">
                <a:solidFill>
                  <a:schemeClr val="hlink"/>
                </a:solidFill>
              </a:rPr>
            </a:br>
            <a:r>
              <a:rPr lang="zh-CN" altLang="zh-CN" sz="3600" dirty="0"/>
              <a:t>第五章 电气测量技术</a:t>
            </a:r>
            <a:r>
              <a:rPr lang="zh-CN" altLang="zh-CN" sz="3200" b="0" dirty="0"/>
              <a:t/>
            </a:r>
            <a:br>
              <a:rPr lang="zh-CN" altLang="zh-CN" sz="3200" b="0" dirty="0"/>
            </a:br>
            <a:endParaRPr lang="zh-CN" altLang="en-US" sz="3200" b="0" dirty="0">
              <a:solidFill>
                <a:schemeClr val="hlink"/>
              </a:solidFill>
            </a:endParaRPr>
          </a:p>
        </p:txBody>
      </p:sp>
      <p:sp>
        <p:nvSpPr>
          <p:cNvPr id="2" name="副标题 1"/>
          <p:cNvSpPr>
            <a:spLocks noGrp="1"/>
          </p:cNvSpPr>
          <p:nvPr>
            <p:ph type="subTitle" idx="1"/>
          </p:nvPr>
        </p:nvSpPr>
        <p:spPr/>
        <p:txBody>
          <a:bodyPr/>
          <a:lstStyle/>
          <a:p>
            <a:r>
              <a:rPr lang="zh-CN" altLang="en-US" dirty="0"/>
              <a:t>电气工程系 廖兴林 </a:t>
            </a:r>
            <a:r>
              <a:rPr lang="en-US" altLang="zh-CN" dirty="0"/>
              <a:t>lxl108381@126.com</a:t>
            </a:r>
            <a:endParaRPr lang="zh-CN" alt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085371" cy="574183"/>
          </a:xfrm>
        </p:spPr>
        <p:txBody>
          <a:bodyPr>
            <a:normAutofit/>
          </a:bodyPr>
          <a:lstStyle/>
          <a:p>
            <a:r>
              <a:rPr lang="zh-CN" altLang="en-US" dirty="0">
                <a:ea typeface="宋体" panose="02010600030101010101" pitchFamily="2" charset="-122"/>
              </a:rPr>
              <a:t>电磁式</a:t>
            </a:r>
            <a:r>
              <a:rPr lang="zh-CN" altLang="zh-CN" dirty="0">
                <a:ea typeface="宋体" panose="02010600030101010101" pitchFamily="2" charset="-122"/>
              </a:rPr>
              <a:t>电压互感器的安装及使用</a:t>
            </a:r>
            <a:endParaRPr lang="zh-CN" altLang="en-US" dirty="0"/>
          </a:p>
        </p:txBody>
      </p:sp>
      <p:pic>
        <p:nvPicPr>
          <p:cNvPr id="13" name="Picture 1" descr="2Z34A"/>
          <p:cNvPicPr>
            <a:picLocks noChangeAspect="1" noChangeArrowheads="1"/>
          </p:cNvPicPr>
          <p:nvPr/>
        </p:nvPicPr>
        <p:blipFill>
          <a:blip r:embed="rId2" cstate="print">
            <a:extLst>
              <a:ext uri="{28A0092B-C50C-407E-A947-70E740481C1C}">
                <a14:useLocalDpi xmlns:a14="http://schemas.microsoft.com/office/drawing/2010/main" val="0"/>
              </a:ext>
            </a:extLst>
          </a:blip>
          <a:srcRect r="33763" b="12654"/>
          <a:stretch>
            <a:fillRect/>
          </a:stretch>
        </p:blipFill>
        <p:spPr bwMode="auto">
          <a:xfrm>
            <a:off x="2782889" y="2031329"/>
            <a:ext cx="667067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5"/>
          <p:cNvSpPr>
            <a:spLocks noChangeArrowheads="1"/>
          </p:cNvSpPr>
          <p:nvPr/>
        </p:nvSpPr>
        <p:spPr bwMode="auto">
          <a:xfrm>
            <a:off x="4943476" y="4696741"/>
            <a:ext cx="2441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1600">
                <a:latin typeface="Tahoma" panose="020B0604030504040204" pitchFamily="34" charset="0"/>
                <a:ea typeface="宋体" panose="02010600030101010101" pitchFamily="2" charset="-122"/>
              </a:rPr>
              <a:t>电压互感器主要安装方式</a:t>
            </a:r>
            <a:endParaRPr kumimoji="1" lang="zh-CN" altLang="en-US" sz="1600">
              <a:latin typeface="Tahoma" panose="020B0604030504040204" pitchFamily="34" charset="0"/>
              <a:ea typeface="宋体" panose="02010600030101010101" pitchFamily="2" charset="-122"/>
            </a:endParaRPr>
          </a:p>
        </p:txBody>
      </p:sp>
      <p:sp>
        <p:nvSpPr>
          <p:cNvPr id="15" name="矩形 6"/>
          <p:cNvSpPr>
            <a:spLocks noChangeArrowheads="1"/>
          </p:cNvSpPr>
          <p:nvPr/>
        </p:nvSpPr>
        <p:spPr bwMode="auto">
          <a:xfrm>
            <a:off x="2135189" y="5006305"/>
            <a:ext cx="82819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1600">
                <a:latin typeface="Tahoma" panose="020B0604030504040204" pitchFamily="34" charset="0"/>
                <a:ea typeface="宋体" panose="02010600030101010101" pitchFamily="2" charset="-122"/>
              </a:rPr>
              <a:t>图（</a:t>
            </a:r>
            <a:r>
              <a:rPr kumimoji="1" lang="en-US" altLang="zh-CN" sz="1600">
                <a:latin typeface="Tahoma" panose="020B0604030504040204" pitchFamily="34" charset="0"/>
                <a:ea typeface="宋体" panose="02010600030101010101" pitchFamily="2" charset="-122"/>
              </a:rPr>
              <a:t>a</a:t>
            </a:r>
            <a:r>
              <a:rPr kumimoji="1" lang="zh-CN" altLang="zh-CN" sz="1600">
                <a:latin typeface="Tahoma" panose="020B0604030504040204" pitchFamily="34" charset="0"/>
                <a:ea typeface="宋体" panose="02010600030101010101" pitchFamily="2" charset="-122"/>
              </a:rPr>
              <a:t>）用于单相电压的测量。图（</a:t>
            </a:r>
            <a:r>
              <a:rPr kumimoji="1" lang="en-US" altLang="zh-CN" sz="1600">
                <a:latin typeface="Tahoma" panose="020B0604030504040204" pitchFamily="34" charset="0"/>
                <a:ea typeface="宋体" panose="02010600030101010101" pitchFamily="2" charset="-122"/>
              </a:rPr>
              <a:t>b</a:t>
            </a:r>
            <a:r>
              <a:rPr kumimoji="1" lang="zh-CN" altLang="zh-CN" sz="1600">
                <a:latin typeface="Tahoma" panose="020B0604030504040204" pitchFamily="34" charset="0"/>
                <a:ea typeface="宋体" panose="02010600030101010101" pitchFamily="2" charset="-122"/>
              </a:rPr>
              <a:t>）用于三相电压的测量，图（</a:t>
            </a:r>
            <a:r>
              <a:rPr kumimoji="1" lang="en-US" altLang="zh-CN" sz="1600">
                <a:latin typeface="Tahoma" panose="020B0604030504040204" pitchFamily="34" charset="0"/>
                <a:ea typeface="宋体" panose="02010600030101010101" pitchFamily="2" charset="-122"/>
              </a:rPr>
              <a:t>c</a:t>
            </a:r>
            <a:r>
              <a:rPr kumimoji="1" lang="zh-CN" altLang="zh-CN" sz="1600">
                <a:latin typeface="Tahoma" panose="020B0604030504040204" pitchFamily="34" charset="0"/>
                <a:ea typeface="宋体" panose="02010600030101010101" pitchFamily="2" charset="-122"/>
              </a:rPr>
              <a:t>）用于线电压的测量</a:t>
            </a:r>
            <a:endParaRPr kumimoji="1" lang="zh-CN" altLang="en-US" sz="1600">
              <a:latin typeface="Tahoma" panose="020B0604030504040204" pitchFamily="34" charset="0"/>
              <a:ea typeface="宋体" panose="02010600030101010101" pitchFamily="2" charset="-122"/>
            </a:endParaRPr>
          </a:p>
        </p:txBody>
      </p:sp>
      <p:sp>
        <p:nvSpPr>
          <p:cNvPr id="16" name="矩形 7"/>
          <p:cNvSpPr>
            <a:spLocks noChangeArrowheads="1"/>
          </p:cNvSpPr>
          <p:nvPr/>
        </p:nvSpPr>
        <p:spPr bwMode="auto">
          <a:xfrm>
            <a:off x="3719513" y="4407816"/>
            <a:ext cx="4775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en-US" altLang="zh-CN" sz="1600">
                <a:latin typeface="Tahoma" panose="020B0604030504040204" pitchFamily="34" charset="0"/>
                <a:ea typeface="宋体" panose="02010600030101010101" pitchFamily="2" charset="-122"/>
              </a:rPr>
              <a:t>a)                                  b)                            c)</a:t>
            </a:r>
            <a:endParaRPr kumimoji="1" lang="zh-CN" altLang="en-US" sz="1600">
              <a:latin typeface="Tahoma" panose="020B0604030504040204" pitchFamily="34" charset="0"/>
              <a:ea typeface="宋体" panose="02010600030101010101" pitchFamily="2" charset="-122"/>
            </a:endParaRPr>
          </a:p>
        </p:txBody>
      </p:sp>
      <p:sp>
        <p:nvSpPr>
          <p:cNvPr id="17" name="矩形 8"/>
          <p:cNvSpPr>
            <a:spLocks noChangeArrowheads="1"/>
          </p:cNvSpPr>
          <p:nvPr/>
        </p:nvSpPr>
        <p:spPr bwMode="auto">
          <a:xfrm>
            <a:off x="799666" y="5539186"/>
            <a:ext cx="109849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000" b="1" dirty="0">
                <a:latin typeface="Tahoma" panose="020B0604030504040204" pitchFamily="34" charset="0"/>
                <a:ea typeface="宋体" panose="02010600030101010101" pitchFamily="2" charset="-122"/>
              </a:rPr>
              <a:t>电压互感器在使用的时候要注意</a:t>
            </a:r>
            <a:r>
              <a:rPr kumimoji="1" lang="zh-CN" altLang="zh-CN" sz="2000" b="1" dirty="0">
                <a:solidFill>
                  <a:srgbClr val="FF0000"/>
                </a:solidFill>
                <a:latin typeface="Tahoma" panose="020B0604030504040204" pitchFamily="34" charset="0"/>
                <a:ea typeface="宋体" panose="02010600030101010101" pitchFamily="2" charset="-122"/>
              </a:rPr>
              <a:t>二次绕组不许短路</a:t>
            </a:r>
            <a:endParaRPr kumimoji="1" lang="en-US" altLang="zh-CN" sz="2000" dirty="0">
              <a:solidFill>
                <a:srgbClr val="FF0000"/>
              </a:solidFill>
              <a:latin typeface="Tahoma" panose="020B0604030504040204" pitchFamily="34" charset="0"/>
              <a:ea typeface="宋体" panose="02010600030101010101" pitchFamily="2" charset="-122"/>
            </a:endParaRPr>
          </a:p>
          <a:p>
            <a:r>
              <a:rPr kumimoji="1" lang="zh-CN" altLang="en-US" sz="2000" b="1" dirty="0">
                <a:latin typeface="Tahoma" panose="020B0604030504040204" pitchFamily="34" charset="0"/>
                <a:ea typeface="宋体" panose="02010600030101010101" pitchFamily="2" charset="-122"/>
              </a:rPr>
              <a:t>正常运行时，近似恒压源，内阻抗小，二次绕组短路，导致一次绕组电流非常大，烧掉互感器。</a:t>
            </a:r>
            <a:endParaRPr kumimoji="1" lang="en-US" altLang="zh-CN" sz="2000" b="1"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9709994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4285171" cy="574183"/>
          </a:xfrm>
        </p:spPr>
        <p:txBody>
          <a:bodyPr>
            <a:normAutofit/>
          </a:bodyPr>
          <a:lstStyle/>
          <a:p>
            <a:r>
              <a:rPr lang="zh-CN" altLang="zh-CN" dirty="0">
                <a:ea typeface="宋体" panose="02010600030101010101" pitchFamily="2" charset="-122"/>
              </a:rPr>
              <a:t>电容式互感器（</a:t>
            </a:r>
            <a:r>
              <a:rPr lang="en-US" altLang="zh-CN" dirty="0">
                <a:ea typeface="宋体" panose="02010600030101010101" pitchFamily="2" charset="-122"/>
              </a:rPr>
              <a:t>CVT</a:t>
            </a:r>
            <a:r>
              <a:rPr lang="zh-CN" altLang="zh-CN" dirty="0">
                <a:ea typeface="宋体" panose="02010600030101010101" pitchFamily="2" charset="-122"/>
              </a:rPr>
              <a:t>）</a:t>
            </a:r>
            <a:endParaRPr lang="zh-CN" altLang="en-US" dirty="0">
              <a:ea typeface="宋体" panose="02010600030101010101" pitchFamily="2" charset="-122"/>
            </a:endParaRPr>
          </a:p>
        </p:txBody>
      </p:sp>
      <p:graphicFrame>
        <p:nvGraphicFramePr>
          <p:cNvPr id="8" name="Object 1"/>
          <p:cNvGraphicFramePr>
            <a:graphicFrameLocks noChangeAspect="1"/>
          </p:cNvGraphicFramePr>
          <p:nvPr>
            <p:extLst>
              <p:ext uri="{D42A27DB-BD31-4B8C-83A1-F6EECF244321}">
                <p14:modId xmlns:p14="http://schemas.microsoft.com/office/powerpoint/2010/main" val="2536477737"/>
              </p:ext>
            </p:extLst>
          </p:nvPr>
        </p:nvGraphicFramePr>
        <p:xfrm>
          <a:off x="1415480" y="2852936"/>
          <a:ext cx="3957638" cy="2879725"/>
        </p:xfrm>
        <a:graphic>
          <a:graphicData uri="http://schemas.openxmlformats.org/presentationml/2006/ole">
            <mc:AlternateContent xmlns:mc="http://schemas.openxmlformats.org/markup-compatibility/2006">
              <mc:Choice xmlns:v="urn:schemas-microsoft-com:vml" Requires="v">
                <p:oleObj spid="_x0000_s5142" name="Visio" r:id="rId3" imgW="3820789" imgH="2780722" progId="Visio.Drawing.11">
                  <p:embed/>
                </p:oleObj>
              </mc:Choice>
              <mc:Fallback>
                <p:oleObj name="Visio" r:id="rId3" imgW="3820789" imgH="278072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480" y="2852936"/>
                        <a:ext cx="3957638" cy="287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9" name="Object 3"/>
              <p:cNvSpPr txBox="1"/>
              <p:nvPr/>
            </p:nvSpPr>
            <p:spPr bwMode="auto">
              <a:xfrm>
                <a:off x="7320136" y="3861048"/>
                <a:ext cx="2498725" cy="10795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C</m:t>
                              </m:r>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2</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𝑜</m:t>
                          </m:r>
                        </m:sub>
                      </m:sSub>
                    </m:oMath>
                  </m:oMathPara>
                </a14:m>
                <a:endParaRPr lang="zh-CN" altLang="en-US"/>
              </a:p>
            </p:txBody>
          </p:sp>
        </mc:Choice>
        <mc:Fallback xmlns="">
          <p:sp>
            <p:nvSpPr>
              <p:cNvPr id="9" name="Object 3"/>
              <p:cNvSpPr txBox="1">
                <a:spLocks noRot="1" noChangeAspect="1" noMove="1" noResize="1" noEditPoints="1" noAdjustHandles="1" noChangeArrowheads="1" noChangeShapeType="1" noTextEdit="1"/>
              </p:cNvSpPr>
              <p:nvPr/>
            </p:nvSpPr>
            <p:spPr bwMode="auto">
              <a:xfrm>
                <a:off x="7320136" y="3861048"/>
                <a:ext cx="2498725" cy="1079500"/>
              </a:xfrm>
              <a:prstGeom prst="rect">
                <a:avLst/>
              </a:prstGeom>
              <a:blipFill>
                <a:blip r:embed="rId5"/>
                <a:stretch>
                  <a:fillRect/>
                </a:stretch>
              </a:blipFill>
            </p:spPr>
            <p:txBody>
              <a:bodyPr/>
              <a:lstStyle/>
              <a:p>
                <a:r>
                  <a:rPr lang="zh-CN" altLang="en-US">
                    <a:noFill/>
                  </a:rPr>
                  <a:t> </a:t>
                </a:r>
              </a:p>
            </p:txBody>
          </p:sp>
        </mc:Fallback>
      </mc:AlternateContent>
      <p:sp>
        <p:nvSpPr>
          <p:cNvPr id="10" name="矩形 7"/>
          <p:cNvSpPr>
            <a:spLocks noChangeArrowheads="1"/>
          </p:cNvSpPr>
          <p:nvPr/>
        </p:nvSpPr>
        <p:spPr bwMode="auto">
          <a:xfrm>
            <a:off x="2063552" y="5563592"/>
            <a:ext cx="2235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1600" dirty="0">
                <a:latin typeface="Tahoma" panose="020B0604030504040204" pitchFamily="34" charset="0"/>
                <a:ea typeface="宋体" panose="02010600030101010101" pitchFamily="2" charset="-122"/>
              </a:rPr>
              <a:t>电容式电压互感器原理</a:t>
            </a:r>
            <a:endParaRPr kumimoji="1" lang="zh-CN" altLang="en-US" sz="1600" dirty="0">
              <a:latin typeface="Tahoma" panose="020B0604030504040204" pitchFamily="34" charset="0"/>
              <a:ea typeface="宋体" panose="02010600030101010101" pitchFamily="2" charset="-122"/>
            </a:endParaRPr>
          </a:p>
        </p:txBody>
      </p:sp>
      <p:sp>
        <p:nvSpPr>
          <p:cNvPr id="11" name="矩形 8"/>
          <p:cNvSpPr>
            <a:spLocks noChangeArrowheads="1"/>
          </p:cNvSpPr>
          <p:nvPr/>
        </p:nvSpPr>
        <p:spPr bwMode="auto">
          <a:xfrm>
            <a:off x="623392" y="1700808"/>
            <a:ext cx="102252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latin typeface="Tahoma" panose="020B0604030504040204" pitchFamily="34" charset="0"/>
                <a:ea typeface="宋体" panose="02010600030101010101" pitchFamily="2" charset="-122"/>
              </a:rPr>
              <a:t>电容式电压互感器</a:t>
            </a:r>
            <a:r>
              <a:rPr kumimoji="1" lang="zh-CN" altLang="zh-CN" sz="2400" dirty="0">
                <a:latin typeface="Tahoma" panose="020B0604030504040204" pitchFamily="34" charset="0"/>
                <a:ea typeface="宋体" panose="02010600030101010101" pitchFamily="2" charset="-122"/>
              </a:rPr>
              <a:t>简称</a:t>
            </a:r>
            <a:r>
              <a:rPr kumimoji="1" lang="en-US" altLang="zh-CN" sz="2400" dirty="0">
                <a:latin typeface="Tahoma" panose="020B0604030504040204" pitchFamily="34" charset="0"/>
                <a:ea typeface="宋体" panose="02010600030101010101" pitchFamily="2" charset="-122"/>
              </a:rPr>
              <a:t>CVT</a:t>
            </a:r>
            <a:r>
              <a:rPr kumimoji="1" lang="zh-CN" altLang="zh-CN" sz="2400" dirty="0">
                <a:latin typeface="Tahoma" panose="020B0604030504040204" pitchFamily="34" charset="0"/>
                <a:ea typeface="宋体" panose="02010600030101010101" pitchFamily="2" charset="-122"/>
              </a:rPr>
              <a:t>（</a:t>
            </a:r>
            <a:r>
              <a:rPr kumimoji="1" lang="en-US" altLang="zh-CN" sz="2400" dirty="0">
                <a:latin typeface="Tahoma" panose="020B0604030504040204" pitchFamily="34" charset="0"/>
                <a:ea typeface="宋体" panose="02010600030101010101" pitchFamily="2" charset="-122"/>
              </a:rPr>
              <a:t>Capacitor Voltage Transformers</a:t>
            </a:r>
            <a:r>
              <a:rPr kumimoji="1" lang="zh-CN" altLang="zh-CN" sz="2400" dirty="0">
                <a:latin typeface="Tahoma" panose="020B0604030504040204" pitchFamily="34" charset="0"/>
                <a:ea typeface="宋体" panose="02010600030101010101" pitchFamily="2" charset="-122"/>
              </a:rPr>
              <a:t>），主要利用</a:t>
            </a:r>
            <a:r>
              <a:rPr kumimoji="1" lang="zh-CN" altLang="zh-CN" sz="2400" dirty="0">
                <a:solidFill>
                  <a:srgbClr val="FF0000"/>
                </a:solidFill>
                <a:latin typeface="Tahoma" panose="020B0604030504040204" pitchFamily="34" charset="0"/>
                <a:ea typeface="宋体" panose="02010600030101010101" pitchFamily="2" charset="-122"/>
              </a:rPr>
              <a:t>电容器的分压作用</a:t>
            </a:r>
            <a:r>
              <a:rPr kumimoji="1" lang="zh-CN" altLang="zh-CN" sz="2400" dirty="0">
                <a:latin typeface="Tahoma" panose="020B0604030504040204" pitchFamily="34" charset="0"/>
                <a:ea typeface="宋体" panose="02010600030101010101" pitchFamily="2" charset="-122"/>
              </a:rPr>
              <a:t>将高电压按比例转换为低电压</a:t>
            </a:r>
            <a:endParaRPr kumimoji="1" lang="zh-CN" altLang="en-US" sz="2400" dirty="0">
              <a:latin typeface="Tahoma" panose="020B0604030504040204" pitchFamily="34" charset="0"/>
              <a:ea typeface="宋体" panose="02010600030101010101" pitchFamily="2" charset="-122"/>
            </a:endParaRPr>
          </a:p>
        </p:txBody>
      </p:sp>
      <p:sp>
        <p:nvSpPr>
          <p:cNvPr id="2" name="矩形 1"/>
          <p:cNvSpPr/>
          <p:nvPr/>
        </p:nvSpPr>
        <p:spPr>
          <a:xfrm>
            <a:off x="5508028" y="3145614"/>
            <a:ext cx="3877985" cy="461665"/>
          </a:xfrm>
          <a:prstGeom prst="rect">
            <a:avLst/>
          </a:prstGeom>
        </p:spPr>
        <p:txBody>
          <a:bodyPr wrap="none">
            <a:spAutoFit/>
          </a:bodyPr>
          <a:lstStyle/>
          <a:p>
            <a:r>
              <a:rPr kumimoji="1" lang="zh-CN" altLang="en-US" sz="2400" dirty="0">
                <a:latin typeface="Tahoma" panose="020B0604030504040204" pitchFamily="34" charset="0"/>
                <a:ea typeface="宋体" panose="02010600030101010101" pitchFamily="2" charset="-122"/>
              </a:rPr>
              <a:t>测量电压与输出电压关系：</a:t>
            </a:r>
            <a:endParaRPr lang="zh-CN" altLang="en-US" sz="2400" dirty="0"/>
          </a:p>
        </p:txBody>
      </p:sp>
    </p:spTree>
    <p:extLst>
      <p:ext uri="{BB962C8B-B14F-4D97-AF65-F5344CB8AC3E}">
        <p14:creationId xmlns:p14="http://schemas.microsoft.com/office/powerpoint/2010/main" val="9184263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4285171" cy="574183"/>
          </a:xfrm>
        </p:spPr>
        <p:txBody>
          <a:bodyPr>
            <a:normAutofit/>
          </a:bodyPr>
          <a:lstStyle/>
          <a:p>
            <a:r>
              <a:rPr lang="zh-CN" altLang="zh-CN" dirty="0">
                <a:ea typeface="宋体" panose="02010600030101010101" pitchFamily="2" charset="-122"/>
              </a:rPr>
              <a:t>电容式互感器（</a:t>
            </a:r>
            <a:r>
              <a:rPr lang="en-US" altLang="zh-CN" dirty="0">
                <a:ea typeface="宋体" panose="02010600030101010101" pitchFamily="2" charset="-122"/>
              </a:rPr>
              <a:t>CVT</a:t>
            </a:r>
            <a:r>
              <a:rPr lang="zh-CN" altLang="zh-CN" dirty="0">
                <a:ea typeface="宋体" panose="02010600030101010101" pitchFamily="2" charset="-122"/>
              </a:rPr>
              <a:t>）</a:t>
            </a:r>
            <a:endParaRPr lang="zh-CN" altLang="en-US" dirty="0">
              <a:ea typeface="宋体" panose="02010600030101010101" pitchFamily="2" charset="-122"/>
            </a:endParaRPr>
          </a:p>
        </p:txBody>
      </p:sp>
      <p:sp>
        <p:nvSpPr>
          <p:cNvPr id="12" name="矩形 3"/>
          <p:cNvSpPr>
            <a:spLocks noChangeArrowheads="1"/>
          </p:cNvSpPr>
          <p:nvPr/>
        </p:nvSpPr>
        <p:spPr bwMode="auto">
          <a:xfrm>
            <a:off x="479376" y="1668288"/>
            <a:ext cx="110892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dirty="0">
                <a:latin typeface="Tahoma" panose="020B0604030504040204" pitchFamily="34" charset="0"/>
                <a:ea typeface="宋体" panose="02010600030101010101" pitchFamily="2" charset="-122"/>
              </a:rPr>
              <a:t>实际应用CVT主要由电容分压器（包括主电容器C1，分压电容器C2）、中间变压器（T）、补偿电抗器L、保护装置F及阻尼器D等元件组成</a:t>
            </a:r>
            <a:endParaRPr kumimoji="1" lang="zh-CN" altLang="en-US" sz="2400" dirty="0">
              <a:latin typeface="Tahoma" panose="020B0604030504040204" pitchFamily="34" charset="0"/>
              <a:ea typeface="宋体" panose="02010600030101010101" pitchFamily="2" charset="-122"/>
            </a:endParaRPr>
          </a:p>
        </p:txBody>
      </p:sp>
      <p:graphicFrame>
        <p:nvGraphicFramePr>
          <p:cNvPr id="13" name="Object 1"/>
          <p:cNvGraphicFramePr>
            <a:graphicFrameLocks noChangeAspect="1"/>
          </p:cNvGraphicFramePr>
          <p:nvPr>
            <p:extLst>
              <p:ext uri="{D42A27DB-BD31-4B8C-83A1-F6EECF244321}">
                <p14:modId xmlns:p14="http://schemas.microsoft.com/office/powerpoint/2010/main" val="559598340"/>
              </p:ext>
            </p:extLst>
          </p:nvPr>
        </p:nvGraphicFramePr>
        <p:xfrm>
          <a:off x="695400" y="2873200"/>
          <a:ext cx="5976664" cy="3253183"/>
        </p:xfrm>
        <a:graphic>
          <a:graphicData uri="http://schemas.openxmlformats.org/presentationml/2006/ole">
            <mc:AlternateContent xmlns:mc="http://schemas.openxmlformats.org/markup-compatibility/2006">
              <mc:Choice xmlns:v="urn:schemas-microsoft-com:vml" Requires="v">
                <p:oleObj spid="_x0000_s6166" name="Visio" r:id="rId3" imgW="5384440" imgH="2926891" progId="Visio.Drawing.11">
                  <p:embed/>
                </p:oleObj>
              </mc:Choice>
              <mc:Fallback>
                <p:oleObj name="Visio" r:id="rId3" imgW="5384440" imgH="292689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400" y="2873200"/>
                        <a:ext cx="5976664" cy="3253183"/>
                      </a:xfrm>
                      <a:prstGeom prst="rect">
                        <a:avLst/>
                      </a:prstGeom>
                      <a:noFill/>
                    </p:spPr>
                  </p:pic>
                </p:oleObj>
              </mc:Fallback>
            </mc:AlternateContent>
          </a:graphicData>
        </a:graphic>
      </p:graphicFrame>
      <p:sp>
        <p:nvSpPr>
          <p:cNvPr id="14" name="矩形 6"/>
          <p:cNvSpPr>
            <a:spLocks noChangeArrowheads="1"/>
          </p:cNvSpPr>
          <p:nvPr/>
        </p:nvSpPr>
        <p:spPr bwMode="auto">
          <a:xfrm>
            <a:off x="2791420" y="6331229"/>
            <a:ext cx="15763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en-US" altLang="zh-CN" sz="1600" dirty="0">
                <a:latin typeface="Tahoma" panose="020B0604030504040204" pitchFamily="34" charset="0"/>
                <a:ea typeface="宋体" panose="02010600030101010101" pitchFamily="2" charset="-122"/>
              </a:rPr>
              <a:t>CVT</a:t>
            </a:r>
            <a:r>
              <a:rPr kumimoji="1" lang="zh-CN" altLang="zh-CN" sz="1600" dirty="0">
                <a:latin typeface="Tahoma" panose="020B0604030504040204" pitchFamily="34" charset="0"/>
                <a:ea typeface="宋体" panose="02010600030101010101" pitchFamily="2" charset="-122"/>
              </a:rPr>
              <a:t>组成示意图</a:t>
            </a:r>
            <a:endParaRPr kumimoji="1" lang="zh-CN" altLang="en-US" sz="1600" dirty="0">
              <a:latin typeface="Tahoma" panose="020B0604030504040204" pitchFamily="34" charset="0"/>
              <a:ea typeface="宋体" panose="02010600030101010101" pitchFamily="2" charset="-122"/>
            </a:endParaRPr>
          </a:p>
        </p:txBody>
      </p:sp>
      <p:sp>
        <p:nvSpPr>
          <p:cNvPr id="15" name="矩形 7"/>
          <p:cNvSpPr>
            <a:spLocks noChangeArrowheads="1"/>
          </p:cNvSpPr>
          <p:nvPr/>
        </p:nvSpPr>
        <p:spPr bwMode="auto">
          <a:xfrm>
            <a:off x="6960096" y="3140968"/>
            <a:ext cx="4969171" cy="289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pPr>
              <a:lnSpc>
                <a:spcPct val="150000"/>
              </a:lnSpc>
            </a:pPr>
            <a:r>
              <a:rPr kumimoji="1" lang="en-US" altLang="zh-CN" sz="2400" b="1" dirty="0">
                <a:solidFill>
                  <a:srgbClr val="FF0000"/>
                </a:solidFill>
                <a:latin typeface="Tahoma" panose="020B0604030504040204" pitchFamily="34" charset="0"/>
                <a:ea typeface="宋体" panose="02010600030101010101" pitchFamily="2" charset="-122"/>
              </a:rPr>
              <a:t>CVT</a:t>
            </a:r>
            <a:r>
              <a:rPr kumimoji="1" lang="zh-CN" altLang="en-US" sz="2400" b="1" dirty="0">
                <a:solidFill>
                  <a:srgbClr val="FF0000"/>
                </a:solidFill>
                <a:latin typeface="Tahoma" panose="020B0604030504040204" pitchFamily="34" charset="0"/>
                <a:ea typeface="宋体" panose="02010600030101010101" pitchFamily="2" charset="-122"/>
              </a:rPr>
              <a:t>优点</a:t>
            </a:r>
            <a:endParaRPr kumimoji="1" lang="en-US" altLang="zh-CN" sz="2400" b="1" dirty="0">
              <a:solidFill>
                <a:srgbClr val="FF0000"/>
              </a:solidFill>
              <a:latin typeface="Tahoma" panose="020B0604030504040204" pitchFamily="34" charset="0"/>
              <a:ea typeface="宋体" panose="02010600030101010101" pitchFamily="2" charset="-122"/>
            </a:endParaRPr>
          </a:p>
          <a:p>
            <a:pPr>
              <a:lnSpc>
                <a:spcPct val="150000"/>
              </a:lnSpc>
            </a:pPr>
            <a:r>
              <a:rPr kumimoji="1" lang="en-US" altLang="zh-CN" sz="2000" dirty="0">
                <a:latin typeface="Tahoma" panose="020B0604030504040204" pitchFamily="34" charset="0"/>
                <a:ea typeface="宋体" panose="02010600030101010101" pitchFamily="2" charset="-122"/>
              </a:rPr>
              <a:t>1.</a:t>
            </a:r>
            <a:r>
              <a:rPr kumimoji="1" lang="zh-CN" altLang="zh-CN" sz="2000" dirty="0">
                <a:latin typeface="Tahoma" panose="020B0604030504040204" pitchFamily="34" charset="0"/>
                <a:ea typeface="宋体" panose="02010600030101010101" pitchFamily="2" charset="-122"/>
              </a:rPr>
              <a:t>造价低（110 kV及以上产品）</a:t>
            </a:r>
            <a:r>
              <a:rPr kumimoji="1" lang="zh-CN" altLang="en-US" sz="2000" dirty="0">
                <a:latin typeface="Tahoma" panose="020B0604030504040204" pitchFamily="34" charset="0"/>
                <a:ea typeface="宋体" panose="02010600030101010101" pitchFamily="2" charset="-122"/>
              </a:rPr>
              <a:t>；</a:t>
            </a:r>
            <a:endParaRPr kumimoji="1" lang="en-US" altLang="zh-CN" sz="2000" dirty="0">
              <a:latin typeface="Tahoma" panose="020B0604030504040204" pitchFamily="34" charset="0"/>
              <a:ea typeface="宋体" panose="02010600030101010101" pitchFamily="2" charset="-122"/>
            </a:endParaRPr>
          </a:p>
          <a:p>
            <a:pPr>
              <a:lnSpc>
                <a:spcPct val="150000"/>
              </a:lnSpc>
            </a:pPr>
            <a:r>
              <a:rPr kumimoji="1" lang="en-US" altLang="zh-CN" sz="2000" dirty="0">
                <a:latin typeface="Tahoma" panose="020B0604030504040204" pitchFamily="34" charset="0"/>
                <a:ea typeface="宋体" panose="02010600030101010101" pitchFamily="2" charset="-122"/>
              </a:rPr>
              <a:t>2.</a:t>
            </a:r>
            <a:r>
              <a:rPr kumimoji="1" lang="zh-CN" altLang="zh-CN" sz="2000" dirty="0">
                <a:latin typeface="Tahoma" panose="020B0604030504040204" pitchFamily="34" charset="0"/>
                <a:ea typeface="宋体" panose="02010600030101010101" pitchFamily="2" charset="-122"/>
              </a:rPr>
              <a:t>可兼顾电压互感器和电力线路载波耦合装置中的耦合电容器两种设备的功能</a:t>
            </a:r>
            <a:r>
              <a:rPr kumimoji="1" lang="zh-CN" altLang="en-US" sz="2000" dirty="0">
                <a:latin typeface="Tahoma" panose="020B0604030504040204" pitchFamily="34" charset="0"/>
                <a:ea typeface="宋体" panose="02010600030101010101" pitchFamily="2" charset="-122"/>
              </a:rPr>
              <a:t>；</a:t>
            </a:r>
            <a:endParaRPr kumimoji="1" lang="en-US" altLang="zh-CN" sz="2000" dirty="0">
              <a:latin typeface="Tahoma" panose="020B0604030504040204" pitchFamily="34" charset="0"/>
              <a:ea typeface="宋体" panose="02010600030101010101" pitchFamily="2" charset="-122"/>
            </a:endParaRPr>
          </a:p>
          <a:p>
            <a:pPr>
              <a:lnSpc>
                <a:spcPct val="150000"/>
              </a:lnSpc>
            </a:pPr>
            <a:r>
              <a:rPr kumimoji="1" lang="en-US" altLang="zh-CN" sz="2000" dirty="0">
                <a:latin typeface="Tahoma" panose="020B0604030504040204" pitchFamily="34" charset="0"/>
                <a:ea typeface="宋体" panose="02010600030101010101" pitchFamily="2" charset="-122"/>
              </a:rPr>
              <a:t>3.</a:t>
            </a:r>
            <a:r>
              <a:rPr kumimoji="1" lang="zh-CN" altLang="zh-CN" sz="2000" dirty="0">
                <a:latin typeface="Tahoma" panose="020B0604030504040204" pitchFamily="34" charset="0"/>
                <a:ea typeface="宋体" panose="02010600030101010101" pitchFamily="2" charset="-122"/>
              </a:rPr>
              <a:t>能可靠阻尼铁磁谐振</a:t>
            </a:r>
            <a:r>
              <a:rPr kumimoji="1" lang="zh-CN" altLang="en-US" sz="2000" dirty="0">
                <a:latin typeface="Tahoma" panose="020B0604030504040204" pitchFamily="34" charset="0"/>
                <a:ea typeface="宋体" panose="02010600030101010101" pitchFamily="2" charset="-122"/>
              </a:rPr>
              <a:t>；</a:t>
            </a:r>
            <a:endParaRPr kumimoji="1" lang="en-US" altLang="zh-CN" sz="2000" dirty="0">
              <a:latin typeface="Tahoma" panose="020B0604030504040204" pitchFamily="34" charset="0"/>
              <a:ea typeface="宋体" panose="02010600030101010101" pitchFamily="2" charset="-122"/>
            </a:endParaRPr>
          </a:p>
          <a:p>
            <a:pPr>
              <a:lnSpc>
                <a:spcPct val="150000"/>
              </a:lnSpc>
            </a:pPr>
            <a:r>
              <a:rPr kumimoji="1" lang="en-US" altLang="zh-CN" sz="2000" dirty="0">
                <a:latin typeface="Tahoma" panose="020B0604030504040204" pitchFamily="34" charset="0"/>
                <a:ea typeface="宋体" panose="02010600030101010101" pitchFamily="2" charset="-122"/>
              </a:rPr>
              <a:t>4.</a:t>
            </a:r>
            <a:r>
              <a:rPr kumimoji="1" lang="zh-CN" altLang="zh-CN" sz="2000" dirty="0">
                <a:latin typeface="Tahoma" panose="020B0604030504040204" pitchFamily="34" charset="0"/>
                <a:ea typeface="宋体" panose="02010600030101010101" pitchFamily="2" charset="-122"/>
              </a:rPr>
              <a:t>具备优良的瞬变响应特性等</a:t>
            </a:r>
            <a:endParaRPr kumimoji="1" lang="zh-CN" altLang="en-US" sz="2000"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8349872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4285171" cy="574183"/>
          </a:xfrm>
        </p:spPr>
        <p:txBody>
          <a:bodyPr>
            <a:normAutofit/>
          </a:bodyPr>
          <a:lstStyle/>
          <a:p>
            <a:r>
              <a:rPr lang="zh-CN" altLang="zh-CN" dirty="0">
                <a:ea typeface="宋体" panose="02010600030101010101" pitchFamily="2" charset="-122"/>
              </a:rPr>
              <a:t>电容式互感器（</a:t>
            </a:r>
            <a:r>
              <a:rPr lang="en-US" altLang="zh-CN" dirty="0">
                <a:ea typeface="宋体" panose="02010600030101010101" pitchFamily="2" charset="-122"/>
              </a:rPr>
              <a:t>CVT</a:t>
            </a:r>
            <a:r>
              <a:rPr lang="zh-CN" altLang="zh-CN" dirty="0">
                <a:ea typeface="宋体" panose="02010600030101010101" pitchFamily="2" charset="-122"/>
              </a:rPr>
              <a:t>）</a:t>
            </a:r>
            <a:endParaRPr lang="zh-CN" altLang="en-US" dirty="0">
              <a:ea typeface="宋体" panose="02010600030101010101" pitchFamily="2" charset="-122"/>
            </a:endParaRPr>
          </a:p>
        </p:txBody>
      </p:sp>
      <p:pic>
        <p:nvPicPr>
          <p:cNvPr id="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060576"/>
            <a:ext cx="360045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2060576"/>
            <a:ext cx="3841750"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5"/>
          <p:cNvSpPr>
            <a:spLocks noChangeArrowheads="1"/>
          </p:cNvSpPr>
          <p:nvPr/>
        </p:nvSpPr>
        <p:spPr bwMode="auto">
          <a:xfrm>
            <a:off x="4872039" y="5445125"/>
            <a:ext cx="2441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1600">
                <a:latin typeface="Tahoma" panose="020B0604030504040204" pitchFamily="34" charset="0"/>
                <a:ea typeface="宋体" panose="02010600030101010101" pitchFamily="2" charset="-122"/>
              </a:rPr>
              <a:t>电容式电压互感器</a:t>
            </a:r>
            <a:r>
              <a:rPr kumimoji="1" lang="zh-CN" altLang="en-US" sz="1600">
                <a:latin typeface="Tahoma" panose="020B0604030504040204" pitchFamily="34" charset="0"/>
                <a:ea typeface="宋体" panose="02010600030101010101" pitchFamily="2" charset="-122"/>
              </a:rPr>
              <a:t>实物图</a:t>
            </a:r>
          </a:p>
        </p:txBody>
      </p:sp>
    </p:spTree>
    <p:extLst>
      <p:ext uri="{BB962C8B-B14F-4D97-AF65-F5344CB8AC3E}">
        <p14:creationId xmlns:p14="http://schemas.microsoft.com/office/powerpoint/2010/main" val="2783787824"/>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300701" cy="574183"/>
          </a:xfrm>
        </p:spPr>
        <p:txBody>
          <a:bodyPr>
            <a:normAutofit/>
          </a:bodyPr>
          <a:lstStyle/>
          <a:p>
            <a:r>
              <a:rPr lang="zh-CN" altLang="zh-CN" dirty="0">
                <a:ea typeface="宋体" panose="02010600030101010101" pitchFamily="2" charset="-122"/>
              </a:rPr>
              <a:t>分压原理测量高电压的</a:t>
            </a:r>
            <a:r>
              <a:rPr lang="zh-CN" altLang="en-US" dirty="0">
                <a:ea typeface="宋体" panose="02010600030101010101" pitchFamily="2" charset="-122"/>
              </a:rPr>
              <a:t>其他</a:t>
            </a:r>
            <a:r>
              <a:rPr lang="zh-CN" altLang="zh-CN" dirty="0">
                <a:ea typeface="宋体" panose="02010600030101010101" pitchFamily="2" charset="-122"/>
              </a:rPr>
              <a:t>方式</a:t>
            </a:r>
            <a:endParaRPr lang="zh-CN" altLang="en-US" dirty="0">
              <a:ea typeface="宋体" panose="02010600030101010101" pitchFamily="2" charset="-122"/>
            </a:endParaRPr>
          </a:p>
        </p:txBody>
      </p:sp>
      <p:sp>
        <p:nvSpPr>
          <p:cNvPr id="6" name="矩形 3"/>
          <p:cNvSpPr>
            <a:spLocks noChangeArrowheads="1"/>
          </p:cNvSpPr>
          <p:nvPr/>
        </p:nvSpPr>
        <p:spPr bwMode="auto">
          <a:xfrm>
            <a:off x="551384" y="170080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latin typeface="Tahoma" panose="020B0604030504040204" pitchFamily="34" charset="0"/>
                <a:ea typeface="宋体" panose="02010600030101010101" pitchFamily="2" charset="-122"/>
              </a:rPr>
              <a:t>阻容分压</a:t>
            </a:r>
            <a:endParaRPr kumimoji="1" lang="zh-CN" altLang="en-US" sz="2400" b="1" dirty="0">
              <a:latin typeface="Tahoma" panose="020B0604030504040204" pitchFamily="34" charset="0"/>
              <a:ea typeface="宋体" panose="02010600030101010101" pitchFamily="2" charset="-122"/>
            </a:endParaRPr>
          </a:p>
        </p:txBody>
      </p:sp>
      <p:graphicFrame>
        <p:nvGraphicFramePr>
          <p:cNvPr id="10" name="Object 1"/>
          <p:cNvGraphicFramePr>
            <a:graphicFrameLocks noChangeAspect="1"/>
          </p:cNvGraphicFramePr>
          <p:nvPr>
            <p:extLst>
              <p:ext uri="{D42A27DB-BD31-4B8C-83A1-F6EECF244321}">
                <p14:modId xmlns:p14="http://schemas.microsoft.com/office/powerpoint/2010/main" val="3839167905"/>
              </p:ext>
            </p:extLst>
          </p:nvPr>
        </p:nvGraphicFramePr>
        <p:xfrm>
          <a:off x="2135560" y="2010002"/>
          <a:ext cx="3740150" cy="1944688"/>
        </p:xfrm>
        <a:graphic>
          <a:graphicData uri="http://schemas.openxmlformats.org/presentationml/2006/ole">
            <mc:AlternateContent xmlns:mc="http://schemas.openxmlformats.org/markup-compatibility/2006">
              <mc:Choice xmlns:v="urn:schemas-microsoft-com:vml" Requires="v">
                <p:oleObj spid="_x0000_s7210" name="Visio" r:id="rId3" imgW="3535141" imgH="1841296" progId="Visio.Drawing.11">
                  <p:embed/>
                </p:oleObj>
              </mc:Choice>
              <mc:Fallback>
                <p:oleObj name="Visio" r:id="rId3" imgW="3535141" imgH="184129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0" y="2010002"/>
                        <a:ext cx="3740150" cy="194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1" name="Object 3"/>
              <p:cNvSpPr txBox="1"/>
              <p:nvPr/>
            </p:nvSpPr>
            <p:spPr bwMode="auto">
              <a:xfrm>
                <a:off x="6528048" y="2370364"/>
                <a:ext cx="4006850" cy="1223963"/>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𝑊</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Sub>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Sub>
                            </m:den>
                          </m:f>
                        </m:num>
                        <m:den>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1</m:t>
                                  </m:r>
                                </m:sub>
                              </m:sSub>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Sub>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Sub>
                            </m:den>
                          </m:f>
                        </m:den>
                      </m:f>
                    </m:oMath>
                  </m:oMathPara>
                </a14:m>
                <a:endParaRPr lang="zh-CN" altLang="en-US"/>
              </a:p>
            </p:txBody>
          </p:sp>
        </mc:Choice>
        <mc:Fallback xmlns="">
          <p:sp>
            <p:nvSpPr>
              <p:cNvPr id="11" name="Object 3"/>
              <p:cNvSpPr txBox="1">
                <a:spLocks noRot="1" noChangeAspect="1" noMove="1" noResize="1" noEditPoints="1" noAdjustHandles="1" noChangeArrowheads="1" noChangeShapeType="1" noTextEdit="1"/>
              </p:cNvSpPr>
              <p:nvPr/>
            </p:nvSpPr>
            <p:spPr bwMode="auto">
              <a:xfrm>
                <a:off x="6528048" y="2370364"/>
                <a:ext cx="4006850" cy="1223963"/>
              </a:xfrm>
              <a:prstGeom prst="rect">
                <a:avLst/>
              </a:prstGeom>
              <a:blipFill>
                <a:blip r:embed="rId5"/>
                <a:stretch>
                  <a:fillRect/>
                </a:stretch>
              </a:blipFill>
            </p:spPr>
            <p:txBody>
              <a:bodyPr/>
              <a:lstStyle/>
              <a:p>
                <a:r>
                  <a:rPr lang="zh-CN" altLang="en-US">
                    <a:noFill/>
                  </a:rPr>
                  <a:t> </a:t>
                </a:r>
              </a:p>
            </p:txBody>
          </p:sp>
        </mc:Fallback>
      </mc:AlternateContent>
      <p:sp>
        <p:nvSpPr>
          <p:cNvPr id="12" name="矩形 8"/>
          <p:cNvSpPr>
            <a:spLocks noChangeArrowheads="1"/>
          </p:cNvSpPr>
          <p:nvPr/>
        </p:nvSpPr>
        <p:spPr bwMode="auto">
          <a:xfrm>
            <a:off x="623392" y="400526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latin typeface="Tahoma" panose="020B0604030504040204" pitchFamily="34" charset="0"/>
                <a:ea typeface="宋体" panose="02010600030101010101" pitchFamily="2" charset="-122"/>
              </a:rPr>
              <a:t>电阻分压</a:t>
            </a:r>
            <a:endParaRPr kumimoji="1" lang="zh-CN" altLang="en-US" sz="2400" b="1" dirty="0">
              <a:latin typeface="Tahoma" panose="020B0604030504040204" pitchFamily="34" charset="0"/>
              <a:ea typeface="宋体" panose="02010600030101010101" pitchFamily="2" charset="-122"/>
            </a:endParaRPr>
          </a:p>
        </p:txBody>
      </p:sp>
      <p:graphicFrame>
        <p:nvGraphicFramePr>
          <p:cNvPr id="13" name="Object 5"/>
          <p:cNvGraphicFramePr>
            <a:graphicFrameLocks noChangeAspect="1"/>
          </p:cNvGraphicFramePr>
          <p:nvPr>
            <p:extLst>
              <p:ext uri="{D42A27DB-BD31-4B8C-83A1-F6EECF244321}">
                <p14:modId xmlns:p14="http://schemas.microsoft.com/office/powerpoint/2010/main" val="80546947"/>
              </p:ext>
            </p:extLst>
          </p:nvPr>
        </p:nvGraphicFramePr>
        <p:xfrm>
          <a:off x="2783632" y="4437063"/>
          <a:ext cx="1441450" cy="2141537"/>
        </p:xfrm>
        <a:graphic>
          <a:graphicData uri="http://schemas.openxmlformats.org/presentationml/2006/ole">
            <mc:AlternateContent xmlns:mc="http://schemas.openxmlformats.org/markup-compatibility/2006">
              <mc:Choice xmlns:v="urn:schemas-microsoft-com:vml" Requires="v">
                <p:oleObj spid="_x0000_s7211" name="Visio" r:id="rId6" imgW="1283667" imgH="2103103" progId="Visio.Drawing.11">
                  <p:embed/>
                </p:oleObj>
              </mc:Choice>
              <mc:Fallback>
                <p:oleObj name="Visio" r:id="rId6" imgW="1283667" imgH="2103103"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3632" y="4437063"/>
                        <a:ext cx="1441450" cy="2141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4" name="Object 7"/>
              <p:cNvSpPr txBox="1"/>
              <p:nvPr/>
            </p:nvSpPr>
            <p:spPr bwMode="auto">
              <a:xfrm>
                <a:off x="6816080" y="5076031"/>
                <a:ext cx="2006600" cy="8636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𝑜</m:t>
                          </m:r>
                        </m:sub>
                      </m:sSub>
                    </m:oMath>
                  </m:oMathPara>
                </a14:m>
                <a:endParaRPr lang="zh-CN" altLang="en-US"/>
              </a:p>
            </p:txBody>
          </p:sp>
        </mc:Choice>
        <mc:Fallback xmlns="">
          <p:sp>
            <p:nvSpPr>
              <p:cNvPr id="14" name="Object 7"/>
              <p:cNvSpPr txBox="1">
                <a:spLocks noRot="1" noChangeAspect="1" noMove="1" noResize="1" noEditPoints="1" noAdjustHandles="1" noChangeArrowheads="1" noChangeShapeType="1" noTextEdit="1"/>
              </p:cNvSpPr>
              <p:nvPr/>
            </p:nvSpPr>
            <p:spPr bwMode="auto">
              <a:xfrm>
                <a:off x="6816080" y="5076031"/>
                <a:ext cx="2006600" cy="86360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09432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600" dirty="0"/>
              <a:t>电气测量技术</a:t>
            </a:r>
          </a:p>
        </p:txBody>
      </p:sp>
      <p:grpSp>
        <p:nvGrpSpPr>
          <p:cNvPr id="12" name="组合 11"/>
          <p:cNvGrpSpPr/>
          <p:nvPr/>
        </p:nvGrpSpPr>
        <p:grpSpPr>
          <a:xfrm>
            <a:off x="2927648" y="1124743"/>
            <a:ext cx="6410657" cy="4159074"/>
            <a:chOff x="2927648" y="1268759"/>
            <a:chExt cx="6410657" cy="4159074"/>
          </a:xfrm>
        </p:grpSpPr>
        <p:grpSp>
          <p:nvGrpSpPr>
            <p:cNvPr id="7" name="组合 6"/>
            <p:cNvGrpSpPr/>
            <p:nvPr/>
          </p:nvGrpSpPr>
          <p:grpSpPr>
            <a:xfrm>
              <a:off x="2936453" y="1268759"/>
              <a:ext cx="6327900" cy="1080122"/>
              <a:chOff x="1841535" y="1236095"/>
              <a:chExt cx="5390433" cy="1011822"/>
            </a:xfrm>
          </p:grpSpPr>
          <p:grpSp>
            <p:nvGrpSpPr>
              <p:cNvPr id="50" name="组合 49"/>
              <p:cNvGrpSpPr/>
              <p:nvPr/>
            </p:nvGrpSpPr>
            <p:grpSpPr>
              <a:xfrm>
                <a:off x="1841535" y="1236095"/>
                <a:ext cx="843427" cy="1011822"/>
                <a:chOff x="666810" y="2548602"/>
                <a:chExt cx="468000" cy="561438"/>
              </a:xfrm>
            </p:grpSpPr>
            <p:sp>
              <p:nvSpPr>
                <p:cNvPr id="53" name="Freeform 10"/>
                <p:cNvSpPr>
                  <a:spLocks/>
                </p:cNvSpPr>
                <p:nvPr userDrawn="1"/>
              </p:nvSpPr>
              <p:spPr bwMode="auto">
                <a:xfrm>
                  <a:off x="666810" y="2919240"/>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4" name="文本框 53"/>
                <p:cNvSpPr txBox="1"/>
                <p:nvPr userDrawn="1"/>
              </p:nvSpPr>
              <p:spPr>
                <a:xfrm>
                  <a:off x="794494" y="2548602"/>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1" name="直接连接符 50"/>
              <p:cNvCxnSpPr>
                <a:stCxn id="53" idx="6"/>
              </p:cNvCxnSpPr>
              <p:nvPr/>
            </p:nvCxnSpPr>
            <p:spPr>
              <a:xfrm>
                <a:off x="2534033" y="2247907"/>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915072" y="1329060"/>
                <a:ext cx="4316896" cy="432472"/>
              </a:xfrm>
              <a:prstGeom prst="rect">
                <a:avLst/>
              </a:prstGeom>
              <a:noFill/>
            </p:spPr>
            <p:txBody>
              <a:bodyPr wrap="square" rtlCol="0">
                <a:spAutoFit/>
              </a:bodyPr>
              <a:lstStyle/>
              <a:p>
                <a:r>
                  <a:rPr lang="zh-CN" altLang="en-US" sz="2400" dirty="0"/>
                  <a:t>高电压的测量</a:t>
                </a:r>
                <a:endParaRPr lang="en-US" altLang="zh-CN" sz="2400" dirty="0"/>
              </a:p>
            </p:txBody>
          </p:sp>
        </p:grpSp>
        <p:grpSp>
          <p:nvGrpSpPr>
            <p:cNvPr id="8" name="组合 7"/>
            <p:cNvGrpSpPr/>
            <p:nvPr/>
          </p:nvGrpSpPr>
          <p:grpSpPr>
            <a:xfrm>
              <a:off x="3206583" y="1772815"/>
              <a:ext cx="5582803" cy="643413"/>
              <a:chOff x="2071646" y="2064009"/>
              <a:chExt cx="4755720" cy="602728"/>
            </a:xfrm>
          </p:grpSpPr>
          <p:sp>
            <p:nvSpPr>
              <p:cNvPr id="49" name="文本框 48"/>
              <p:cNvSpPr txBox="1"/>
              <p:nvPr/>
            </p:nvSpPr>
            <p:spPr>
              <a:xfrm>
                <a:off x="2071646" y="2223512"/>
                <a:ext cx="383206" cy="443225"/>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2534033" y="2064009"/>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915073" y="2224366"/>
                <a:ext cx="2476690" cy="432472"/>
              </a:xfrm>
              <a:prstGeom prst="rect">
                <a:avLst/>
              </a:prstGeom>
              <a:noFill/>
            </p:spPr>
            <p:txBody>
              <a:bodyPr wrap="square" rtlCol="0">
                <a:spAutoFit/>
              </a:bodyPr>
              <a:lstStyle/>
              <a:p>
                <a:r>
                  <a:rPr lang="zh-CN" altLang="en-US" sz="2400" dirty="0"/>
                  <a:t>大电流的测量</a:t>
                </a:r>
                <a:endParaRPr lang="en-US" altLang="zh-CN" sz="2400" dirty="0"/>
              </a:p>
            </p:txBody>
          </p:sp>
        </p:grpSp>
        <p:grpSp>
          <p:nvGrpSpPr>
            <p:cNvPr id="9" name="组合 8"/>
            <p:cNvGrpSpPr/>
            <p:nvPr/>
          </p:nvGrpSpPr>
          <p:grpSpPr>
            <a:xfrm>
              <a:off x="2936452" y="2545407"/>
              <a:ext cx="5852933" cy="473146"/>
              <a:chOff x="1841535" y="3143496"/>
              <a:chExt cx="4985831" cy="443226"/>
            </a:xfrm>
          </p:grpSpPr>
          <p:grpSp>
            <p:nvGrpSpPr>
              <p:cNvPr id="40" name="组合 39"/>
              <p:cNvGrpSpPr/>
              <p:nvPr/>
            </p:nvGrpSpPr>
            <p:grpSpPr>
              <a:xfrm>
                <a:off x="1841535" y="3143496"/>
                <a:ext cx="843427" cy="443226"/>
                <a:chOff x="666810" y="2586037"/>
                <a:chExt cx="468000" cy="245937"/>
              </a:xfrm>
            </p:grpSpPr>
            <p:sp>
              <p:nvSpPr>
                <p:cNvPr id="4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4" name="文本框 4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1" name="直接连接符 40"/>
              <p:cNvCxnSpPr>
                <a:stCxn id="43" idx="6"/>
              </p:cNvCxnSpPr>
              <p:nvPr/>
            </p:nvCxnSpPr>
            <p:spPr>
              <a:xfrm>
                <a:off x="2534033" y="3551161"/>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915073" y="3153419"/>
                <a:ext cx="3833675" cy="345345"/>
              </a:xfrm>
              <a:prstGeom prst="rect">
                <a:avLst/>
              </a:prstGeom>
              <a:noFill/>
            </p:spPr>
            <p:txBody>
              <a:bodyPr wrap="square" rtlCol="0">
                <a:spAutoFit/>
              </a:bodyPr>
              <a:lstStyle/>
              <a:p>
                <a:r>
                  <a:rPr lang="zh-CN" altLang="en-US" sz="2400" dirty="0"/>
                  <a:t>频率、周期、相位的测量</a:t>
                </a:r>
              </a:p>
            </p:txBody>
          </p:sp>
        </p:grpSp>
        <p:grpSp>
          <p:nvGrpSpPr>
            <p:cNvPr id="10" name="组合 9"/>
            <p:cNvGrpSpPr/>
            <p:nvPr/>
          </p:nvGrpSpPr>
          <p:grpSpPr>
            <a:xfrm>
              <a:off x="2927648" y="3147728"/>
              <a:ext cx="6410657" cy="473145"/>
              <a:chOff x="1841535" y="4063469"/>
              <a:chExt cx="5460930" cy="443226"/>
            </a:xfrm>
          </p:grpSpPr>
          <p:grpSp>
            <p:nvGrpSpPr>
              <p:cNvPr id="35" name="组合 34"/>
              <p:cNvGrpSpPr/>
              <p:nvPr/>
            </p:nvGrpSpPr>
            <p:grpSpPr>
              <a:xfrm>
                <a:off x="1841535" y="4063469"/>
                <a:ext cx="843427" cy="443226"/>
                <a:chOff x="666810" y="2586037"/>
                <a:chExt cx="468000" cy="245937"/>
              </a:xfrm>
            </p:grpSpPr>
            <p:sp>
              <p:nvSpPr>
                <p:cNvPr id="3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9" name="文本框 3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6" name="直接连接符 35"/>
              <p:cNvCxnSpPr>
                <a:stCxn id="38"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915073" y="4086673"/>
                <a:ext cx="4387392" cy="345345"/>
              </a:xfrm>
              <a:prstGeom prst="rect">
                <a:avLst/>
              </a:prstGeom>
              <a:noFill/>
            </p:spPr>
            <p:txBody>
              <a:bodyPr wrap="square" rtlCol="0">
                <a:spAutoFit/>
              </a:bodyPr>
              <a:lstStyle/>
              <a:p>
                <a:r>
                  <a:rPr lang="zh-CN" altLang="en-US" sz="2400" dirty="0"/>
                  <a:t>指针式电工仪表</a:t>
                </a:r>
                <a:endParaRPr lang="en-US" altLang="zh-CN" sz="2400" dirty="0"/>
              </a:p>
            </p:txBody>
          </p:sp>
        </p:grpSp>
        <p:grpSp>
          <p:nvGrpSpPr>
            <p:cNvPr id="29" name="组合 28"/>
            <p:cNvGrpSpPr/>
            <p:nvPr/>
          </p:nvGrpSpPr>
          <p:grpSpPr>
            <a:xfrm>
              <a:off x="2927648" y="3750047"/>
              <a:ext cx="6410657" cy="473145"/>
              <a:chOff x="1841535" y="4063469"/>
              <a:chExt cx="5460930" cy="443226"/>
            </a:xfrm>
          </p:grpSpPr>
          <p:grpSp>
            <p:nvGrpSpPr>
              <p:cNvPr id="30" name="组合 29"/>
              <p:cNvGrpSpPr/>
              <p:nvPr/>
            </p:nvGrpSpPr>
            <p:grpSpPr>
              <a:xfrm>
                <a:off x="1841535" y="4063469"/>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p:cNvCxnSpPr>
                <a:stCxn id="33"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915073" y="4091529"/>
                <a:ext cx="4387392" cy="345345"/>
              </a:xfrm>
              <a:prstGeom prst="rect">
                <a:avLst/>
              </a:prstGeom>
              <a:noFill/>
            </p:spPr>
            <p:txBody>
              <a:bodyPr wrap="square" rtlCol="0">
                <a:spAutoFit/>
              </a:bodyPr>
              <a:lstStyle/>
              <a:p>
                <a:r>
                  <a:rPr lang="zh-CN" altLang="zh-CN" sz="2400" dirty="0"/>
                  <a:t>电力设备绝缘性能的测试</a:t>
                </a:r>
                <a:endParaRPr lang="en-US" altLang="zh-CN" sz="2400" dirty="0"/>
              </a:p>
            </p:txBody>
          </p:sp>
        </p:grpSp>
        <p:grpSp>
          <p:nvGrpSpPr>
            <p:cNvPr id="55" name="组合 54"/>
            <p:cNvGrpSpPr/>
            <p:nvPr/>
          </p:nvGrpSpPr>
          <p:grpSpPr>
            <a:xfrm>
              <a:off x="2927648" y="4954688"/>
              <a:ext cx="6410657" cy="473145"/>
              <a:chOff x="1841535" y="4063469"/>
              <a:chExt cx="5460930" cy="443226"/>
            </a:xfrm>
          </p:grpSpPr>
          <p:grpSp>
            <p:nvGrpSpPr>
              <p:cNvPr id="56" name="组合 55"/>
              <p:cNvGrpSpPr/>
              <p:nvPr/>
            </p:nvGrpSpPr>
            <p:grpSpPr>
              <a:xfrm>
                <a:off x="1841535" y="4063469"/>
                <a:ext cx="843427" cy="443226"/>
                <a:chOff x="666810" y="2586037"/>
                <a:chExt cx="468000" cy="245937"/>
              </a:xfrm>
            </p:grpSpPr>
            <p:sp>
              <p:nvSpPr>
                <p:cNvPr id="5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4075939"/>
                <a:ext cx="4387392" cy="345345"/>
              </a:xfrm>
              <a:prstGeom prst="rect">
                <a:avLst/>
              </a:prstGeom>
              <a:noFill/>
            </p:spPr>
            <p:txBody>
              <a:bodyPr wrap="square" rtlCol="0">
                <a:spAutoFit/>
              </a:bodyPr>
              <a:lstStyle/>
              <a:p>
                <a:r>
                  <a:rPr lang="zh-CN" altLang="en-US" sz="2400" dirty="0"/>
                  <a:t>局部放电的测试</a:t>
                </a:r>
                <a:endParaRPr lang="en-US" altLang="zh-CN" sz="2400" dirty="0"/>
              </a:p>
            </p:txBody>
          </p:sp>
        </p:grpSp>
        <p:grpSp>
          <p:nvGrpSpPr>
            <p:cNvPr id="61" name="组合 60"/>
            <p:cNvGrpSpPr/>
            <p:nvPr/>
          </p:nvGrpSpPr>
          <p:grpSpPr>
            <a:xfrm>
              <a:off x="2927648" y="4352368"/>
              <a:ext cx="6410657" cy="473145"/>
              <a:chOff x="1841535" y="4063469"/>
              <a:chExt cx="5460930" cy="443226"/>
            </a:xfrm>
          </p:grpSpPr>
          <p:grpSp>
            <p:nvGrpSpPr>
              <p:cNvPr id="62" name="组合 61"/>
              <p:cNvGrpSpPr/>
              <p:nvPr/>
            </p:nvGrpSpPr>
            <p:grpSpPr>
              <a:xfrm>
                <a:off x="1841535" y="4063469"/>
                <a:ext cx="843427" cy="443226"/>
                <a:chOff x="666810" y="2586037"/>
                <a:chExt cx="468000" cy="245937"/>
              </a:xfrm>
            </p:grpSpPr>
            <p:sp>
              <p:nvSpPr>
                <p:cNvPr id="6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6" name="文本框 6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3" name="直接连接符 62"/>
              <p:cNvCxnSpPr>
                <a:stCxn id="65"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2915073" y="4066871"/>
                <a:ext cx="4387392" cy="345345"/>
              </a:xfrm>
              <a:prstGeom prst="rect">
                <a:avLst/>
              </a:prstGeom>
              <a:noFill/>
            </p:spPr>
            <p:txBody>
              <a:bodyPr wrap="square" rtlCol="0">
                <a:spAutoFit/>
              </a:bodyPr>
              <a:lstStyle/>
              <a:p>
                <a:r>
                  <a:rPr lang="zh-CN" altLang="en-US" sz="2400" dirty="0"/>
                  <a:t>接地电阻的测量</a:t>
                </a:r>
                <a:endParaRPr lang="en-US" altLang="zh-CN" sz="2400" dirty="0"/>
              </a:p>
            </p:txBody>
          </p:sp>
        </p:grpSp>
      </p:grpSp>
      <p:sp>
        <p:nvSpPr>
          <p:cNvPr id="67" name="Freeform 10"/>
          <p:cNvSpPr>
            <a:spLocks/>
          </p:cNvSpPr>
          <p:nvPr/>
        </p:nvSpPr>
        <p:spPr bwMode="auto">
          <a:xfrm>
            <a:off x="2945650" y="1261729"/>
            <a:ext cx="990110" cy="367071"/>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8" name="文本框 67"/>
          <p:cNvSpPr txBox="1"/>
          <p:nvPr/>
        </p:nvSpPr>
        <p:spPr>
          <a:xfrm>
            <a:off x="3197777" y="1811375"/>
            <a:ext cx="449851" cy="47314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3215779" y="1202931"/>
            <a:ext cx="449851" cy="47314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4714826"/>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页脚占位符 1"/>
          <p:cNvSpPr>
            <a:spLocks noGrp="1"/>
          </p:cNvSpPr>
          <p:nvPr>
            <p:ph type="ftr" sz="quarter" idx="4294967295"/>
          </p:nvPr>
        </p:nvSpPr>
        <p:spPr bwMode="auto">
          <a:xfrm>
            <a:off x="4876800" y="63246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prstTxWarp prst="textNoShape">
              <a:avLst/>
            </a:prstTxWarp>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pPr fontAlgn="base">
              <a:spcBef>
                <a:spcPct val="0"/>
              </a:spcBef>
              <a:spcAft>
                <a:spcPct val="0"/>
              </a:spcAft>
            </a:pPr>
            <a:fld id="{C4ACF8ED-B810-4B79-A0CF-D2D987EFBC24}" type="slidenum">
              <a:rPr lang="en-US" altLang="zh-CN" sz="1400">
                <a:latin typeface="Tahoma" panose="020B0604030504040204" pitchFamily="34" charset="0"/>
                <a:ea typeface="宋体" panose="02010600030101010101" pitchFamily="2" charset="-122"/>
              </a:rPr>
              <a:pPr fontAlgn="base">
                <a:spcBef>
                  <a:spcPct val="0"/>
                </a:spcBef>
                <a:spcAft>
                  <a:spcPct val="0"/>
                </a:spcAft>
              </a:pPr>
              <a:t>16</a:t>
            </a:fld>
            <a:endParaRPr lang="en-US" altLang="zh-CN" sz="1400">
              <a:latin typeface="Tahoma" panose="020B0604030504040204" pitchFamily="34" charset="0"/>
              <a:ea typeface="宋体" panose="02010600030101010101" pitchFamily="2" charset="-122"/>
            </a:endParaRPr>
          </a:p>
        </p:txBody>
      </p:sp>
      <p:sp>
        <p:nvSpPr>
          <p:cNvPr id="72708" name="矩形 3"/>
          <p:cNvSpPr>
            <a:spLocks noChangeArrowheads="1"/>
          </p:cNvSpPr>
          <p:nvPr/>
        </p:nvSpPr>
        <p:spPr bwMode="auto">
          <a:xfrm>
            <a:off x="2566988" y="2060575"/>
            <a:ext cx="6983412"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pPr>
              <a:buFont typeface="Wingdings" panose="05000000000000000000" pitchFamily="2" charset="2"/>
              <a:buChar char="Ø"/>
            </a:pPr>
            <a:r>
              <a:rPr kumimoji="1" lang="zh-CN" altLang="zh-CN" sz="3600" b="1" dirty="0">
                <a:solidFill>
                  <a:schemeClr val="accent1"/>
                </a:solidFill>
                <a:latin typeface="Tahoma" panose="020B0604030504040204" pitchFamily="34" charset="0"/>
                <a:ea typeface="宋体" panose="02010600030101010101" pitchFamily="2" charset="-122"/>
              </a:rPr>
              <a:t>电磁式电流互感器（</a:t>
            </a:r>
            <a:r>
              <a:rPr kumimoji="1" lang="en-US" altLang="zh-CN" sz="3600" b="1" dirty="0">
                <a:solidFill>
                  <a:schemeClr val="accent1"/>
                </a:solidFill>
                <a:latin typeface="Tahoma" panose="020B0604030504040204" pitchFamily="34" charset="0"/>
                <a:ea typeface="宋体" panose="02010600030101010101" pitchFamily="2" charset="-122"/>
              </a:rPr>
              <a:t>CT</a:t>
            </a:r>
            <a:r>
              <a:rPr kumimoji="1" lang="zh-CN" altLang="zh-CN" sz="3600" b="1" dirty="0">
                <a:solidFill>
                  <a:schemeClr val="accent1"/>
                </a:solidFill>
                <a:latin typeface="Tahoma" panose="020B0604030504040204" pitchFamily="34" charset="0"/>
                <a:ea typeface="宋体" panose="02010600030101010101" pitchFamily="2" charset="-122"/>
              </a:rPr>
              <a:t>）</a:t>
            </a:r>
            <a:endParaRPr kumimoji="1" lang="en-US" altLang="zh-CN" sz="3600" dirty="0">
              <a:solidFill>
                <a:schemeClr val="accent1"/>
              </a:solidFill>
              <a:latin typeface="Tahoma" panose="020B0604030504040204" pitchFamily="34" charset="0"/>
              <a:ea typeface="宋体" panose="02010600030101010101" pitchFamily="2" charset="-122"/>
            </a:endParaRPr>
          </a:p>
          <a:p>
            <a:endParaRPr kumimoji="1" lang="en-US" altLang="zh-CN" sz="3600" b="1" dirty="0">
              <a:solidFill>
                <a:schemeClr val="accent1"/>
              </a:solidFill>
              <a:latin typeface="Tahoma" panose="020B0604030504040204" pitchFamily="34" charset="0"/>
              <a:ea typeface="宋体" panose="02010600030101010101" pitchFamily="2" charset="-122"/>
            </a:endParaRPr>
          </a:p>
          <a:p>
            <a:pPr>
              <a:buFont typeface="Wingdings" panose="05000000000000000000" pitchFamily="2" charset="2"/>
              <a:buChar char="Ø"/>
            </a:pPr>
            <a:r>
              <a:rPr kumimoji="1" lang="zh-CN" altLang="zh-CN" sz="3600" b="1" dirty="0">
                <a:solidFill>
                  <a:schemeClr val="accent1"/>
                </a:solidFill>
                <a:latin typeface="Tahoma" panose="020B0604030504040204" pitchFamily="34" charset="0"/>
                <a:ea typeface="宋体" panose="02010600030101010101" pitchFamily="2" charset="-122"/>
              </a:rPr>
              <a:t>罗哥夫斯基（</a:t>
            </a:r>
            <a:r>
              <a:rPr kumimoji="1" lang="en-US" altLang="zh-CN" sz="3600" b="1" dirty="0" err="1">
                <a:solidFill>
                  <a:schemeClr val="accent1"/>
                </a:solidFill>
                <a:latin typeface="Tahoma" panose="020B0604030504040204" pitchFamily="34" charset="0"/>
                <a:ea typeface="宋体" panose="02010600030101010101" pitchFamily="2" charset="-122"/>
              </a:rPr>
              <a:t>Rogowski</a:t>
            </a:r>
            <a:r>
              <a:rPr kumimoji="1" lang="zh-CN" altLang="zh-CN" sz="3600" b="1" dirty="0">
                <a:solidFill>
                  <a:schemeClr val="accent1"/>
                </a:solidFill>
                <a:latin typeface="Tahoma" panose="020B0604030504040204" pitchFamily="34" charset="0"/>
                <a:ea typeface="宋体" panose="02010600030101010101" pitchFamily="2" charset="-122"/>
              </a:rPr>
              <a:t>）线圈</a:t>
            </a:r>
            <a:endParaRPr kumimoji="1" lang="en-US" altLang="zh-CN" sz="3600" b="1" dirty="0">
              <a:solidFill>
                <a:schemeClr val="accent1"/>
              </a:solidFill>
              <a:latin typeface="Tahoma" panose="020B0604030504040204" pitchFamily="34" charset="0"/>
              <a:ea typeface="宋体" panose="02010600030101010101" pitchFamily="2" charset="-122"/>
            </a:endParaRPr>
          </a:p>
          <a:p>
            <a:pPr>
              <a:buFont typeface="Wingdings" panose="05000000000000000000" pitchFamily="2" charset="2"/>
              <a:buChar char="Ø"/>
            </a:pPr>
            <a:endParaRPr kumimoji="1" lang="zh-CN" altLang="en-US" sz="3600" dirty="0">
              <a:solidFill>
                <a:schemeClr val="accent1"/>
              </a:solidFill>
              <a:latin typeface="Tahoma" panose="020B0604030504040204" pitchFamily="34" charset="0"/>
              <a:ea typeface="宋体" panose="02010600030101010101" pitchFamily="2" charset="-122"/>
            </a:endParaRPr>
          </a:p>
          <a:p>
            <a:pPr>
              <a:buFont typeface="Wingdings" panose="05000000000000000000" pitchFamily="2" charset="2"/>
              <a:buChar char="Ø"/>
            </a:pPr>
            <a:r>
              <a:rPr kumimoji="1" lang="zh-CN" altLang="zh-CN" sz="3600" b="1" dirty="0">
                <a:solidFill>
                  <a:schemeClr val="accent1"/>
                </a:solidFill>
                <a:latin typeface="Tahoma" panose="020B0604030504040204" pitchFamily="34" charset="0"/>
                <a:ea typeface="宋体" panose="02010600030101010101" pitchFamily="2" charset="-122"/>
              </a:rPr>
              <a:t>光学电流传感（</a:t>
            </a:r>
            <a:r>
              <a:rPr kumimoji="1" lang="en-US" altLang="zh-CN" sz="3600" b="1" dirty="0">
                <a:solidFill>
                  <a:schemeClr val="accent1"/>
                </a:solidFill>
                <a:latin typeface="Tahoma" panose="020B0604030504040204" pitchFamily="34" charset="0"/>
                <a:ea typeface="宋体" panose="02010600030101010101" pitchFamily="2" charset="-122"/>
              </a:rPr>
              <a:t>OCT</a:t>
            </a:r>
            <a:r>
              <a:rPr kumimoji="1" lang="zh-CN" altLang="zh-CN" sz="3600" b="1" dirty="0">
                <a:solidFill>
                  <a:schemeClr val="accent1"/>
                </a:solidFill>
                <a:latin typeface="Tahoma" panose="020B0604030504040204" pitchFamily="34" charset="0"/>
                <a:ea typeface="宋体" panose="02010600030101010101" pitchFamily="2" charset="-122"/>
              </a:rPr>
              <a:t>）</a:t>
            </a:r>
            <a:endParaRPr kumimoji="1" lang="zh-CN" altLang="en-US" sz="3600" dirty="0">
              <a:solidFill>
                <a:schemeClr val="accent1"/>
              </a:solidFill>
              <a:latin typeface="Tahoma" panose="020B0604030504040204" pitchFamily="34" charset="0"/>
              <a:ea typeface="宋体" panose="02010600030101010101" pitchFamily="2" charset="-122"/>
            </a:endParaRPr>
          </a:p>
          <a:p>
            <a:endParaRPr kumimoji="1" lang="en-US" altLang="zh-CN" sz="2400" b="1" dirty="0">
              <a:solidFill>
                <a:schemeClr val="accent1"/>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915598148"/>
      </p:ext>
    </p:extLst>
  </p:cSld>
  <p:clrMapOvr>
    <a:masterClrMapping/>
  </p:clrMapOvr>
  <p:transition spd="med">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300701" cy="574183"/>
          </a:xfrm>
        </p:spPr>
        <p:txBody>
          <a:bodyPr>
            <a:normAutofit/>
          </a:bodyPr>
          <a:lstStyle/>
          <a:p>
            <a:r>
              <a:rPr lang="zh-CN" altLang="zh-CN" dirty="0">
                <a:ea typeface="宋体" panose="02010600030101010101" pitchFamily="2" charset="-122"/>
              </a:rPr>
              <a:t>电磁式电流互感器（</a:t>
            </a:r>
            <a:r>
              <a:rPr lang="en-US" altLang="zh-CN" dirty="0">
                <a:ea typeface="宋体" panose="02010600030101010101" pitchFamily="2" charset="-122"/>
              </a:rPr>
              <a:t>CT</a:t>
            </a:r>
            <a:r>
              <a:rPr lang="zh-CN" altLang="zh-CN" dirty="0">
                <a:ea typeface="宋体" panose="02010600030101010101" pitchFamily="2" charset="-122"/>
              </a:rPr>
              <a:t>）</a:t>
            </a:r>
            <a:endParaRPr lang="zh-CN" altLang="en-US" dirty="0">
              <a:ea typeface="宋体" panose="02010600030101010101" pitchFamily="2" charset="-122"/>
            </a:endParaRPr>
          </a:p>
        </p:txBody>
      </p:sp>
      <p:sp>
        <p:nvSpPr>
          <p:cNvPr id="9" name="矩形 3"/>
          <p:cNvSpPr>
            <a:spLocks noChangeArrowheads="1"/>
          </p:cNvSpPr>
          <p:nvPr/>
        </p:nvSpPr>
        <p:spPr bwMode="auto">
          <a:xfrm>
            <a:off x="4871864" y="1844824"/>
            <a:ext cx="66247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b="1" dirty="0">
                <a:latin typeface="Tahoma" panose="020B0604030504040204" pitchFamily="34" charset="0"/>
                <a:ea typeface="宋体" panose="02010600030101010101" pitchFamily="2" charset="-122"/>
              </a:rPr>
              <a:t>电磁式电流互感器</a:t>
            </a:r>
            <a:r>
              <a:rPr kumimoji="1" lang="zh-CN" altLang="zh-CN" dirty="0">
                <a:latin typeface="Tahoma" panose="020B0604030504040204" pitchFamily="34" charset="0"/>
                <a:ea typeface="宋体" panose="02010600030101010101" pitchFamily="2" charset="-122"/>
              </a:rPr>
              <a:t>简称</a:t>
            </a:r>
            <a:r>
              <a:rPr kumimoji="1" lang="en-US" altLang="zh-CN" dirty="0">
                <a:latin typeface="Tahoma" panose="020B0604030504040204" pitchFamily="34" charset="0"/>
                <a:ea typeface="宋体" panose="02010600030101010101" pitchFamily="2" charset="-122"/>
              </a:rPr>
              <a:t>CT</a:t>
            </a:r>
            <a:r>
              <a:rPr kumimoji="1" lang="zh-CN" altLang="zh-CN" dirty="0">
                <a:latin typeface="Tahoma" panose="020B0604030504040204" pitchFamily="34" charset="0"/>
                <a:ea typeface="宋体" panose="02010600030101010101" pitchFamily="2" charset="-122"/>
              </a:rPr>
              <a:t>（</a:t>
            </a:r>
            <a:r>
              <a:rPr kumimoji="1" lang="en-US" altLang="zh-CN" dirty="0">
                <a:latin typeface="Tahoma" panose="020B0604030504040204" pitchFamily="34" charset="0"/>
                <a:ea typeface="宋体" panose="02010600030101010101" pitchFamily="2" charset="-122"/>
              </a:rPr>
              <a:t>Current Transformer</a:t>
            </a:r>
            <a:r>
              <a:rPr kumimoji="1" lang="zh-CN" altLang="zh-CN" dirty="0">
                <a:latin typeface="Tahoma" panose="020B0604030504040204" pitchFamily="34" charset="0"/>
                <a:ea typeface="宋体" panose="02010600030101010101" pitchFamily="2" charset="-122"/>
              </a:rPr>
              <a:t>）或</a:t>
            </a:r>
            <a:r>
              <a:rPr kumimoji="1" lang="en-US" altLang="zh-CN" dirty="0">
                <a:latin typeface="Tahoma" panose="020B0604030504040204" pitchFamily="34" charset="0"/>
                <a:ea typeface="宋体" panose="02010600030101010101" pitchFamily="2" charset="-122"/>
              </a:rPr>
              <a:t>TA</a:t>
            </a:r>
            <a:r>
              <a:rPr kumimoji="1" lang="zh-CN" altLang="zh-CN" dirty="0">
                <a:latin typeface="Tahoma" panose="020B0604030504040204" pitchFamily="34" charset="0"/>
                <a:ea typeface="宋体" panose="02010600030101010101" pitchFamily="2" charset="-122"/>
              </a:rPr>
              <a:t>，用于交流大电流变为小电流，扩大交流电流表、功率表和电能表的量程</a:t>
            </a:r>
            <a:r>
              <a:rPr kumimoji="1" lang="zh-CN" altLang="en-US" dirty="0">
                <a:latin typeface="Tahoma" panose="020B0604030504040204" pitchFamily="34" charset="0"/>
                <a:ea typeface="宋体" panose="02010600030101010101" pitchFamily="2" charset="-122"/>
              </a:rPr>
              <a:t>。</a:t>
            </a:r>
          </a:p>
        </p:txBody>
      </p:sp>
      <p:pic>
        <p:nvPicPr>
          <p:cNvPr id="16" name="图片 15"/>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r="63748"/>
          <a:stretch/>
        </p:blipFill>
        <p:spPr bwMode="auto">
          <a:xfrm>
            <a:off x="335360" y="1772816"/>
            <a:ext cx="3960440" cy="4392487"/>
          </a:xfrm>
          <a:prstGeom prst="rect">
            <a:avLst/>
          </a:prstGeom>
          <a:noFill/>
          <a:ln>
            <a:noFill/>
          </a:ln>
        </p:spPr>
      </p:pic>
      <mc:AlternateContent xmlns:mc="http://schemas.openxmlformats.org/markup-compatibility/2006" xmlns:a14="http://schemas.microsoft.com/office/drawing/2010/main">
        <mc:Choice Requires="a14">
          <p:sp>
            <p:nvSpPr>
              <p:cNvPr id="6" name="Object 7">
                <a:extLst>
                  <a:ext uri="{FF2B5EF4-FFF2-40B4-BE49-F238E27FC236}">
                    <a16:creationId xmlns:a16="http://schemas.microsoft.com/office/drawing/2014/main" id="{57370EC3-15AE-4031-A877-BDA66E144FB4}"/>
                  </a:ext>
                </a:extLst>
              </p:cNvPr>
              <p:cNvSpPr txBox="1"/>
              <p:nvPr/>
            </p:nvSpPr>
            <p:spPr bwMode="auto">
              <a:xfrm>
                <a:off x="3143672" y="2457713"/>
                <a:ext cx="287337" cy="457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6" name="Object 7">
                <a:extLst>
                  <a:ext uri="{FF2B5EF4-FFF2-40B4-BE49-F238E27FC236}">
                    <a16:creationId xmlns:a16="http://schemas.microsoft.com/office/drawing/2014/main" id="{57370EC3-15AE-4031-A877-BDA66E144FB4}"/>
                  </a:ext>
                </a:extLst>
              </p:cNvPr>
              <p:cNvSpPr txBox="1">
                <a:spLocks noRot="1" noChangeAspect="1" noMove="1" noResize="1" noEditPoints="1" noAdjustHandles="1" noChangeArrowheads="1" noChangeShapeType="1" noTextEdit="1"/>
              </p:cNvSpPr>
              <p:nvPr/>
            </p:nvSpPr>
            <p:spPr bwMode="auto">
              <a:xfrm>
                <a:off x="3143672" y="2457713"/>
                <a:ext cx="287337" cy="457200"/>
              </a:xfrm>
              <a:prstGeom prst="rect">
                <a:avLst/>
              </a:prstGeom>
              <a:blipFill>
                <a:blip r:embed="rId3"/>
                <a:stretch>
                  <a:fillRect r="-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7">
                <a:extLst>
                  <a:ext uri="{FF2B5EF4-FFF2-40B4-BE49-F238E27FC236}">
                    <a16:creationId xmlns:a16="http://schemas.microsoft.com/office/drawing/2014/main" id="{CA2CF388-7253-4A91-BF14-82D0C26CA98F}"/>
                  </a:ext>
                </a:extLst>
              </p:cNvPr>
              <p:cNvSpPr txBox="1"/>
              <p:nvPr/>
            </p:nvSpPr>
            <p:spPr bwMode="auto">
              <a:xfrm>
                <a:off x="1101725" y="4797425"/>
                <a:ext cx="339725" cy="4572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7" name="Object 7">
                <a:extLst>
                  <a:ext uri="{FF2B5EF4-FFF2-40B4-BE49-F238E27FC236}">
                    <a16:creationId xmlns:a16="http://schemas.microsoft.com/office/drawing/2014/main" id="{CA2CF388-7253-4A91-BF14-82D0C26CA98F}"/>
                  </a:ext>
                </a:extLst>
              </p:cNvPr>
              <p:cNvSpPr txBox="1">
                <a:spLocks noRot="1" noChangeAspect="1" noMove="1" noResize="1" noEditPoints="1" noAdjustHandles="1" noChangeArrowheads="1" noChangeShapeType="1" noTextEdit="1"/>
              </p:cNvSpPr>
              <p:nvPr/>
            </p:nvSpPr>
            <p:spPr bwMode="auto">
              <a:xfrm>
                <a:off x="1101725" y="4797425"/>
                <a:ext cx="339725" cy="457200"/>
              </a:xfrm>
              <a:prstGeom prst="rect">
                <a:avLst/>
              </a:prstGeom>
              <a:blipFill>
                <a:blip r:embed="rId4"/>
                <a:stretch>
                  <a:fillRect l="-5455" r="-2000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BECA3753-C34C-4D8B-8099-72D9DE9DC4FE}"/>
              </a:ext>
            </a:extLst>
          </p:cNvPr>
          <p:cNvSpPr txBox="1"/>
          <p:nvPr/>
        </p:nvSpPr>
        <p:spPr>
          <a:xfrm>
            <a:off x="4871864" y="2867958"/>
            <a:ext cx="6624735" cy="1880579"/>
          </a:xfrm>
          <a:prstGeom prst="rect">
            <a:avLst/>
          </a:prstGeom>
          <a:noFill/>
        </p:spPr>
        <p:txBody>
          <a:bodyPr wrap="square">
            <a:spAutoFit/>
          </a:bodyPr>
          <a:lstStyle/>
          <a:p>
            <a:pPr>
              <a:lnSpc>
                <a:spcPct val="150000"/>
              </a:lnSpc>
            </a:pPr>
            <a:r>
              <a:rPr kumimoji="1" lang="en-US" altLang="zh-CN" sz="2000" i="1" dirty="0">
                <a:latin typeface="+mn-lt"/>
                <a:ea typeface="宋体" panose="02010600030101010101" pitchFamily="2" charset="-122"/>
              </a:rPr>
              <a:t>i</a:t>
            </a:r>
            <a:r>
              <a:rPr kumimoji="1" lang="en-US" altLang="zh-CN" sz="2000" baseline="-25000" dirty="0">
                <a:latin typeface="Tahoma" panose="020B0604030504040204" pitchFamily="34" charset="0"/>
                <a:ea typeface="宋体" panose="02010600030101010101" pitchFamily="2" charset="-122"/>
              </a:rPr>
              <a:t>1</a:t>
            </a:r>
            <a:r>
              <a:rPr kumimoji="1" lang="zh-CN" altLang="en-US" sz="2000" dirty="0">
                <a:latin typeface="Tahoma" panose="020B0604030504040204" pitchFamily="34" charset="0"/>
                <a:ea typeface="宋体" panose="02010600030101010101" pitchFamily="2" charset="-122"/>
              </a:rPr>
              <a:t>为交流电，产生交变磁通    ，穿过二次绕组，产生感应电动势，也是一个交流的。二次绕组闭合回路，有电流流过，会产生交变磁通    ，   和     构成合成磁通    ，它最终会在二次绕组产生感应电动势</a:t>
            </a:r>
            <a:r>
              <a:rPr kumimoji="1" lang="en-US" altLang="zh-CN" sz="2000" dirty="0">
                <a:latin typeface="Tahoma" panose="020B0604030504040204" pitchFamily="34" charset="0"/>
                <a:ea typeface="宋体" panose="02010600030101010101" pitchFamily="2" charset="-122"/>
              </a:rPr>
              <a:t>e</a:t>
            </a:r>
            <a:r>
              <a:rPr kumimoji="1" lang="en-US" altLang="zh-CN" sz="2000" baseline="-25000" dirty="0">
                <a:latin typeface="Tahoma" panose="020B0604030504040204" pitchFamily="34" charset="0"/>
                <a:ea typeface="宋体" panose="02010600030101010101" pitchFamily="2" charset="-122"/>
              </a:rPr>
              <a:t>2</a:t>
            </a:r>
            <a:r>
              <a:rPr kumimoji="1" lang="zh-CN" altLang="en-US" sz="2000" dirty="0">
                <a:latin typeface="Tahoma" panose="020B0604030504040204" pitchFamily="34" charset="0"/>
                <a:ea typeface="宋体" panose="02010600030101010101" pitchFamily="2" charset="-122"/>
              </a:rPr>
              <a:t>， 进而产生电流</a:t>
            </a:r>
            <a:r>
              <a:rPr kumimoji="1" lang="en-US" altLang="zh-CN" sz="2000" i="1" dirty="0">
                <a:latin typeface="+mn-lt"/>
                <a:ea typeface="宋体" panose="02010600030101010101" pitchFamily="2" charset="-122"/>
              </a:rPr>
              <a:t>i</a:t>
            </a:r>
            <a:r>
              <a:rPr kumimoji="1" lang="en-US" altLang="zh-CN" sz="2000" baseline="-25000" dirty="0">
                <a:latin typeface="Tahoma" panose="020B0604030504040204" pitchFamily="34" charset="0"/>
                <a:ea typeface="宋体" panose="02010600030101010101" pitchFamily="2" charset="-122"/>
              </a:rPr>
              <a:t>2</a:t>
            </a:r>
            <a:endParaRPr lang="zh-CN" altLang="en-US" sz="2000" dirty="0"/>
          </a:p>
        </p:txBody>
      </p:sp>
      <mc:AlternateContent xmlns:mc="http://schemas.openxmlformats.org/markup-compatibility/2006" xmlns:a14="http://schemas.microsoft.com/office/drawing/2010/main">
        <mc:Choice Requires="a14">
          <p:sp>
            <p:nvSpPr>
              <p:cNvPr id="10" name="Object 7">
                <a:extLst>
                  <a:ext uri="{FF2B5EF4-FFF2-40B4-BE49-F238E27FC236}">
                    <a16:creationId xmlns:a16="http://schemas.microsoft.com/office/drawing/2014/main" id="{9549B001-5E45-49DE-88C4-F636DC245618}"/>
                  </a:ext>
                </a:extLst>
              </p:cNvPr>
              <p:cNvSpPr txBox="1"/>
              <p:nvPr/>
            </p:nvSpPr>
            <p:spPr bwMode="auto">
              <a:xfrm>
                <a:off x="7896894" y="2983044"/>
                <a:ext cx="287337" cy="457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10" name="Object 7">
                <a:extLst>
                  <a:ext uri="{FF2B5EF4-FFF2-40B4-BE49-F238E27FC236}">
                    <a16:creationId xmlns:a16="http://schemas.microsoft.com/office/drawing/2014/main" id="{9549B001-5E45-49DE-88C4-F636DC245618}"/>
                  </a:ext>
                </a:extLst>
              </p:cNvPr>
              <p:cNvSpPr txBox="1">
                <a:spLocks noRot="1" noChangeAspect="1" noMove="1" noResize="1" noEditPoints="1" noAdjustHandles="1" noChangeArrowheads="1" noChangeShapeType="1" noTextEdit="1"/>
              </p:cNvSpPr>
              <p:nvPr/>
            </p:nvSpPr>
            <p:spPr bwMode="auto">
              <a:xfrm>
                <a:off x="7896894" y="2983044"/>
                <a:ext cx="287337" cy="457200"/>
              </a:xfrm>
              <a:prstGeom prst="rect">
                <a:avLst/>
              </a:prstGeom>
              <a:blipFill>
                <a:blip r:embed="rId5"/>
                <a:stretch>
                  <a:fillRect r="-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7">
                <a:extLst>
                  <a:ext uri="{FF2B5EF4-FFF2-40B4-BE49-F238E27FC236}">
                    <a16:creationId xmlns:a16="http://schemas.microsoft.com/office/drawing/2014/main" id="{D411E9C5-8C99-4AC5-9485-5ABD5937E45D}"/>
                  </a:ext>
                </a:extLst>
              </p:cNvPr>
              <p:cNvSpPr txBox="1"/>
              <p:nvPr/>
            </p:nvSpPr>
            <p:spPr bwMode="auto">
              <a:xfrm>
                <a:off x="7248128" y="3861048"/>
                <a:ext cx="339725" cy="4572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1" name="Object 7">
                <a:extLst>
                  <a:ext uri="{FF2B5EF4-FFF2-40B4-BE49-F238E27FC236}">
                    <a16:creationId xmlns:a16="http://schemas.microsoft.com/office/drawing/2014/main" id="{D411E9C5-8C99-4AC5-9485-5ABD5937E45D}"/>
                  </a:ext>
                </a:extLst>
              </p:cNvPr>
              <p:cNvSpPr txBox="1">
                <a:spLocks noRot="1" noChangeAspect="1" noMove="1" noResize="1" noEditPoints="1" noAdjustHandles="1" noChangeArrowheads="1" noChangeShapeType="1" noTextEdit="1"/>
              </p:cNvSpPr>
              <p:nvPr/>
            </p:nvSpPr>
            <p:spPr bwMode="auto">
              <a:xfrm>
                <a:off x="7248128" y="3861048"/>
                <a:ext cx="339725" cy="457200"/>
              </a:xfrm>
              <a:prstGeom prst="rect">
                <a:avLst/>
              </a:prstGeom>
              <a:blipFill>
                <a:blip r:embed="rId6"/>
                <a:stretch>
                  <a:fillRect l="-5357" r="-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A3FAA6ED-5096-4D50-9B1B-E79714B10772}"/>
                  </a:ext>
                </a:extLst>
              </p:cNvPr>
              <p:cNvSpPr txBox="1"/>
              <p:nvPr/>
            </p:nvSpPr>
            <p:spPr bwMode="auto">
              <a:xfrm>
                <a:off x="7686449" y="3909326"/>
                <a:ext cx="287337" cy="457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12" name="Object 7">
                <a:extLst>
                  <a:ext uri="{FF2B5EF4-FFF2-40B4-BE49-F238E27FC236}">
                    <a16:creationId xmlns:a16="http://schemas.microsoft.com/office/drawing/2014/main" id="{A3FAA6ED-5096-4D50-9B1B-E79714B10772}"/>
                  </a:ext>
                </a:extLst>
              </p:cNvPr>
              <p:cNvSpPr txBox="1">
                <a:spLocks noRot="1" noChangeAspect="1" noMove="1" noResize="1" noEditPoints="1" noAdjustHandles="1" noChangeArrowheads="1" noChangeShapeType="1" noTextEdit="1"/>
              </p:cNvSpPr>
              <p:nvPr/>
            </p:nvSpPr>
            <p:spPr bwMode="auto">
              <a:xfrm>
                <a:off x="7686449" y="3909326"/>
                <a:ext cx="287337" cy="457200"/>
              </a:xfrm>
              <a:prstGeom prst="rect">
                <a:avLst/>
              </a:prstGeom>
              <a:blipFill>
                <a:blip r:embed="rId7"/>
                <a:stretch>
                  <a:fillRect r="-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bject 7">
                <a:extLst>
                  <a:ext uri="{FF2B5EF4-FFF2-40B4-BE49-F238E27FC236}">
                    <a16:creationId xmlns:a16="http://schemas.microsoft.com/office/drawing/2014/main" id="{807BCDD6-DE71-44ED-AEB8-BA874621E5D4}"/>
                  </a:ext>
                </a:extLst>
              </p:cNvPr>
              <p:cNvSpPr txBox="1"/>
              <p:nvPr/>
            </p:nvSpPr>
            <p:spPr bwMode="auto">
              <a:xfrm>
                <a:off x="8328247" y="3861048"/>
                <a:ext cx="339725" cy="4572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2</m:t>
                          </m:r>
                        </m:sub>
                      </m:sSub>
                    </m:oMath>
                  </m:oMathPara>
                </a14:m>
                <a:endParaRPr lang="zh-CN" altLang="en-US" dirty="0"/>
              </a:p>
            </p:txBody>
          </p:sp>
        </mc:Choice>
        <mc:Fallback xmlns="">
          <p:sp>
            <p:nvSpPr>
              <p:cNvPr id="13" name="Object 7">
                <a:extLst>
                  <a:ext uri="{FF2B5EF4-FFF2-40B4-BE49-F238E27FC236}">
                    <a16:creationId xmlns:a16="http://schemas.microsoft.com/office/drawing/2014/main" id="{807BCDD6-DE71-44ED-AEB8-BA874621E5D4}"/>
                  </a:ext>
                </a:extLst>
              </p:cNvPr>
              <p:cNvSpPr txBox="1">
                <a:spLocks noRot="1" noChangeAspect="1" noMove="1" noResize="1" noEditPoints="1" noAdjustHandles="1" noChangeArrowheads="1" noChangeShapeType="1" noTextEdit="1"/>
              </p:cNvSpPr>
              <p:nvPr/>
            </p:nvSpPr>
            <p:spPr bwMode="auto">
              <a:xfrm>
                <a:off x="8328247" y="3861048"/>
                <a:ext cx="339725" cy="457200"/>
              </a:xfrm>
              <a:prstGeom prst="rect">
                <a:avLst/>
              </a:prstGeom>
              <a:blipFill>
                <a:blip r:embed="rId8"/>
                <a:stretch>
                  <a:fillRect l="-3571" r="-19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bject 7">
                <a:extLst>
                  <a:ext uri="{FF2B5EF4-FFF2-40B4-BE49-F238E27FC236}">
                    <a16:creationId xmlns:a16="http://schemas.microsoft.com/office/drawing/2014/main" id="{90D7BAED-813E-4D57-A4D8-375C90F6E59B}"/>
                  </a:ext>
                </a:extLst>
              </p:cNvPr>
              <p:cNvSpPr txBox="1"/>
              <p:nvPr/>
            </p:nvSpPr>
            <p:spPr bwMode="auto">
              <a:xfrm>
                <a:off x="10200456" y="3866041"/>
                <a:ext cx="339725" cy="4572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0</m:t>
                          </m:r>
                        </m:sub>
                      </m:sSub>
                    </m:oMath>
                  </m:oMathPara>
                </a14:m>
                <a:endParaRPr lang="zh-CN" altLang="en-US" dirty="0"/>
              </a:p>
            </p:txBody>
          </p:sp>
        </mc:Choice>
        <mc:Fallback xmlns="">
          <p:sp>
            <p:nvSpPr>
              <p:cNvPr id="14" name="Object 7">
                <a:extLst>
                  <a:ext uri="{FF2B5EF4-FFF2-40B4-BE49-F238E27FC236}">
                    <a16:creationId xmlns:a16="http://schemas.microsoft.com/office/drawing/2014/main" id="{90D7BAED-813E-4D57-A4D8-375C90F6E59B}"/>
                  </a:ext>
                </a:extLst>
              </p:cNvPr>
              <p:cNvSpPr txBox="1">
                <a:spLocks noRot="1" noChangeAspect="1" noMove="1" noResize="1" noEditPoints="1" noAdjustHandles="1" noChangeArrowheads="1" noChangeShapeType="1" noTextEdit="1"/>
              </p:cNvSpPr>
              <p:nvPr/>
            </p:nvSpPr>
            <p:spPr bwMode="auto">
              <a:xfrm>
                <a:off x="10200456" y="3866041"/>
                <a:ext cx="339725" cy="457200"/>
              </a:xfrm>
              <a:prstGeom prst="rect">
                <a:avLst/>
              </a:prstGeom>
              <a:blipFill>
                <a:blip r:embed="rId9"/>
                <a:stretch>
                  <a:fillRect l="-3571" r="-19643"/>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CED9D8D9-D30C-4CB3-B3AB-4FEA42C6E9F8}"/>
              </a:ext>
            </a:extLst>
          </p:cNvPr>
          <p:cNvSpPr txBox="1"/>
          <p:nvPr/>
        </p:nvSpPr>
        <p:spPr>
          <a:xfrm>
            <a:off x="263352" y="2482156"/>
            <a:ext cx="759872" cy="307777"/>
          </a:xfrm>
          <a:prstGeom prst="rect">
            <a:avLst/>
          </a:prstGeom>
          <a:noFill/>
        </p:spPr>
        <p:txBody>
          <a:bodyPr wrap="square">
            <a:spAutoFit/>
          </a:bodyPr>
          <a:lstStyle/>
          <a:p>
            <a:r>
              <a:rPr lang="zh-CN" altLang="en-US" sz="1400" dirty="0"/>
              <a:t>漏磁通</a:t>
            </a:r>
          </a:p>
        </p:txBody>
      </p:sp>
      <p:sp>
        <p:nvSpPr>
          <p:cNvPr id="18" name="文本框 17">
            <a:extLst>
              <a:ext uri="{FF2B5EF4-FFF2-40B4-BE49-F238E27FC236}">
                <a16:creationId xmlns:a16="http://schemas.microsoft.com/office/drawing/2014/main" id="{2CB7D6E7-78C5-4C3A-8FB1-5E55361C67AD}"/>
              </a:ext>
            </a:extLst>
          </p:cNvPr>
          <p:cNvSpPr txBox="1"/>
          <p:nvPr/>
        </p:nvSpPr>
        <p:spPr>
          <a:xfrm>
            <a:off x="3607936" y="5274218"/>
            <a:ext cx="759872" cy="307777"/>
          </a:xfrm>
          <a:prstGeom prst="rect">
            <a:avLst/>
          </a:prstGeom>
          <a:noFill/>
        </p:spPr>
        <p:txBody>
          <a:bodyPr wrap="square">
            <a:spAutoFit/>
          </a:bodyPr>
          <a:lstStyle/>
          <a:p>
            <a:r>
              <a:rPr lang="zh-CN" altLang="en-US" sz="1400" dirty="0"/>
              <a:t>漏磁通</a:t>
            </a:r>
          </a:p>
        </p:txBody>
      </p:sp>
      <mc:AlternateContent xmlns:mc="http://schemas.openxmlformats.org/markup-compatibility/2006" xmlns:a14="http://schemas.microsoft.com/office/drawing/2010/main">
        <mc:Choice Requires="a14">
          <p:sp>
            <p:nvSpPr>
              <p:cNvPr id="19" name="Object 7">
                <a:extLst>
                  <a:ext uri="{FF2B5EF4-FFF2-40B4-BE49-F238E27FC236}">
                    <a16:creationId xmlns:a16="http://schemas.microsoft.com/office/drawing/2014/main" id="{B88E250F-6449-4C99-B7EE-8BBD90C5EF75}"/>
                  </a:ext>
                </a:extLst>
              </p:cNvPr>
              <p:cNvSpPr txBox="1"/>
              <p:nvPr/>
            </p:nvSpPr>
            <p:spPr bwMode="auto">
              <a:xfrm>
                <a:off x="3582988" y="4583113"/>
                <a:ext cx="339725" cy="4572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9" name="Object 7">
                <a:extLst>
                  <a:ext uri="{FF2B5EF4-FFF2-40B4-BE49-F238E27FC236}">
                    <a16:creationId xmlns:a16="http://schemas.microsoft.com/office/drawing/2014/main" id="{B88E250F-6449-4C99-B7EE-8BBD90C5EF75}"/>
                  </a:ext>
                </a:extLst>
              </p:cNvPr>
              <p:cNvSpPr txBox="1">
                <a:spLocks noRot="1" noChangeAspect="1" noMove="1" noResize="1" noEditPoints="1" noAdjustHandles="1" noChangeArrowheads="1" noChangeShapeType="1" noTextEdit="1"/>
              </p:cNvSpPr>
              <p:nvPr/>
            </p:nvSpPr>
            <p:spPr bwMode="auto">
              <a:xfrm>
                <a:off x="3582988" y="4583113"/>
                <a:ext cx="339725" cy="457200"/>
              </a:xfrm>
              <a:prstGeom prst="rect">
                <a:avLst/>
              </a:prstGeom>
              <a:blipFill>
                <a:blip r:embed="rId10"/>
                <a:stretch>
                  <a:fillRect l="-5455" r="-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09645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300701" cy="574183"/>
          </a:xfrm>
        </p:spPr>
        <p:txBody>
          <a:bodyPr>
            <a:normAutofit/>
          </a:bodyPr>
          <a:lstStyle/>
          <a:p>
            <a:r>
              <a:rPr lang="zh-CN" altLang="zh-CN" dirty="0">
                <a:ea typeface="宋体" panose="02010600030101010101" pitchFamily="2" charset="-122"/>
              </a:rPr>
              <a:t>电磁式电流互感器（</a:t>
            </a:r>
            <a:r>
              <a:rPr lang="en-US" altLang="zh-CN" dirty="0">
                <a:ea typeface="宋体" panose="02010600030101010101" pitchFamily="2" charset="-122"/>
              </a:rPr>
              <a:t>CT</a:t>
            </a:r>
            <a:r>
              <a:rPr lang="zh-CN" altLang="zh-CN" dirty="0">
                <a:ea typeface="宋体" panose="02010600030101010101" pitchFamily="2" charset="-122"/>
              </a:rPr>
              <a:t>）</a:t>
            </a:r>
            <a:endParaRPr lang="zh-CN" altLang="en-US" dirty="0">
              <a:ea typeface="宋体" panose="02010600030101010101" pitchFamily="2" charset="-122"/>
            </a:endParaRPr>
          </a:p>
        </p:txBody>
      </p:sp>
      <p:graphicFrame>
        <p:nvGraphicFramePr>
          <p:cNvPr id="6" name="Object 1"/>
          <p:cNvGraphicFramePr>
            <a:graphicFrameLocks noChangeAspect="1"/>
          </p:cNvGraphicFramePr>
          <p:nvPr>
            <p:extLst>
              <p:ext uri="{D42A27DB-BD31-4B8C-83A1-F6EECF244321}">
                <p14:modId xmlns:p14="http://schemas.microsoft.com/office/powerpoint/2010/main" val="4075559696"/>
              </p:ext>
            </p:extLst>
          </p:nvPr>
        </p:nvGraphicFramePr>
        <p:xfrm>
          <a:off x="551384" y="1556792"/>
          <a:ext cx="6840760" cy="2263161"/>
        </p:xfrm>
        <a:graphic>
          <a:graphicData uri="http://schemas.openxmlformats.org/presentationml/2006/ole">
            <mc:AlternateContent xmlns:mc="http://schemas.openxmlformats.org/markup-compatibility/2006">
              <mc:Choice xmlns:v="urn:schemas-microsoft-com:vml" Requires="v">
                <p:oleObj spid="_x0000_s8234" name="Visio" r:id="rId3" imgW="6906822" imgH="2278182" progId="Visio.Drawing.11">
                  <p:embed/>
                </p:oleObj>
              </mc:Choice>
              <mc:Fallback>
                <p:oleObj name="Visio" r:id="rId3" imgW="6906822" imgH="227818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84" y="1556792"/>
                        <a:ext cx="6840760" cy="2263161"/>
                      </a:xfrm>
                      <a:prstGeom prst="rect">
                        <a:avLst/>
                      </a:prstGeom>
                      <a:noFill/>
                    </p:spPr>
                  </p:pic>
                </p:oleObj>
              </mc:Fallback>
            </mc:AlternateContent>
          </a:graphicData>
        </a:graphic>
      </p:graphicFrame>
      <p:sp>
        <p:nvSpPr>
          <p:cNvPr id="7" name="矩形 5"/>
          <p:cNvSpPr>
            <a:spLocks noChangeArrowheads="1"/>
          </p:cNvSpPr>
          <p:nvPr/>
        </p:nvSpPr>
        <p:spPr bwMode="auto">
          <a:xfrm>
            <a:off x="623392" y="3572127"/>
            <a:ext cx="244755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1600" dirty="0">
                <a:latin typeface="Tahoma" panose="020B0604030504040204" pitchFamily="34" charset="0"/>
                <a:ea typeface="宋体" panose="02010600030101010101" pitchFamily="2" charset="-122"/>
              </a:rPr>
              <a:t>电流互感器等值电路图</a:t>
            </a:r>
            <a:endParaRPr kumimoji="1" lang="zh-CN" altLang="en-US" sz="1600" dirty="0">
              <a:latin typeface="Tahoma" panose="020B0604030504040204" pitchFamily="34" charset="0"/>
              <a:ea typeface="宋体" panose="02010600030101010101" pitchFamily="2" charset="-122"/>
            </a:endParaRPr>
          </a:p>
        </p:txBody>
      </p:sp>
      <p:sp>
        <p:nvSpPr>
          <p:cNvPr id="8" name="矩形 6"/>
          <p:cNvSpPr>
            <a:spLocks noChangeArrowheads="1"/>
          </p:cNvSpPr>
          <p:nvPr/>
        </p:nvSpPr>
        <p:spPr bwMode="auto">
          <a:xfrm>
            <a:off x="7681120" y="1628800"/>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1600">
                <a:latin typeface="Tahoma" panose="020B0604030504040204" pitchFamily="34" charset="0"/>
                <a:ea typeface="宋体" panose="02010600030101010101" pitchFamily="2" charset="-122"/>
              </a:rPr>
              <a:t>一次绕组阻抗</a:t>
            </a:r>
            <a:endParaRPr kumimoji="1" lang="zh-CN" altLang="en-US" sz="160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0" name="Object 3"/>
              <p:cNvSpPr txBox="1"/>
              <p:nvPr/>
            </p:nvSpPr>
            <p:spPr bwMode="auto">
              <a:xfrm>
                <a:off x="9145487" y="1640220"/>
                <a:ext cx="1347788" cy="436562"/>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10" name="Object 3"/>
              <p:cNvSpPr txBox="1">
                <a:spLocks noRot="1" noChangeAspect="1" noMove="1" noResize="1" noEditPoints="1" noAdjustHandles="1" noChangeArrowheads="1" noChangeShapeType="1" noTextEdit="1"/>
              </p:cNvSpPr>
              <p:nvPr/>
            </p:nvSpPr>
            <p:spPr bwMode="auto">
              <a:xfrm>
                <a:off x="9145487" y="1640220"/>
                <a:ext cx="1347788" cy="436562"/>
              </a:xfrm>
              <a:prstGeom prst="rect">
                <a:avLst/>
              </a:prstGeom>
              <a:blipFill>
                <a:blip r:embed="rId5"/>
                <a:stretch>
                  <a:fillRect/>
                </a:stretch>
              </a:blipFill>
            </p:spPr>
            <p:txBody>
              <a:bodyPr/>
              <a:lstStyle/>
              <a:p>
                <a:r>
                  <a:rPr lang="zh-CN" altLang="en-US">
                    <a:noFill/>
                  </a:rPr>
                  <a:t> </a:t>
                </a:r>
              </a:p>
            </p:txBody>
          </p:sp>
        </mc:Fallback>
      </mc:AlternateContent>
      <p:sp>
        <p:nvSpPr>
          <p:cNvPr id="11" name="矩形 9"/>
          <p:cNvSpPr>
            <a:spLocks noChangeArrowheads="1"/>
          </p:cNvSpPr>
          <p:nvPr/>
        </p:nvSpPr>
        <p:spPr bwMode="auto">
          <a:xfrm>
            <a:off x="7681120" y="2051338"/>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1600" dirty="0">
                <a:latin typeface="Tahoma" panose="020B0604030504040204" pitchFamily="34" charset="0"/>
                <a:ea typeface="宋体" panose="02010600030101010101" pitchFamily="2" charset="-122"/>
              </a:rPr>
              <a:t>二次绕组阻抗</a:t>
            </a:r>
            <a:endParaRPr kumimoji="1" lang="zh-CN" altLang="en-US" sz="1600"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2" name="Object 5"/>
              <p:cNvSpPr txBox="1"/>
              <p:nvPr/>
            </p:nvSpPr>
            <p:spPr bwMode="auto">
              <a:xfrm>
                <a:off x="9209087" y="1988840"/>
                <a:ext cx="1495425" cy="46355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2" name="Object 5"/>
              <p:cNvSpPr txBox="1">
                <a:spLocks noRot="1" noChangeAspect="1" noMove="1" noResize="1" noEditPoints="1" noAdjustHandles="1" noChangeArrowheads="1" noChangeShapeType="1" noTextEdit="1"/>
              </p:cNvSpPr>
              <p:nvPr/>
            </p:nvSpPr>
            <p:spPr bwMode="auto">
              <a:xfrm>
                <a:off x="9209087" y="1988840"/>
                <a:ext cx="1495425" cy="463550"/>
              </a:xfrm>
              <a:prstGeom prst="rect">
                <a:avLst/>
              </a:prstGeom>
              <a:blipFill>
                <a:blip r:embed="rId6"/>
                <a:stretch>
                  <a:fillRect/>
                </a:stretch>
              </a:blipFill>
            </p:spPr>
            <p:txBody>
              <a:bodyPr/>
              <a:lstStyle/>
              <a:p>
                <a:r>
                  <a:rPr lang="zh-CN" altLang="en-US">
                    <a:noFill/>
                  </a:rPr>
                  <a:t> </a:t>
                </a:r>
              </a:p>
            </p:txBody>
          </p:sp>
        </mc:Fallback>
      </mc:AlternateContent>
      <p:sp>
        <p:nvSpPr>
          <p:cNvPr id="13" name="矩形 12"/>
          <p:cNvSpPr>
            <a:spLocks noChangeArrowheads="1"/>
          </p:cNvSpPr>
          <p:nvPr/>
        </p:nvSpPr>
        <p:spPr bwMode="auto">
          <a:xfrm>
            <a:off x="7712248" y="2529260"/>
            <a:ext cx="24368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en-US" altLang="zh-CN" sz="1600" dirty="0">
                <a:latin typeface="Tahoma" panose="020B0604030504040204" pitchFamily="34" charset="0"/>
                <a:ea typeface="宋体" panose="02010600030101010101" pitchFamily="2" charset="-122"/>
              </a:rPr>
              <a:t>Z</a:t>
            </a:r>
            <a:r>
              <a:rPr kumimoji="1" lang="en-US" altLang="zh-CN" sz="1600" baseline="-25000" dirty="0">
                <a:latin typeface="Tahoma" panose="020B0604030504040204" pitchFamily="34" charset="0"/>
                <a:ea typeface="宋体" panose="02010600030101010101" pitchFamily="2" charset="-122"/>
              </a:rPr>
              <a:t>2</a:t>
            </a:r>
            <a:r>
              <a:rPr kumimoji="1" lang="zh-CN" altLang="zh-CN" sz="1600" b="1" dirty="0">
                <a:latin typeface="Tahoma" panose="020B0604030504040204" pitchFamily="34" charset="0"/>
                <a:ea typeface="宋体" panose="02010600030101010101" pitchFamily="2" charset="-122"/>
              </a:rPr>
              <a:t>换算到一次侧</a:t>
            </a:r>
            <a:r>
              <a:rPr kumimoji="1" lang="zh-CN" altLang="zh-CN" sz="1600" dirty="0">
                <a:latin typeface="Tahoma" panose="020B0604030504040204" pitchFamily="34" charset="0"/>
                <a:ea typeface="宋体" panose="02010600030101010101" pitchFamily="2" charset="-122"/>
              </a:rPr>
              <a:t>后的阻抗</a:t>
            </a:r>
            <a:endParaRPr kumimoji="1" lang="zh-CN" altLang="en-US" sz="1600"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4" name="Object 7"/>
              <p:cNvSpPr txBox="1"/>
              <p:nvPr/>
            </p:nvSpPr>
            <p:spPr bwMode="auto">
              <a:xfrm>
                <a:off x="8002176" y="2965785"/>
                <a:ext cx="1293813" cy="347663"/>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12</m:t>
                          </m:r>
                        </m:sub>
                        <m:sup>
                          <m:r>
                            <a:rPr lang="zh-CN" altLang="en-US" i="1">
                              <a:solidFill>
                                <a:srgbClr val="000000"/>
                              </a:solidFill>
                              <a:latin typeface="Cambria Math" panose="02040503050406030204" pitchFamily="18" charset="0"/>
                            </a:rPr>
                            <m:t>2</m:t>
                          </m:r>
                        </m:sup>
                      </m:sSub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4" name="Object 7"/>
              <p:cNvSpPr txBox="1">
                <a:spLocks noRot="1" noChangeAspect="1" noMove="1" noResize="1" noEditPoints="1" noAdjustHandles="1" noChangeArrowheads="1" noChangeShapeType="1" noTextEdit="1"/>
              </p:cNvSpPr>
              <p:nvPr/>
            </p:nvSpPr>
            <p:spPr bwMode="auto">
              <a:xfrm>
                <a:off x="8002176" y="2965785"/>
                <a:ext cx="1293813" cy="34766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bject 9"/>
              <p:cNvSpPr txBox="1"/>
              <p:nvPr/>
            </p:nvSpPr>
            <p:spPr bwMode="auto">
              <a:xfrm>
                <a:off x="9441109" y="2865124"/>
                <a:ext cx="708025" cy="528638"/>
              </a:xfrm>
              <a:prstGeom prst="rect">
                <a:avLst/>
              </a:prstGeom>
              <a:noFill/>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den>
                      </m:f>
                    </m:oMath>
                  </m:oMathPara>
                </a14:m>
                <a:endParaRPr lang="zh-CN" altLang="en-US"/>
              </a:p>
            </p:txBody>
          </p:sp>
        </mc:Choice>
        <mc:Fallback xmlns="">
          <p:sp>
            <p:nvSpPr>
              <p:cNvPr id="15" name="Object 9"/>
              <p:cNvSpPr txBox="1">
                <a:spLocks noRot="1" noChangeAspect="1" noMove="1" noResize="1" noEditPoints="1" noAdjustHandles="1" noChangeArrowheads="1" noChangeShapeType="1" noTextEdit="1"/>
              </p:cNvSpPr>
              <p:nvPr/>
            </p:nvSpPr>
            <p:spPr bwMode="auto">
              <a:xfrm>
                <a:off x="9441109" y="2865124"/>
                <a:ext cx="708025" cy="52863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11"/>
              <p:cNvSpPr txBox="1"/>
              <p:nvPr/>
            </p:nvSpPr>
            <p:spPr bwMode="auto">
              <a:xfrm>
                <a:off x="7892718" y="3353052"/>
                <a:ext cx="2776538" cy="43815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12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7" name="Object 11"/>
              <p:cNvSpPr txBox="1">
                <a:spLocks noRot="1" noChangeAspect="1" noMove="1" noResize="1" noEditPoints="1" noAdjustHandles="1" noChangeArrowheads="1" noChangeShapeType="1" noTextEdit="1"/>
              </p:cNvSpPr>
              <p:nvPr/>
            </p:nvSpPr>
            <p:spPr bwMode="auto">
              <a:xfrm>
                <a:off x="7892718" y="3353052"/>
                <a:ext cx="2776538" cy="438150"/>
              </a:xfrm>
              <a:prstGeom prst="rect">
                <a:avLst/>
              </a:prstGeom>
              <a:blipFill>
                <a:blip r:embed="rId9"/>
                <a:stretch>
                  <a:fillRect/>
                </a:stretch>
              </a:blipFill>
            </p:spPr>
            <p:txBody>
              <a:bodyPr/>
              <a:lstStyle/>
              <a:p>
                <a:r>
                  <a:rPr lang="zh-CN" altLang="en-US">
                    <a:noFill/>
                  </a:rPr>
                  <a:t> </a:t>
                </a:r>
              </a:p>
            </p:txBody>
          </p:sp>
        </mc:Fallback>
      </mc:AlternateContent>
      <p:graphicFrame>
        <p:nvGraphicFramePr>
          <p:cNvPr id="18" name="Object 1"/>
          <p:cNvGraphicFramePr>
            <a:graphicFrameLocks noChangeAspect="1"/>
          </p:cNvGraphicFramePr>
          <p:nvPr>
            <p:extLst>
              <p:ext uri="{D42A27DB-BD31-4B8C-83A1-F6EECF244321}">
                <p14:modId xmlns:p14="http://schemas.microsoft.com/office/powerpoint/2010/main" val="761165352"/>
              </p:ext>
            </p:extLst>
          </p:nvPr>
        </p:nvGraphicFramePr>
        <p:xfrm>
          <a:off x="757231" y="4271564"/>
          <a:ext cx="6490897" cy="2476233"/>
        </p:xfrm>
        <a:graphic>
          <a:graphicData uri="http://schemas.openxmlformats.org/presentationml/2006/ole">
            <mc:AlternateContent xmlns:mc="http://schemas.openxmlformats.org/markup-compatibility/2006">
              <mc:Choice xmlns:v="urn:schemas-microsoft-com:vml" Requires="v">
                <p:oleObj spid="_x0000_s8235" name="Visio" r:id="rId10" imgW="5523084" imgH="2111209" progId="Visio.Drawing.11">
                  <p:embed/>
                </p:oleObj>
              </mc:Choice>
              <mc:Fallback>
                <p:oleObj name="Visio" r:id="rId10" imgW="5523084" imgH="2111209"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231" y="4271564"/>
                        <a:ext cx="6490897" cy="2476233"/>
                      </a:xfrm>
                      <a:prstGeom prst="rect">
                        <a:avLst/>
                      </a:prstGeom>
                      <a:noFill/>
                    </p:spPr>
                  </p:pic>
                </p:oleObj>
              </mc:Fallback>
            </mc:AlternateContent>
          </a:graphicData>
        </a:graphic>
      </p:graphicFrame>
      <p:sp>
        <p:nvSpPr>
          <p:cNvPr id="19" name="矩形 8"/>
          <p:cNvSpPr>
            <a:spLocks noChangeArrowheads="1"/>
          </p:cNvSpPr>
          <p:nvPr/>
        </p:nvSpPr>
        <p:spPr bwMode="auto">
          <a:xfrm>
            <a:off x="7097218" y="4625055"/>
            <a:ext cx="23845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en-US" sz="1600" dirty="0">
                <a:latin typeface="Tahoma" panose="020B0604030504040204" pitchFamily="34" charset="0"/>
                <a:ea typeface="宋体" panose="02010600030101010101" pitchFamily="2" charset="-122"/>
              </a:rPr>
              <a:t>换算到</a:t>
            </a:r>
            <a:r>
              <a:rPr kumimoji="1" lang="zh-CN" altLang="zh-CN" sz="1600" dirty="0">
                <a:latin typeface="Tahoma" panose="020B0604030504040204" pitchFamily="34" charset="0"/>
                <a:ea typeface="宋体" panose="02010600030101010101" pitchFamily="2" charset="-122"/>
              </a:rPr>
              <a:t>一次侧后的二次电流和电压分别为：</a:t>
            </a:r>
            <a:endParaRPr kumimoji="1" lang="zh-CN" altLang="en-US" sz="1600"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0" name="Object 5"/>
              <p:cNvSpPr txBox="1"/>
              <p:nvPr/>
            </p:nvSpPr>
            <p:spPr bwMode="auto">
              <a:xfrm>
                <a:off x="7406740" y="5257586"/>
                <a:ext cx="1035050" cy="496887"/>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limUpp>
                        <m:limUppPr>
                          <m:ctrlPr>
                            <a:rPr lang="zh-CN" altLang="en-US" i="1">
                              <a:solidFill>
                                <a:srgbClr val="000000"/>
                              </a:solidFill>
                              <a:latin typeface="Cambria Math" panose="02040503050406030204" pitchFamily="18" charset="0"/>
                            </a:rPr>
                          </m:ctrlPr>
                        </m:limUppP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e>
                        <m:lim>
                          <m:r>
                            <a:rPr lang="zh-CN" altLang="en-US" i="1">
                              <a:solidFill>
                                <a:srgbClr val="000000"/>
                              </a:solidFill>
                              <a:latin typeface="Cambria Math" panose="02040503050406030204" pitchFamily="18" charset="0"/>
                            </a:rPr>
                            <m:t>•</m:t>
                          </m:r>
                        </m:lim>
                      </m:limUp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21</m:t>
                          </m:r>
                        </m:sub>
                      </m:sSub>
                      <m:limUpp>
                        <m:limUppPr>
                          <m:ctrlPr>
                            <a:rPr lang="zh-CN" altLang="en-US" i="1">
                              <a:solidFill>
                                <a:srgbClr val="000000"/>
                              </a:solidFill>
                              <a:latin typeface="Cambria Math" panose="02040503050406030204" pitchFamily="18" charset="0"/>
                            </a:rPr>
                          </m:ctrlPr>
                        </m:limUp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2</m:t>
                              </m:r>
                            </m:sub>
                          </m:sSub>
                        </m:e>
                        <m:lim>
                          <m:r>
                            <a:rPr lang="zh-CN" altLang="en-US" i="1">
                              <a:solidFill>
                                <a:srgbClr val="000000"/>
                              </a:solidFill>
                              <a:latin typeface="Cambria Math" panose="02040503050406030204" pitchFamily="18" charset="0"/>
                            </a:rPr>
                            <m:t>•</m:t>
                          </m:r>
                        </m:lim>
                      </m:limUpp>
                    </m:oMath>
                  </m:oMathPara>
                </a14:m>
                <a:endParaRPr lang="zh-CN" altLang="en-US"/>
              </a:p>
            </p:txBody>
          </p:sp>
        </mc:Choice>
        <mc:Fallback xmlns="">
          <p:sp>
            <p:nvSpPr>
              <p:cNvPr id="20" name="Object 5"/>
              <p:cNvSpPr txBox="1">
                <a:spLocks noRot="1" noChangeAspect="1" noMove="1" noResize="1" noEditPoints="1" noAdjustHandles="1" noChangeArrowheads="1" noChangeShapeType="1" noTextEdit="1"/>
              </p:cNvSpPr>
              <p:nvPr/>
            </p:nvSpPr>
            <p:spPr bwMode="auto">
              <a:xfrm>
                <a:off x="7406740" y="5257586"/>
                <a:ext cx="1035050" cy="496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Object 7"/>
              <p:cNvSpPr txBox="1"/>
              <p:nvPr/>
            </p:nvSpPr>
            <p:spPr bwMode="auto">
              <a:xfrm>
                <a:off x="7452278" y="5900362"/>
                <a:ext cx="1058862" cy="449263"/>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limUpp>
                        <m:limUppPr>
                          <m:ctrlPr>
                            <a:rPr lang="zh-CN" altLang="en-US" i="1">
                              <a:solidFill>
                                <a:srgbClr val="000000"/>
                              </a:solidFill>
                              <a:latin typeface="Cambria Math" panose="02040503050406030204" pitchFamily="18" charset="0"/>
                            </a:rPr>
                          </m:ctrlPr>
                        </m:limUppP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e>
                        <m:lim>
                          <m:r>
                            <a:rPr lang="zh-CN" altLang="en-US" i="1">
                              <a:solidFill>
                                <a:srgbClr val="000000"/>
                              </a:solidFill>
                              <a:latin typeface="Cambria Math" panose="02040503050406030204" pitchFamily="18" charset="0"/>
                            </a:rPr>
                            <m:t>•</m:t>
                          </m:r>
                        </m:lim>
                      </m:limUp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21</m:t>
                          </m:r>
                        </m:sub>
                      </m:sSub>
                      <m:limUpp>
                        <m:limUppPr>
                          <m:ctrlPr>
                            <a:rPr lang="zh-CN" altLang="en-US" i="1">
                              <a:solidFill>
                                <a:srgbClr val="000000"/>
                              </a:solidFill>
                              <a:latin typeface="Cambria Math" panose="02040503050406030204" pitchFamily="18" charset="0"/>
                            </a:rPr>
                          </m:ctrlPr>
                        </m:limUp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e>
                        <m:lim>
                          <m:r>
                            <a:rPr lang="zh-CN" altLang="en-US" i="1">
                              <a:solidFill>
                                <a:srgbClr val="000000"/>
                              </a:solidFill>
                              <a:latin typeface="Cambria Math" panose="02040503050406030204" pitchFamily="18" charset="0"/>
                            </a:rPr>
                            <m:t>•</m:t>
                          </m:r>
                        </m:lim>
                      </m:limUpp>
                    </m:oMath>
                  </m:oMathPara>
                </a14:m>
                <a:endParaRPr lang="zh-CN" altLang="en-US"/>
              </a:p>
            </p:txBody>
          </p:sp>
        </mc:Choice>
        <mc:Fallback xmlns="">
          <p:sp>
            <p:nvSpPr>
              <p:cNvPr id="21" name="Object 7"/>
              <p:cNvSpPr txBox="1">
                <a:spLocks noRot="1" noChangeAspect="1" noMove="1" noResize="1" noEditPoints="1" noAdjustHandles="1" noChangeArrowheads="1" noChangeShapeType="1" noTextEdit="1"/>
              </p:cNvSpPr>
              <p:nvPr/>
            </p:nvSpPr>
            <p:spPr bwMode="auto">
              <a:xfrm>
                <a:off x="7452278" y="5900362"/>
                <a:ext cx="1058862" cy="44926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Object 9"/>
              <p:cNvSpPr txBox="1"/>
              <p:nvPr/>
            </p:nvSpPr>
            <p:spPr bwMode="auto">
              <a:xfrm>
                <a:off x="9691761" y="5308777"/>
                <a:ext cx="1852612" cy="466725"/>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limUpp>
                        <m:limUppPr>
                          <m:ctrlPr>
                            <a:rPr lang="zh-CN" altLang="en-US" i="1">
                              <a:solidFill>
                                <a:srgbClr val="000000"/>
                              </a:solidFill>
                              <a:latin typeface="Cambria Math" panose="02040503050406030204" pitchFamily="18" charset="0"/>
                            </a:rPr>
                          </m:ctrlPr>
                        </m:limUp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e>
                        <m:lim>
                          <m:r>
                            <a:rPr lang="zh-CN" altLang="en-US" i="1">
                              <a:solidFill>
                                <a:srgbClr val="000000"/>
                              </a:solidFill>
                              <a:latin typeface="Cambria Math" panose="02040503050406030204" pitchFamily="18" charset="0"/>
                            </a:rPr>
                            <m:t>•</m:t>
                          </m:r>
                        </m:lim>
                      </m:limUp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limUpp>
                        <m:limUppPr>
                          <m:ctrlPr>
                            <a:rPr lang="zh-CN" altLang="en-US" i="1">
                              <a:solidFill>
                                <a:srgbClr val="000000"/>
                              </a:solidFill>
                              <a:latin typeface="Cambria Math" panose="02040503050406030204" pitchFamily="18" charset="0"/>
                            </a:rPr>
                          </m:ctrlPr>
                        </m:limUp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1</m:t>
                              </m:r>
                            </m:sub>
                          </m:sSub>
                        </m:e>
                        <m:lim>
                          <m:r>
                            <a:rPr lang="zh-CN" altLang="en-US" i="1">
                              <a:solidFill>
                                <a:srgbClr val="000000"/>
                              </a:solidFill>
                              <a:latin typeface="Cambria Math" panose="02040503050406030204" pitchFamily="18" charset="0"/>
                            </a:rPr>
                            <m:t>•</m:t>
                          </m:r>
                        </m:lim>
                      </m:limUpp>
                    </m:oMath>
                  </m:oMathPara>
                </a14:m>
                <a:endParaRPr lang="zh-CN" altLang="en-US"/>
              </a:p>
            </p:txBody>
          </p:sp>
        </mc:Choice>
        <mc:Fallback xmlns="">
          <p:sp>
            <p:nvSpPr>
              <p:cNvPr id="22" name="Object 9"/>
              <p:cNvSpPr txBox="1">
                <a:spLocks noRot="1" noChangeAspect="1" noMove="1" noResize="1" noEditPoints="1" noAdjustHandles="1" noChangeArrowheads="1" noChangeShapeType="1" noTextEdit="1"/>
              </p:cNvSpPr>
              <p:nvPr/>
            </p:nvSpPr>
            <p:spPr bwMode="auto">
              <a:xfrm>
                <a:off x="9691761" y="5308777"/>
                <a:ext cx="1852612" cy="4667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Object 11"/>
              <p:cNvSpPr txBox="1"/>
              <p:nvPr/>
            </p:nvSpPr>
            <p:spPr bwMode="auto">
              <a:xfrm>
                <a:off x="9729960" y="5817813"/>
                <a:ext cx="2198688" cy="531812"/>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limUpp>
                        <m:limUppPr>
                          <m:ctrlPr>
                            <a:rPr lang="zh-CN" altLang="en-US" i="1">
                              <a:solidFill>
                                <a:srgbClr val="000000"/>
                              </a:solidFill>
                              <a:latin typeface="Cambria Math" panose="02040503050406030204" pitchFamily="18" charset="0"/>
                            </a:rPr>
                          </m:ctrlPr>
                        </m:limUppP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e>
                        <m:lim>
                          <m:r>
                            <a:rPr lang="zh-CN" altLang="en-US" i="1">
                              <a:solidFill>
                                <a:srgbClr val="000000"/>
                              </a:solidFill>
                              <a:latin typeface="Cambria Math" panose="02040503050406030204" pitchFamily="18" charset="0"/>
                            </a:rPr>
                            <m:t>•</m:t>
                          </m:r>
                        </m:lim>
                      </m:limUp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limUpp>
                        <m:limUppPr>
                          <m:ctrlPr>
                            <a:rPr lang="zh-CN" altLang="en-US" i="1">
                              <a:solidFill>
                                <a:srgbClr val="000000"/>
                              </a:solidFill>
                              <a:latin typeface="Cambria Math" panose="02040503050406030204" pitchFamily="18" charset="0"/>
                            </a:rPr>
                          </m:ctrlPr>
                        </m:limUppP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e>
                        <m:lim>
                          <m:r>
                            <a:rPr lang="zh-CN" altLang="en-US" i="1">
                              <a:solidFill>
                                <a:srgbClr val="000000"/>
                              </a:solidFill>
                              <a:latin typeface="Cambria Math" panose="02040503050406030204" pitchFamily="18" charset="0"/>
                            </a:rPr>
                            <m:t>•</m:t>
                          </m:r>
                        </m:lim>
                      </m:limUp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23" name="Object 11"/>
              <p:cNvSpPr txBox="1">
                <a:spLocks noRot="1" noChangeAspect="1" noMove="1" noResize="1" noEditPoints="1" noAdjustHandles="1" noChangeArrowheads="1" noChangeShapeType="1" noTextEdit="1"/>
              </p:cNvSpPr>
              <p:nvPr/>
            </p:nvSpPr>
            <p:spPr bwMode="auto">
              <a:xfrm>
                <a:off x="9729960" y="5817813"/>
                <a:ext cx="2198688" cy="531812"/>
              </a:xfrm>
              <a:prstGeom prst="rect">
                <a:avLst/>
              </a:prstGeom>
              <a:blipFill>
                <a:blip r:embed="rId15"/>
                <a:stretch>
                  <a:fillRect/>
                </a:stretch>
              </a:blipFill>
            </p:spPr>
            <p:txBody>
              <a:bodyPr/>
              <a:lstStyle/>
              <a:p>
                <a:r>
                  <a:rPr lang="zh-CN" altLang="en-US">
                    <a:noFill/>
                  </a:rPr>
                  <a:t> </a:t>
                </a:r>
              </a:p>
            </p:txBody>
          </p:sp>
        </mc:Fallback>
      </mc:AlternateContent>
      <p:sp>
        <p:nvSpPr>
          <p:cNvPr id="24" name="矩形 17"/>
          <p:cNvSpPr>
            <a:spLocks noChangeArrowheads="1"/>
          </p:cNvSpPr>
          <p:nvPr/>
        </p:nvSpPr>
        <p:spPr bwMode="auto">
          <a:xfrm>
            <a:off x="9463507" y="4581128"/>
            <a:ext cx="16208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en-US" sz="1600" dirty="0">
                <a:latin typeface="Tahoma" panose="020B0604030504040204" pitchFamily="34" charset="0"/>
                <a:ea typeface="宋体" panose="02010600030101010101" pitchFamily="2" charset="-122"/>
              </a:rPr>
              <a:t>由</a:t>
            </a:r>
            <a:r>
              <a:rPr kumimoji="1" lang="zh-CN" altLang="zh-CN" sz="1600" dirty="0">
                <a:latin typeface="Tahoma" panose="020B0604030504040204" pitchFamily="34" charset="0"/>
                <a:ea typeface="宋体" panose="02010600030101010101" pitchFamily="2" charset="-122"/>
              </a:rPr>
              <a:t>等值电路图</a:t>
            </a:r>
            <a:r>
              <a:rPr kumimoji="1" lang="zh-CN" altLang="en-US" sz="1600" dirty="0">
                <a:latin typeface="Tahoma" panose="020B0604030504040204" pitchFamily="34" charset="0"/>
                <a:ea typeface="宋体" panose="02010600030101010101" pitchFamily="2" charset="-122"/>
              </a:rPr>
              <a:t>有</a:t>
            </a:r>
          </a:p>
        </p:txBody>
      </p:sp>
      <p:sp>
        <p:nvSpPr>
          <p:cNvPr id="2" name="下箭头 1"/>
          <p:cNvSpPr/>
          <p:nvPr/>
        </p:nvSpPr>
        <p:spPr>
          <a:xfrm>
            <a:off x="5591944" y="3910265"/>
            <a:ext cx="437136" cy="38637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5"/>
          <p:cNvSpPr>
            <a:spLocks noChangeArrowheads="1"/>
          </p:cNvSpPr>
          <p:nvPr/>
        </p:nvSpPr>
        <p:spPr bwMode="auto">
          <a:xfrm>
            <a:off x="1067600" y="6180556"/>
            <a:ext cx="26521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1600" dirty="0">
                <a:latin typeface="Tahoma" panose="020B0604030504040204" pitchFamily="34" charset="0"/>
                <a:ea typeface="宋体" panose="02010600030101010101" pitchFamily="2" charset="-122"/>
              </a:rPr>
              <a:t>电流互感器</a:t>
            </a:r>
            <a:r>
              <a:rPr kumimoji="1" lang="en-US" altLang="zh-CN" sz="1600" dirty="0">
                <a:latin typeface="Tahoma" panose="020B0604030504040204" pitchFamily="34" charset="0"/>
                <a:ea typeface="宋体" panose="02010600030101010101" pitchFamily="2" charset="-122"/>
              </a:rPr>
              <a:t>T</a:t>
            </a:r>
            <a:r>
              <a:rPr kumimoji="1" lang="zh-CN" altLang="en-US" sz="1600" dirty="0">
                <a:latin typeface="Tahoma" panose="020B0604030504040204" pitchFamily="34" charset="0"/>
                <a:ea typeface="宋体" panose="02010600030101010101" pitchFamily="2" charset="-122"/>
              </a:rPr>
              <a:t>型</a:t>
            </a:r>
            <a:r>
              <a:rPr kumimoji="1" lang="zh-CN" altLang="zh-CN" sz="1600" dirty="0">
                <a:latin typeface="Tahoma" panose="020B0604030504040204" pitchFamily="34" charset="0"/>
                <a:ea typeface="宋体" panose="02010600030101010101" pitchFamily="2" charset="-122"/>
              </a:rPr>
              <a:t>等值电路图</a:t>
            </a:r>
            <a:endParaRPr kumimoji="1" lang="zh-CN" altLang="en-US" sz="1600" dirty="0">
              <a:latin typeface="Tahoma" panose="020B0604030504040204" pitchFamily="34" charset="0"/>
              <a:ea typeface="宋体" panose="02010600030101010101" pitchFamily="2" charset="-122"/>
            </a:endParaRPr>
          </a:p>
        </p:txBody>
      </p:sp>
      <p:sp>
        <p:nvSpPr>
          <p:cNvPr id="26" name="矩形 25"/>
          <p:cNvSpPr/>
          <p:nvPr/>
        </p:nvSpPr>
        <p:spPr>
          <a:xfrm>
            <a:off x="208759" y="3164759"/>
            <a:ext cx="1107996" cy="230832"/>
          </a:xfrm>
          <a:prstGeom prst="rect">
            <a:avLst/>
          </a:prstGeom>
        </p:spPr>
        <p:txBody>
          <a:bodyPr wrap="none">
            <a:spAutoFit/>
          </a:bodyPr>
          <a:lstStyle/>
          <a:p>
            <a:r>
              <a:rPr lang="zh-CN" altLang="en-US" sz="900" dirty="0"/>
              <a:t>一次绕组感应电压</a:t>
            </a:r>
          </a:p>
        </p:txBody>
      </p:sp>
      <p:sp>
        <p:nvSpPr>
          <p:cNvPr id="27" name="矩形 26"/>
          <p:cNvSpPr/>
          <p:nvPr/>
        </p:nvSpPr>
        <p:spPr>
          <a:xfrm>
            <a:off x="2108934" y="1946422"/>
            <a:ext cx="646331" cy="230832"/>
          </a:xfrm>
          <a:prstGeom prst="rect">
            <a:avLst/>
          </a:prstGeom>
        </p:spPr>
        <p:txBody>
          <a:bodyPr wrap="none">
            <a:spAutoFit/>
          </a:bodyPr>
          <a:lstStyle/>
          <a:p>
            <a:r>
              <a:rPr lang="zh-CN" altLang="en-US" sz="900" dirty="0"/>
              <a:t>励磁电流</a:t>
            </a:r>
          </a:p>
        </p:txBody>
      </p:sp>
      <p:sp>
        <p:nvSpPr>
          <p:cNvPr id="28" name="矩形 27"/>
          <p:cNvSpPr/>
          <p:nvPr/>
        </p:nvSpPr>
        <p:spPr>
          <a:xfrm>
            <a:off x="1986933" y="2818511"/>
            <a:ext cx="646331" cy="230832"/>
          </a:xfrm>
          <a:prstGeom prst="rect">
            <a:avLst/>
          </a:prstGeom>
        </p:spPr>
        <p:txBody>
          <a:bodyPr wrap="none">
            <a:spAutoFit/>
          </a:bodyPr>
          <a:lstStyle/>
          <a:p>
            <a:r>
              <a:rPr lang="zh-CN" altLang="en-US" sz="900" dirty="0"/>
              <a:t>铁损电流</a:t>
            </a:r>
          </a:p>
        </p:txBody>
      </p:sp>
      <p:sp>
        <p:nvSpPr>
          <p:cNvPr id="29" name="矩形 28"/>
          <p:cNvSpPr/>
          <p:nvPr/>
        </p:nvSpPr>
        <p:spPr>
          <a:xfrm>
            <a:off x="2861482" y="2933927"/>
            <a:ext cx="646331" cy="230832"/>
          </a:xfrm>
          <a:prstGeom prst="rect">
            <a:avLst/>
          </a:prstGeom>
        </p:spPr>
        <p:txBody>
          <a:bodyPr wrap="none">
            <a:spAutoFit/>
          </a:bodyPr>
          <a:lstStyle/>
          <a:p>
            <a:r>
              <a:rPr lang="zh-CN" altLang="en-US" sz="900" dirty="0"/>
              <a:t>磁化电流</a:t>
            </a:r>
          </a:p>
        </p:txBody>
      </p:sp>
      <p:sp>
        <p:nvSpPr>
          <p:cNvPr id="30" name="矩形 29"/>
          <p:cNvSpPr/>
          <p:nvPr/>
        </p:nvSpPr>
        <p:spPr>
          <a:xfrm>
            <a:off x="942795" y="1964995"/>
            <a:ext cx="877163" cy="230832"/>
          </a:xfrm>
          <a:prstGeom prst="rect">
            <a:avLst/>
          </a:prstGeom>
        </p:spPr>
        <p:txBody>
          <a:bodyPr wrap="none">
            <a:spAutoFit/>
          </a:bodyPr>
          <a:lstStyle/>
          <a:p>
            <a:r>
              <a:rPr lang="zh-CN" altLang="en-US" sz="900" dirty="0"/>
              <a:t>一次绕组电阻</a:t>
            </a:r>
          </a:p>
        </p:txBody>
      </p:sp>
      <p:sp>
        <p:nvSpPr>
          <p:cNvPr id="31" name="矩形 30"/>
          <p:cNvSpPr/>
          <p:nvPr/>
        </p:nvSpPr>
        <p:spPr>
          <a:xfrm>
            <a:off x="1631958" y="1513384"/>
            <a:ext cx="877163" cy="230832"/>
          </a:xfrm>
          <a:prstGeom prst="rect">
            <a:avLst/>
          </a:prstGeom>
        </p:spPr>
        <p:txBody>
          <a:bodyPr wrap="none">
            <a:spAutoFit/>
          </a:bodyPr>
          <a:lstStyle/>
          <a:p>
            <a:r>
              <a:rPr lang="zh-CN" altLang="en-US" sz="900" dirty="0"/>
              <a:t>一次绕组漏抗</a:t>
            </a:r>
          </a:p>
        </p:txBody>
      </p:sp>
    </p:spTree>
    <p:extLst>
      <p:ext uri="{BB962C8B-B14F-4D97-AF65-F5344CB8AC3E}">
        <p14:creationId xmlns:p14="http://schemas.microsoft.com/office/powerpoint/2010/main" val="21529462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300701" cy="574183"/>
          </a:xfrm>
        </p:spPr>
        <p:txBody>
          <a:bodyPr>
            <a:normAutofit/>
          </a:bodyPr>
          <a:lstStyle/>
          <a:p>
            <a:r>
              <a:rPr lang="zh-CN" altLang="zh-CN" dirty="0">
                <a:ea typeface="宋体" panose="02010600030101010101" pitchFamily="2" charset="-122"/>
              </a:rPr>
              <a:t>电磁式电流互感器（</a:t>
            </a:r>
            <a:r>
              <a:rPr lang="en-US" altLang="zh-CN" dirty="0">
                <a:ea typeface="宋体" panose="02010600030101010101" pitchFamily="2" charset="-122"/>
              </a:rPr>
              <a:t>CT</a:t>
            </a:r>
            <a:r>
              <a:rPr lang="zh-CN" altLang="zh-CN" dirty="0">
                <a:ea typeface="宋体" panose="02010600030101010101" pitchFamily="2" charset="-122"/>
              </a:rPr>
              <a:t>）</a:t>
            </a:r>
            <a:endParaRPr lang="zh-CN" altLang="en-US" dirty="0">
              <a:ea typeface="宋体" panose="02010600030101010101" pitchFamily="2" charset="-122"/>
            </a:endParaRPr>
          </a:p>
        </p:txBody>
      </p:sp>
      <p:sp>
        <p:nvSpPr>
          <p:cNvPr id="27" name="矩形 3"/>
          <p:cNvSpPr>
            <a:spLocks noChangeArrowheads="1"/>
          </p:cNvSpPr>
          <p:nvPr/>
        </p:nvSpPr>
        <p:spPr bwMode="auto">
          <a:xfrm>
            <a:off x="968768" y="1789077"/>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000" dirty="0">
                <a:latin typeface="Tahoma" panose="020B0604030504040204" pitchFamily="34" charset="0"/>
                <a:ea typeface="宋体" panose="02010600030101010101" pitchFamily="2" charset="-122"/>
              </a:rPr>
              <a:t>根据能量守恒定律</a:t>
            </a:r>
            <a:endParaRPr kumimoji="1" lang="zh-CN" altLang="en-US" sz="2000" dirty="0">
              <a:latin typeface="Tahoma" panose="020B0604030504040204" pitchFamily="34" charset="0"/>
              <a:ea typeface="宋体" panose="02010600030101010101" pitchFamily="2" charset="-122"/>
            </a:endParaRPr>
          </a:p>
        </p:txBody>
      </p:sp>
      <p:sp>
        <p:nvSpPr>
          <p:cNvPr id="28" name="矩形 4"/>
          <p:cNvSpPr>
            <a:spLocks noChangeArrowheads="1"/>
          </p:cNvSpPr>
          <p:nvPr/>
        </p:nvSpPr>
        <p:spPr bwMode="auto">
          <a:xfrm>
            <a:off x="1847528" y="2395057"/>
            <a:ext cx="1655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en-US" altLang="zh-CN" sz="2400" i="1" dirty="0">
                <a:latin typeface="Tahoma" panose="020B0604030504040204" pitchFamily="34" charset="0"/>
                <a:ea typeface="宋体" panose="02010600030101010101" pitchFamily="2" charset="-122"/>
              </a:rPr>
              <a:t>U</a:t>
            </a:r>
            <a:r>
              <a:rPr kumimoji="1" lang="en-US" altLang="zh-CN" sz="2400" baseline="-25000" dirty="0">
                <a:latin typeface="Tahoma" panose="020B0604030504040204" pitchFamily="34" charset="0"/>
                <a:ea typeface="宋体" panose="02010600030101010101" pitchFamily="2" charset="-122"/>
              </a:rPr>
              <a:t>1</a:t>
            </a:r>
            <a:r>
              <a:rPr kumimoji="1" lang="en-US" altLang="zh-CN" sz="2400" i="1" dirty="0">
                <a:latin typeface="Tahoma" panose="020B0604030504040204" pitchFamily="34" charset="0"/>
                <a:ea typeface="宋体" panose="02010600030101010101" pitchFamily="2" charset="-122"/>
              </a:rPr>
              <a:t>I</a:t>
            </a:r>
            <a:r>
              <a:rPr kumimoji="1" lang="en-US" altLang="zh-CN" sz="2400" baseline="-25000" dirty="0">
                <a:latin typeface="Tahoma" panose="020B0604030504040204" pitchFamily="34" charset="0"/>
                <a:ea typeface="宋体" panose="02010600030101010101" pitchFamily="2" charset="-122"/>
              </a:rPr>
              <a:t>1</a:t>
            </a:r>
            <a:r>
              <a:rPr kumimoji="1" lang="en-US" altLang="zh-CN" sz="2400" dirty="0">
                <a:latin typeface="Tahoma" panose="020B0604030504040204" pitchFamily="34" charset="0"/>
                <a:ea typeface="宋体" panose="02010600030101010101" pitchFamily="2" charset="-122"/>
              </a:rPr>
              <a:t> = </a:t>
            </a:r>
            <a:r>
              <a:rPr kumimoji="1" lang="en-US" altLang="zh-CN" sz="2400" i="1" dirty="0">
                <a:latin typeface="Tahoma" panose="020B0604030504040204" pitchFamily="34" charset="0"/>
                <a:ea typeface="宋体" panose="02010600030101010101" pitchFamily="2" charset="-122"/>
              </a:rPr>
              <a:t>E</a:t>
            </a:r>
            <a:r>
              <a:rPr kumimoji="1" lang="en-US" altLang="zh-CN" sz="2400" baseline="-25000" dirty="0">
                <a:latin typeface="Tahoma" panose="020B0604030504040204" pitchFamily="34" charset="0"/>
                <a:ea typeface="宋体" panose="02010600030101010101" pitchFamily="2" charset="-122"/>
              </a:rPr>
              <a:t>2</a:t>
            </a:r>
            <a:r>
              <a:rPr kumimoji="1" lang="en-US" altLang="zh-CN" sz="2400" i="1" dirty="0">
                <a:latin typeface="Tahoma" panose="020B0604030504040204" pitchFamily="34" charset="0"/>
                <a:ea typeface="宋体" panose="02010600030101010101" pitchFamily="2" charset="-122"/>
              </a:rPr>
              <a:t>I</a:t>
            </a:r>
            <a:r>
              <a:rPr kumimoji="1" lang="en-US" altLang="zh-CN" sz="2400" baseline="-25000" dirty="0">
                <a:latin typeface="Tahoma" panose="020B0604030504040204" pitchFamily="34" charset="0"/>
                <a:ea typeface="宋体" panose="02010600030101010101" pitchFamily="2" charset="-122"/>
              </a:rPr>
              <a:t>2</a:t>
            </a:r>
            <a:endParaRPr kumimoji="1" lang="zh-CN" altLang="en-US" sz="2400" dirty="0">
              <a:latin typeface="Tahoma" panose="020B0604030504040204" pitchFamily="34" charset="0"/>
              <a:ea typeface="宋体" panose="02010600030101010101" pitchFamily="2" charset="-122"/>
            </a:endParaRPr>
          </a:p>
        </p:txBody>
      </p:sp>
      <p:sp>
        <p:nvSpPr>
          <p:cNvPr id="29" name="矩形 5"/>
          <p:cNvSpPr>
            <a:spLocks noChangeArrowheads="1"/>
          </p:cNvSpPr>
          <p:nvPr/>
        </p:nvSpPr>
        <p:spPr bwMode="auto">
          <a:xfrm>
            <a:off x="1127398" y="3027884"/>
            <a:ext cx="3600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en-US" altLang="zh-CN" sz="2000" i="1" dirty="0">
                <a:latin typeface="Tahoma" panose="020B0604030504040204" pitchFamily="34" charset="0"/>
                <a:ea typeface="宋体" panose="02010600030101010101" pitchFamily="2" charset="-122"/>
              </a:rPr>
              <a:t>U</a:t>
            </a:r>
            <a:r>
              <a:rPr kumimoji="1" lang="en-US" altLang="zh-CN" sz="2000" baseline="-25000" dirty="0">
                <a:latin typeface="Tahoma" panose="020B0604030504040204" pitchFamily="34" charset="0"/>
                <a:ea typeface="宋体" panose="02010600030101010101" pitchFamily="2" charset="-122"/>
              </a:rPr>
              <a:t>1</a:t>
            </a:r>
            <a:r>
              <a:rPr kumimoji="1" lang="en-US" altLang="zh-CN" sz="2000" dirty="0">
                <a:latin typeface="Tahoma" panose="020B0604030504040204" pitchFamily="34" charset="0"/>
                <a:ea typeface="宋体" panose="02010600030101010101" pitchFamily="2" charset="-122"/>
              </a:rPr>
              <a:t> </a:t>
            </a:r>
            <a:r>
              <a:rPr kumimoji="1" lang="zh-CN" altLang="zh-CN" sz="2000" dirty="0">
                <a:latin typeface="Tahoma" panose="020B0604030504040204" pitchFamily="34" charset="0"/>
                <a:ea typeface="宋体" panose="02010600030101010101" pitchFamily="2" charset="-122"/>
              </a:rPr>
              <a:t>为加于一次绕组两端的电压，它等于反电动势</a:t>
            </a:r>
            <a:r>
              <a:rPr kumimoji="1" lang="en-US" altLang="zh-CN" sz="2000" i="1" dirty="0">
                <a:latin typeface="Tahoma" panose="020B0604030504040204" pitchFamily="34" charset="0"/>
                <a:ea typeface="宋体" panose="02010600030101010101" pitchFamily="2" charset="-122"/>
              </a:rPr>
              <a:t>E</a:t>
            </a:r>
            <a:r>
              <a:rPr kumimoji="1" lang="en-US" altLang="zh-CN" sz="2000" baseline="-25000" dirty="0">
                <a:latin typeface="Tahoma" panose="020B0604030504040204" pitchFamily="34" charset="0"/>
                <a:ea typeface="宋体" panose="02010600030101010101" pitchFamily="2" charset="-122"/>
              </a:rPr>
              <a:t>1</a:t>
            </a:r>
            <a:endParaRPr kumimoji="1" lang="zh-CN" altLang="en-US" sz="2000" dirty="0">
              <a:latin typeface="Tahoma" panose="020B0604030504040204" pitchFamily="34" charset="0"/>
              <a:ea typeface="宋体" panose="02010600030101010101" pitchFamily="2" charset="-122"/>
            </a:endParaRPr>
          </a:p>
        </p:txBody>
      </p:sp>
      <p:sp>
        <p:nvSpPr>
          <p:cNvPr id="30" name="矩形 6"/>
          <p:cNvSpPr>
            <a:spLocks noChangeArrowheads="1"/>
          </p:cNvSpPr>
          <p:nvPr/>
        </p:nvSpPr>
        <p:spPr bwMode="auto">
          <a:xfrm>
            <a:off x="1560786" y="3748609"/>
            <a:ext cx="1530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en-US" altLang="zh-CN" sz="2400" i="1">
                <a:latin typeface="Tahoma" panose="020B0604030504040204" pitchFamily="34" charset="0"/>
                <a:ea typeface="宋体" panose="02010600030101010101" pitchFamily="2" charset="-122"/>
              </a:rPr>
              <a:t>E</a:t>
            </a:r>
            <a:r>
              <a:rPr kumimoji="1" lang="en-US" altLang="zh-CN" sz="2400" baseline="-25000">
                <a:latin typeface="Tahoma" panose="020B0604030504040204" pitchFamily="34" charset="0"/>
                <a:ea typeface="宋体" panose="02010600030101010101" pitchFamily="2" charset="-122"/>
              </a:rPr>
              <a:t>1</a:t>
            </a:r>
            <a:r>
              <a:rPr kumimoji="1" lang="en-US" altLang="zh-CN" sz="2400" i="1">
                <a:latin typeface="Tahoma" panose="020B0604030504040204" pitchFamily="34" charset="0"/>
                <a:ea typeface="宋体" panose="02010600030101010101" pitchFamily="2" charset="-122"/>
              </a:rPr>
              <a:t>I</a:t>
            </a:r>
            <a:r>
              <a:rPr kumimoji="1" lang="en-US" altLang="zh-CN" sz="2400" baseline="-25000">
                <a:latin typeface="Tahoma" panose="020B0604030504040204" pitchFamily="34" charset="0"/>
                <a:ea typeface="宋体" panose="02010600030101010101" pitchFamily="2" charset="-122"/>
              </a:rPr>
              <a:t>1</a:t>
            </a:r>
            <a:r>
              <a:rPr kumimoji="1" lang="en-US" altLang="zh-CN" sz="2400">
                <a:latin typeface="Tahoma" panose="020B0604030504040204" pitchFamily="34" charset="0"/>
                <a:ea typeface="宋体" panose="02010600030101010101" pitchFamily="2" charset="-122"/>
              </a:rPr>
              <a:t>= </a:t>
            </a:r>
            <a:r>
              <a:rPr kumimoji="1" lang="en-US" altLang="zh-CN" sz="2400" i="1">
                <a:latin typeface="Tahoma" panose="020B0604030504040204" pitchFamily="34" charset="0"/>
                <a:ea typeface="宋体" panose="02010600030101010101" pitchFamily="2" charset="-122"/>
              </a:rPr>
              <a:t>E</a:t>
            </a:r>
            <a:r>
              <a:rPr kumimoji="1" lang="en-US" altLang="zh-CN" sz="2400" baseline="-25000">
                <a:latin typeface="Tahoma" panose="020B0604030504040204" pitchFamily="34" charset="0"/>
                <a:ea typeface="宋体" panose="02010600030101010101" pitchFamily="2" charset="-122"/>
              </a:rPr>
              <a:t>2</a:t>
            </a:r>
            <a:r>
              <a:rPr kumimoji="1" lang="en-US" altLang="zh-CN" sz="2400" i="1">
                <a:latin typeface="Tahoma" panose="020B0604030504040204" pitchFamily="34" charset="0"/>
                <a:ea typeface="宋体" panose="02010600030101010101" pitchFamily="2" charset="-122"/>
              </a:rPr>
              <a:t>I</a:t>
            </a:r>
            <a:r>
              <a:rPr kumimoji="1" lang="en-US" altLang="zh-CN" sz="2400" baseline="-25000">
                <a:latin typeface="Tahoma" panose="020B0604030504040204" pitchFamily="34" charset="0"/>
                <a:ea typeface="宋体" panose="02010600030101010101" pitchFamily="2" charset="-122"/>
              </a:rPr>
              <a:t>2</a:t>
            </a:r>
            <a:endParaRPr kumimoji="1" lang="zh-CN" altLang="en-US" sz="240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1" name="Object 1"/>
              <p:cNvSpPr txBox="1"/>
              <p:nvPr/>
            </p:nvSpPr>
            <p:spPr bwMode="auto">
              <a:xfrm>
                <a:off x="1200423" y="4901134"/>
                <a:ext cx="3240088" cy="5365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=4.44</m:t>
                      </m:r>
                      <m:r>
                        <a:rPr lang="zh-CN" altLang="en-US" i="1">
                          <a:solidFill>
                            <a:srgbClr val="000000"/>
                          </a:solidFill>
                          <a:latin typeface="Cambria Math" panose="02040503050406030204" pitchFamily="18" charset="0"/>
                        </a:rPr>
                        <m:t>𝑓</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𝐵</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𝑆</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−8</m:t>
                          </m:r>
                        </m:sup>
                      </m:sSup>
                    </m:oMath>
                  </m:oMathPara>
                </a14:m>
                <a:endParaRPr lang="zh-CN" altLang="en-US"/>
              </a:p>
            </p:txBody>
          </p:sp>
        </mc:Choice>
        <mc:Fallback xmlns="">
          <p:sp>
            <p:nvSpPr>
              <p:cNvPr id="31" name="Object 1"/>
              <p:cNvSpPr txBox="1">
                <a:spLocks noRot="1" noChangeAspect="1" noMove="1" noResize="1" noEditPoints="1" noAdjustHandles="1" noChangeArrowheads="1" noChangeShapeType="1" noTextEdit="1"/>
              </p:cNvSpPr>
              <p:nvPr/>
            </p:nvSpPr>
            <p:spPr bwMode="auto">
              <a:xfrm>
                <a:off x="1200423" y="4901134"/>
                <a:ext cx="3240088" cy="5365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Object 3"/>
              <p:cNvSpPr txBox="1"/>
              <p:nvPr/>
            </p:nvSpPr>
            <p:spPr bwMode="auto">
              <a:xfrm>
                <a:off x="1200423" y="5620272"/>
                <a:ext cx="3124200" cy="5048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=4.44</m:t>
                      </m:r>
                      <m:r>
                        <a:rPr lang="zh-CN" altLang="en-US" i="1">
                          <a:solidFill>
                            <a:srgbClr val="000000"/>
                          </a:solidFill>
                          <a:latin typeface="Cambria Math" panose="02040503050406030204" pitchFamily="18" charset="0"/>
                        </a:rPr>
                        <m:t>𝑓</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𝐵</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𝑆</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−8</m:t>
                          </m:r>
                        </m:sup>
                      </m:sSup>
                    </m:oMath>
                  </m:oMathPara>
                </a14:m>
                <a:endParaRPr lang="zh-CN" altLang="en-US"/>
              </a:p>
            </p:txBody>
          </p:sp>
        </mc:Choice>
        <mc:Fallback xmlns="">
          <p:sp>
            <p:nvSpPr>
              <p:cNvPr id="32" name="Object 3"/>
              <p:cNvSpPr txBox="1">
                <a:spLocks noRot="1" noChangeAspect="1" noMove="1" noResize="1" noEditPoints="1" noAdjustHandles="1" noChangeArrowheads="1" noChangeShapeType="1" noTextEdit="1"/>
              </p:cNvSpPr>
              <p:nvPr/>
            </p:nvSpPr>
            <p:spPr bwMode="auto">
              <a:xfrm>
                <a:off x="1200423" y="5620272"/>
                <a:ext cx="3124200" cy="504825"/>
              </a:xfrm>
              <a:prstGeom prst="rect">
                <a:avLst/>
              </a:prstGeom>
              <a:blipFill>
                <a:blip r:embed="rId3"/>
                <a:stretch>
                  <a:fillRect/>
                </a:stretch>
              </a:blipFill>
            </p:spPr>
            <p:txBody>
              <a:bodyPr/>
              <a:lstStyle/>
              <a:p>
                <a:r>
                  <a:rPr lang="zh-CN" altLang="en-US">
                    <a:noFill/>
                  </a:rPr>
                  <a:t> </a:t>
                </a:r>
              </a:p>
            </p:txBody>
          </p:sp>
        </mc:Fallback>
      </mc:AlternateContent>
      <p:sp>
        <p:nvSpPr>
          <p:cNvPr id="33" name="矩形 11"/>
          <p:cNvSpPr>
            <a:spLocks noChangeArrowheads="1"/>
          </p:cNvSpPr>
          <p:nvPr/>
        </p:nvSpPr>
        <p:spPr bwMode="auto">
          <a:xfrm>
            <a:off x="6996558" y="1948384"/>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a:latin typeface="Tahoma" panose="020B0604030504040204" pitchFamily="34" charset="0"/>
                <a:ea typeface="宋体" panose="02010600030101010101" pitchFamily="2" charset="-122"/>
              </a:rPr>
              <a:t> </a:t>
            </a:r>
            <a:r>
              <a:rPr kumimoji="1" lang="en-US" altLang="zh-CN" sz="2400" i="1">
                <a:latin typeface="Tahoma" panose="020B0604030504040204" pitchFamily="34" charset="0"/>
                <a:ea typeface="宋体" panose="02010600030101010101" pitchFamily="2" charset="-122"/>
              </a:rPr>
              <a:t>I</a:t>
            </a:r>
            <a:r>
              <a:rPr kumimoji="1" lang="en-US" altLang="zh-CN" sz="2400" baseline="-25000">
                <a:latin typeface="Tahoma" panose="020B0604030504040204" pitchFamily="34" charset="0"/>
                <a:ea typeface="宋体" panose="02010600030101010101" pitchFamily="2" charset="-122"/>
              </a:rPr>
              <a:t>1</a:t>
            </a:r>
            <a:r>
              <a:rPr kumimoji="1" lang="en-US" altLang="zh-CN" sz="2400" i="1">
                <a:latin typeface="Tahoma" panose="020B0604030504040204" pitchFamily="34" charset="0"/>
                <a:ea typeface="宋体" panose="02010600030101010101" pitchFamily="2" charset="-122"/>
              </a:rPr>
              <a:t>W</a:t>
            </a:r>
            <a:r>
              <a:rPr kumimoji="1" lang="en-US" altLang="zh-CN" sz="2400" baseline="-25000">
                <a:latin typeface="Tahoma" panose="020B0604030504040204" pitchFamily="34" charset="0"/>
                <a:ea typeface="宋体" panose="02010600030101010101" pitchFamily="2" charset="-122"/>
              </a:rPr>
              <a:t>1</a:t>
            </a:r>
            <a:r>
              <a:rPr kumimoji="1" lang="en-US" altLang="zh-CN" sz="2400">
                <a:latin typeface="Tahoma" panose="020B0604030504040204" pitchFamily="34" charset="0"/>
                <a:ea typeface="宋体" panose="02010600030101010101" pitchFamily="2" charset="-122"/>
              </a:rPr>
              <a:t>=</a:t>
            </a:r>
            <a:r>
              <a:rPr kumimoji="1" lang="en-US" altLang="zh-CN" sz="2400" i="1">
                <a:latin typeface="Tahoma" panose="020B0604030504040204" pitchFamily="34" charset="0"/>
                <a:ea typeface="宋体" panose="02010600030101010101" pitchFamily="2" charset="-122"/>
              </a:rPr>
              <a:t>I</a:t>
            </a:r>
            <a:r>
              <a:rPr kumimoji="1" lang="en-US" altLang="zh-CN" sz="2400" baseline="-25000">
                <a:latin typeface="Tahoma" panose="020B0604030504040204" pitchFamily="34" charset="0"/>
                <a:ea typeface="宋体" panose="02010600030101010101" pitchFamily="2" charset="-122"/>
              </a:rPr>
              <a:t>2</a:t>
            </a:r>
            <a:r>
              <a:rPr kumimoji="1" lang="en-US" altLang="zh-CN" sz="2400" i="1">
                <a:latin typeface="Tahoma" panose="020B0604030504040204" pitchFamily="34" charset="0"/>
                <a:ea typeface="宋体" panose="02010600030101010101" pitchFamily="2" charset="-122"/>
              </a:rPr>
              <a:t>W</a:t>
            </a:r>
            <a:r>
              <a:rPr kumimoji="1" lang="en-US" altLang="zh-CN" sz="2400" baseline="-25000">
                <a:latin typeface="Tahoma" panose="020B0604030504040204" pitchFamily="34" charset="0"/>
                <a:ea typeface="宋体" panose="02010600030101010101" pitchFamily="2" charset="-122"/>
              </a:rPr>
              <a:t>2</a:t>
            </a:r>
            <a:r>
              <a:rPr kumimoji="1" lang="en-US" altLang="zh-CN" sz="2400">
                <a:latin typeface="Tahoma" panose="020B0604030504040204" pitchFamily="34" charset="0"/>
                <a:ea typeface="宋体" panose="02010600030101010101" pitchFamily="2" charset="-122"/>
              </a:rPr>
              <a:t> </a:t>
            </a:r>
            <a:endParaRPr kumimoji="1" lang="zh-CN" altLang="en-US" sz="240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4" name="Object 5"/>
              <p:cNvSpPr txBox="1"/>
              <p:nvPr/>
            </p:nvSpPr>
            <p:spPr bwMode="auto">
              <a:xfrm>
                <a:off x="7285484" y="2596084"/>
                <a:ext cx="1008063" cy="7969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2</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den>
                      </m:f>
                    </m:oMath>
                  </m:oMathPara>
                </a14:m>
                <a:endParaRPr lang="zh-CN" altLang="en-US"/>
              </a:p>
            </p:txBody>
          </p:sp>
        </mc:Choice>
        <mc:Fallback xmlns="">
          <p:sp>
            <p:nvSpPr>
              <p:cNvPr id="34" name="Object 5"/>
              <p:cNvSpPr txBox="1">
                <a:spLocks noRot="1" noChangeAspect="1" noMove="1" noResize="1" noEditPoints="1" noAdjustHandles="1" noChangeArrowheads="1" noChangeShapeType="1" noTextEdit="1"/>
              </p:cNvSpPr>
              <p:nvPr/>
            </p:nvSpPr>
            <p:spPr bwMode="auto">
              <a:xfrm>
                <a:off x="7285484" y="2596084"/>
                <a:ext cx="1008063" cy="796925"/>
              </a:xfrm>
              <a:prstGeom prst="rect">
                <a:avLst/>
              </a:prstGeom>
              <a:blipFill>
                <a:blip r:embed="rId4"/>
                <a:stretch>
                  <a:fillRect/>
                </a:stretch>
              </a:blipFill>
            </p:spPr>
            <p:txBody>
              <a:bodyPr/>
              <a:lstStyle/>
              <a:p>
                <a:r>
                  <a:rPr lang="zh-CN" altLang="en-US">
                    <a:noFill/>
                  </a:rPr>
                  <a:t> </a:t>
                </a:r>
              </a:p>
            </p:txBody>
          </p:sp>
        </mc:Fallback>
      </mc:AlternateContent>
      <p:sp>
        <p:nvSpPr>
          <p:cNvPr id="35" name="矩形 14"/>
          <p:cNvSpPr>
            <a:spLocks noChangeArrowheads="1"/>
          </p:cNvSpPr>
          <p:nvPr/>
        </p:nvSpPr>
        <p:spPr bwMode="auto">
          <a:xfrm>
            <a:off x="5917058" y="3388246"/>
            <a:ext cx="5651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solidFill>
                  <a:srgbClr val="FF0000"/>
                </a:solidFill>
                <a:latin typeface="Tahoma" panose="020B0604030504040204" pitchFamily="34" charset="0"/>
                <a:ea typeface="宋体" panose="02010600030101010101" pitchFamily="2" charset="-122"/>
              </a:rPr>
              <a:t>互感器的额定电流比</a:t>
            </a:r>
            <a:r>
              <a:rPr kumimoji="1" lang="en-US" altLang="zh-CN" sz="2400" b="1" dirty="0">
                <a:solidFill>
                  <a:srgbClr val="FF0000"/>
                </a:solidFill>
                <a:latin typeface="Tahoma" panose="020B0604030504040204" pitchFamily="34" charset="0"/>
                <a:ea typeface="宋体" panose="02010600030101010101" pitchFamily="2" charset="-122"/>
              </a:rPr>
              <a:t>(</a:t>
            </a:r>
            <a:r>
              <a:rPr kumimoji="1" lang="zh-CN" altLang="zh-CN" sz="2400" b="1" dirty="0">
                <a:solidFill>
                  <a:srgbClr val="FF0000"/>
                </a:solidFill>
                <a:latin typeface="Tahoma" panose="020B0604030504040204" pitchFamily="34" charset="0"/>
                <a:ea typeface="宋体" panose="02010600030101010101" pitchFamily="2" charset="-122"/>
              </a:rPr>
              <a:t>简称额定变比</a:t>
            </a:r>
            <a:r>
              <a:rPr kumimoji="1" lang="en-US" altLang="zh-CN" sz="2400" b="1" dirty="0">
                <a:solidFill>
                  <a:srgbClr val="FF0000"/>
                </a:solidFill>
                <a:latin typeface="Tahoma" panose="020B0604030504040204" pitchFamily="34" charset="0"/>
                <a:ea typeface="宋体" panose="02010600030101010101" pitchFamily="2" charset="-122"/>
              </a:rPr>
              <a:t>)</a:t>
            </a:r>
            <a:endParaRPr kumimoji="1" lang="zh-CN" altLang="en-US" sz="2400" dirty="0">
              <a:solidFill>
                <a:srgbClr val="FF0000"/>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6" name="Object 7"/>
              <p:cNvSpPr txBox="1"/>
              <p:nvPr/>
            </p:nvSpPr>
            <p:spPr bwMode="auto">
              <a:xfrm>
                <a:off x="7495058" y="3916888"/>
                <a:ext cx="1247775" cy="9366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𝐼</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den>
                      </m:f>
                    </m:oMath>
                  </m:oMathPara>
                </a14:m>
                <a:endParaRPr lang="zh-CN" altLang="en-US"/>
              </a:p>
            </p:txBody>
          </p:sp>
        </mc:Choice>
        <mc:Fallback xmlns="">
          <p:sp>
            <p:nvSpPr>
              <p:cNvPr id="36" name="Object 7"/>
              <p:cNvSpPr txBox="1">
                <a:spLocks noRot="1" noChangeAspect="1" noMove="1" noResize="1" noEditPoints="1" noAdjustHandles="1" noChangeArrowheads="1" noChangeShapeType="1" noTextEdit="1"/>
              </p:cNvSpPr>
              <p:nvPr/>
            </p:nvSpPr>
            <p:spPr bwMode="auto">
              <a:xfrm>
                <a:off x="7495058" y="3916888"/>
                <a:ext cx="1247775" cy="936625"/>
              </a:xfrm>
              <a:prstGeom prst="rect">
                <a:avLst/>
              </a:prstGeom>
              <a:blipFill>
                <a:blip r:embed="rId5"/>
                <a:stretch>
                  <a:fillRect/>
                </a:stretch>
              </a:blipFill>
            </p:spPr>
            <p:txBody>
              <a:bodyPr/>
              <a:lstStyle/>
              <a:p>
                <a:r>
                  <a:rPr lang="zh-CN" altLang="en-US">
                    <a:noFill/>
                  </a:rPr>
                  <a:t> </a:t>
                </a:r>
              </a:p>
            </p:txBody>
          </p:sp>
        </mc:Fallback>
      </mc:AlternateContent>
      <p:sp>
        <p:nvSpPr>
          <p:cNvPr id="37" name="矩形 17"/>
          <p:cNvSpPr>
            <a:spLocks noChangeArrowheads="1"/>
          </p:cNvSpPr>
          <p:nvPr/>
        </p:nvSpPr>
        <p:spPr bwMode="auto">
          <a:xfrm>
            <a:off x="5889628" y="4988270"/>
            <a:ext cx="5534964"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000" dirty="0">
                <a:solidFill>
                  <a:srgbClr val="FF0000"/>
                </a:solidFill>
                <a:latin typeface="Tahoma" panose="020B0604030504040204" pitchFamily="34" charset="0"/>
                <a:ea typeface="宋体" panose="02010600030101010101" pitchFamily="2" charset="-122"/>
              </a:rPr>
              <a:t>被测电流</a:t>
            </a:r>
            <a:r>
              <a:rPr kumimoji="1" lang="en-US" altLang="zh-CN" sz="2000" i="1" dirty="0">
                <a:solidFill>
                  <a:srgbClr val="FF0000"/>
                </a:solidFill>
                <a:latin typeface="Tahoma" panose="020B0604030504040204" pitchFamily="34" charset="0"/>
                <a:ea typeface="宋体" panose="02010600030101010101" pitchFamily="2" charset="-122"/>
              </a:rPr>
              <a:t>I</a:t>
            </a:r>
            <a:r>
              <a:rPr kumimoji="1" lang="en-US" altLang="zh-CN" sz="2000" baseline="-25000" dirty="0">
                <a:solidFill>
                  <a:srgbClr val="FF0000"/>
                </a:solidFill>
                <a:latin typeface="Tahoma" panose="020B0604030504040204" pitchFamily="34" charset="0"/>
                <a:ea typeface="宋体" panose="02010600030101010101" pitchFamily="2" charset="-122"/>
              </a:rPr>
              <a:t>1</a:t>
            </a:r>
            <a:r>
              <a:rPr kumimoji="1" lang="zh-CN" altLang="zh-CN" sz="2000" dirty="0">
                <a:solidFill>
                  <a:srgbClr val="FF0000"/>
                </a:solidFill>
                <a:latin typeface="Tahoma" panose="020B0604030504040204" pitchFamily="34" charset="0"/>
                <a:ea typeface="宋体" panose="02010600030101010101" pitchFamily="2" charset="-122"/>
              </a:rPr>
              <a:t>等于接在二次绕组的电流表读数</a:t>
            </a:r>
            <a:r>
              <a:rPr kumimoji="1" lang="en-US" altLang="zh-CN" sz="2000" i="1" dirty="0">
                <a:solidFill>
                  <a:srgbClr val="FF0000"/>
                </a:solidFill>
                <a:latin typeface="Tahoma" panose="020B0604030504040204" pitchFamily="34" charset="0"/>
                <a:ea typeface="宋体" panose="02010600030101010101" pitchFamily="2" charset="-122"/>
              </a:rPr>
              <a:t>I</a:t>
            </a:r>
            <a:r>
              <a:rPr kumimoji="1" lang="en-US" altLang="zh-CN" sz="2000" baseline="-25000" dirty="0">
                <a:solidFill>
                  <a:srgbClr val="FF0000"/>
                </a:solidFill>
                <a:latin typeface="Tahoma" panose="020B0604030504040204" pitchFamily="34" charset="0"/>
                <a:ea typeface="宋体" panose="02010600030101010101" pitchFamily="2" charset="-122"/>
              </a:rPr>
              <a:t>2</a:t>
            </a:r>
            <a:r>
              <a:rPr kumimoji="1" lang="zh-CN" altLang="zh-CN" sz="2000" dirty="0">
                <a:solidFill>
                  <a:srgbClr val="FF0000"/>
                </a:solidFill>
                <a:latin typeface="Tahoma" panose="020B0604030504040204" pitchFamily="34" charset="0"/>
                <a:ea typeface="宋体" panose="02010600030101010101" pitchFamily="2" charset="-122"/>
              </a:rPr>
              <a:t>乘以电流互感器额定电流变比</a:t>
            </a:r>
            <a:endParaRPr kumimoji="1" lang="zh-CN" altLang="en-US" sz="2000" dirty="0">
              <a:solidFill>
                <a:srgbClr val="FF0000"/>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8" name="Object 9"/>
              <p:cNvSpPr txBox="1"/>
              <p:nvPr/>
            </p:nvSpPr>
            <p:spPr bwMode="auto">
              <a:xfrm>
                <a:off x="7494588" y="5703888"/>
                <a:ext cx="1479550" cy="576262"/>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𝐼</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38" name="Object 9"/>
              <p:cNvSpPr txBox="1">
                <a:spLocks noRot="1" noChangeAspect="1" noMove="1" noResize="1" noEditPoints="1" noAdjustHandles="1" noChangeArrowheads="1" noChangeShapeType="1" noTextEdit="1"/>
              </p:cNvSpPr>
              <p:nvPr/>
            </p:nvSpPr>
            <p:spPr bwMode="auto">
              <a:xfrm>
                <a:off x="7494588" y="5703888"/>
                <a:ext cx="1479550" cy="576262"/>
              </a:xfrm>
              <a:prstGeom prst="rect">
                <a:avLst/>
              </a:prstGeom>
              <a:blipFill>
                <a:blip r:embed="rId6"/>
                <a:stretch>
                  <a:fillRect/>
                </a:stretch>
              </a:blipFill>
            </p:spPr>
            <p:txBody>
              <a:bodyPr/>
              <a:lstStyle/>
              <a:p>
                <a:r>
                  <a:rPr lang="zh-CN" altLang="en-US">
                    <a:noFill/>
                  </a:rPr>
                  <a:t> </a:t>
                </a:r>
              </a:p>
            </p:txBody>
          </p:sp>
        </mc:Fallback>
      </mc:AlternateContent>
      <p:sp>
        <p:nvSpPr>
          <p:cNvPr id="39" name="矩形 20"/>
          <p:cNvSpPr>
            <a:spLocks noChangeArrowheads="1"/>
          </p:cNvSpPr>
          <p:nvPr/>
        </p:nvSpPr>
        <p:spPr bwMode="auto">
          <a:xfrm rot="10800000" flipV="1">
            <a:off x="1200424" y="4396308"/>
            <a:ext cx="492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en-US" sz="2000">
                <a:latin typeface="Tahoma" panose="020B0604030504040204" pitchFamily="34" charset="0"/>
                <a:ea typeface="宋体" panose="02010600030101010101" pitchFamily="2" charset="-122"/>
              </a:rPr>
              <a:t>而</a:t>
            </a:r>
          </a:p>
        </p:txBody>
      </p:sp>
      <p:sp>
        <p:nvSpPr>
          <p:cNvPr id="40" name="矩形 21"/>
          <p:cNvSpPr>
            <a:spLocks noChangeArrowheads="1"/>
          </p:cNvSpPr>
          <p:nvPr/>
        </p:nvSpPr>
        <p:spPr bwMode="auto">
          <a:xfrm rot="10800000" flipV="1">
            <a:off x="5988497" y="1803921"/>
            <a:ext cx="492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en-US" sz="2000">
                <a:latin typeface="Tahoma" panose="020B0604030504040204" pitchFamily="34" charset="0"/>
                <a:ea typeface="宋体" panose="02010600030101010101" pitchFamily="2" charset="-122"/>
              </a:rPr>
              <a:t>故</a:t>
            </a:r>
          </a:p>
        </p:txBody>
      </p:sp>
    </p:spTree>
    <p:extLst>
      <p:ext uri="{BB962C8B-B14F-4D97-AF65-F5344CB8AC3E}">
        <p14:creationId xmlns:p14="http://schemas.microsoft.com/office/powerpoint/2010/main" val="3824780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207568" y="1168526"/>
            <a:ext cx="8352928" cy="4088899"/>
            <a:chOff x="2927648" y="1340768"/>
            <a:chExt cx="6410657" cy="4088899"/>
          </a:xfrm>
        </p:grpSpPr>
        <p:grpSp>
          <p:nvGrpSpPr>
            <p:cNvPr id="7" name="组合 6"/>
            <p:cNvGrpSpPr/>
            <p:nvPr/>
          </p:nvGrpSpPr>
          <p:grpSpPr>
            <a:xfrm>
              <a:off x="2936453" y="1340768"/>
              <a:ext cx="5852932" cy="473145"/>
              <a:chOff x="1841535" y="1303550"/>
              <a:chExt cx="4985831" cy="443226"/>
            </a:xfrm>
          </p:grpSpPr>
          <p:grpSp>
            <p:nvGrpSpPr>
              <p:cNvPr id="50" name="组合 49"/>
              <p:cNvGrpSpPr/>
              <p:nvPr/>
            </p:nvGrpSpPr>
            <p:grpSpPr>
              <a:xfrm>
                <a:off x="1841535" y="1303550"/>
                <a:ext cx="843427" cy="443226"/>
                <a:chOff x="666810" y="2586037"/>
                <a:chExt cx="468000" cy="245937"/>
              </a:xfrm>
            </p:grpSpPr>
            <p:sp>
              <p:nvSpPr>
                <p:cNvPr id="5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4" name="文本框 5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1" name="直接连接符 50"/>
              <p:cNvCxnSpPr>
                <a:stCxn id="53" idx="6"/>
              </p:cNvCxnSpPr>
              <p:nvPr/>
            </p:nvCxnSpPr>
            <p:spPr>
              <a:xfrm>
                <a:off x="2534033" y="1711215"/>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915072" y="1329060"/>
                <a:ext cx="2974913" cy="345345"/>
              </a:xfrm>
              <a:prstGeom prst="rect">
                <a:avLst/>
              </a:prstGeom>
              <a:noFill/>
            </p:spPr>
            <p:txBody>
              <a:bodyPr wrap="square" rtlCol="0">
                <a:spAutoFit/>
              </a:bodyPr>
              <a:lstStyle/>
              <a:p>
                <a:r>
                  <a:rPr lang="zh-CN" altLang="en-US" sz="2400" dirty="0"/>
                  <a:t>高电压的测量</a:t>
                </a:r>
                <a:endParaRPr lang="en-US" altLang="zh-CN" sz="2400" dirty="0"/>
              </a:p>
            </p:txBody>
          </p:sp>
        </p:grpSp>
        <p:grpSp>
          <p:nvGrpSpPr>
            <p:cNvPr id="8" name="组合 7"/>
            <p:cNvGrpSpPr/>
            <p:nvPr/>
          </p:nvGrpSpPr>
          <p:grpSpPr>
            <a:xfrm>
              <a:off x="2936452" y="1943088"/>
              <a:ext cx="5852933" cy="473144"/>
              <a:chOff x="1841535" y="2223512"/>
              <a:chExt cx="4985831" cy="443225"/>
            </a:xfrm>
          </p:grpSpPr>
          <p:grpSp>
            <p:nvGrpSpPr>
              <p:cNvPr id="45" name="组合 44"/>
              <p:cNvGrpSpPr/>
              <p:nvPr/>
            </p:nvGrpSpPr>
            <p:grpSpPr>
              <a:xfrm>
                <a:off x="1841535" y="2223512"/>
                <a:ext cx="843427" cy="443225"/>
                <a:chOff x="666810" y="2586037"/>
                <a:chExt cx="468000" cy="245937"/>
              </a:xfrm>
            </p:grpSpPr>
            <p:sp>
              <p:nvSpPr>
                <p:cNvPr id="4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9" name="文本框 48"/>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6" name="直接连接符 45"/>
              <p:cNvCxnSpPr>
                <a:stCxn id="48" idx="6"/>
              </p:cNvCxnSpPr>
              <p:nvPr/>
            </p:nvCxnSpPr>
            <p:spPr>
              <a:xfrm>
                <a:off x="2534033" y="2631188"/>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915073" y="2224366"/>
                <a:ext cx="3833675" cy="345345"/>
              </a:xfrm>
              <a:prstGeom prst="rect">
                <a:avLst/>
              </a:prstGeom>
              <a:noFill/>
            </p:spPr>
            <p:txBody>
              <a:bodyPr wrap="square" rtlCol="0">
                <a:spAutoFit/>
              </a:bodyPr>
              <a:lstStyle/>
              <a:p>
                <a:r>
                  <a:rPr lang="zh-CN" altLang="en-US" sz="2400" dirty="0"/>
                  <a:t>大电流的测量</a:t>
                </a:r>
                <a:endParaRPr lang="en-US" altLang="zh-CN" sz="2400" dirty="0"/>
              </a:p>
            </p:txBody>
          </p:sp>
        </p:grpSp>
        <p:grpSp>
          <p:nvGrpSpPr>
            <p:cNvPr id="9" name="组合 8"/>
            <p:cNvGrpSpPr/>
            <p:nvPr/>
          </p:nvGrpSpPr>
          <p:grpSpPr>
            <a:xfrm>
              <a:off x="2936452" y="2545407"/>
              <a:ext cx="5852933" cy="473146"/>
              <a:chOff x="1841535" y="3143496"/>
              <a:chExt cx="4985831" cy="443226"/>
            </a:xfrm>
          </p:grpSpPr>
          <p:grpSp>
            <p:nvGrpSpPr>
              <p:cNvPr id="40" name="组合 39"/>
              <p:cNvGrpSpPr/>
              <p:nvPr/>
            </p:nvGrpSpPr>
            <p:grpSpPr>
              <a:xfrm>
                <a:off x="1841535" y="3143496"/>
                <a:ext cx="843427" cy="443226"/>
                <a:chOff x="666810" y="2586037"/>
                <a:chExt cx="468000" cy="245937"/>
              </a:xfrm>
            </p:grpSpPr>
            <p:sp>
              <p:nvSpPr>
                <p:cNvPr id="4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4" name="文本框 4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1" name="直接连接符 40"/>
              <p:cNvCxnSpPr>
                <a:stCxn id="43" idx="6"/>
              </p:cNvCxnSpPr>
              <p:nvPr/>
            </p:nvCxnSpPr>
            <p:spPr>
              <a:xfrm>
                <a:off x="2534033" y="3551161"/>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915073" y="3153419"/>
                <a:ext cx="3833675" cy="432471"/>
              </a:xfrm>
              <a:prstGeom prst="rect">
                <a:avLst/>
              </a:prstGeom>
              <a:noFill/>
            </p:spPr>
            <p:txBody>
              <a:bodyPr wrap="square" rtlCol="0">
                <a:spAutoFit/>
              </a:bodyPr>
              <a:lstStyle/>
              <a:p>
                <a:r>
                  <a:rPr lang="zh-CN" altLang="en-US" sz="2400" dirty="0"/>
                  <a:t>*频率、周期、相位的测量（不要求）</a:t>
                </a:r>
              </a:p>
            </p:txBody>
          </p:sp>
        </p:grpSp>
        <p:grpSp>
          <p:nvGrpSpPr>
            <p:cNvPr id="10" name="组合 9"/>
            <p:cNvGrpSpPr/>
            <p:nvPr/>
          </p:nvGrpSpPr>
          <p:grpSpPr>
            <a:xfrm>
              <a:off x="2927648" y="3147728"/>
              <a:ext cx="6410657" cy="473145"/>
              <a:chOff x="1841535" y="4063469"/>
              <a:chExt cx="5460930" cy="443226"/>
            </a:xfrm>
          </p:grpSpPr>
          <p:grpSp>
            <p:nvGrpSpPr>
              <p:cNvPr id="35" name="组合 34"/>
              <p:cNvGrpSpPr/>
              <p:nvPr/>
            </p:nvGrpSpPr>
            <p:grpSpPr>
              <a:xfrm>
                <a:off x="1841535" y="4063469"/>
                <a:ext cx="843427" cy="443226"/>
                <a:chOff x="666810" y="2586037"/>
                <a:chExt cx="468000" cy="245937"/>
              </a:xfrm>
            </p:grpSpPr>
            <p:sp>
              <p:nvSpPr>
                <p:cNvPr id="3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9" name="文本框 3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6" name="直接连接符 35"/>
              <p:cNvCxnSpPr>
                <a:stCxn id="38"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915073" y="4086673"/>
                <a:ext cx="4387392" cy="345345"/>
              </a:xfrm>
              <a:prstGeom prst="rect">
                <a:avLst/>
              </a:prstGeom>
              <a:noFill/>
            </p:spPr>
            <p:txBody>
              <a:bodyPr wrap="square" rtlCol="0">
                <a:spAutoFit/>
              </a:bodyPr>
              <a:lstStyle/>
              <a:p>
                <a:r>
                  <a:rPr lang="zh-CN" altLang="en-US" sz="2400" dirty="0"/>
                  <a:t>指针式电工仪表</a:t>
                </a:r>
                <a:endParaRPr lang="en-US" altLang="zh-CN" sz="2400" dirty="0"/>
              </a:p>
            </p:txBody>
          </p:sp>
        </p:grpSp>
        <p:grpSp>
          <p:nvGrpSpPr>
            <p:cNvPr id="29" name="组合 28"/>
            <p:cNvGrpSpPr/>
            <p:nvPr/>
          </p:nvGrpSpPr>
          <p:grpSpPr>
            <a:xfrm>
              <a:off x="2927648" y="3750045"/>
              <a:ext cx="6410657" cy="491619"/>
              <a:chOff x="1841535" y="4063469"/>
              <a:chExt cx="5460930" cy="460532"/>
            </a:xfrm>
          </p:grpSpPr>
          <p:grpSp>
            <p:nvGrpSpPr>
              <p:cNvPr id="30" name="组合 29"/>
              <p:cNvGrpSpPr/>
              <p:nvPr/>
            </p:nvGrpSpPr>
            <p:grpSpPr>
              <a:xfrm>
                <a:off x="1841535" y="4063469"/>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p:cNvCxnSpPr>
                <a:stCxn id="33"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915073" y="4091529"/>
                <a:ext cx="4387392" cy="432472"/>
              </a:xfrm>
              <a:prstGeom prst="rect">
                <a:avLst/>
              </a:prstGeom>
              <a:noFill/>
            </p:spPr>
            <p:txBody>
              <a:bodyPr wrap="square" rtlCol="0">
                <a:spAutoFit/>
              </a:bodyPr>
              <a:lstStyle/>
              <a:p>
                <a:r>
                  <a:rPr lang="zh-CN" altLang="en-US" sz="2400" dirty="0"/>
                  <a:t>*</a:t>
                </a:r>
                <a:r>
                  <a:rPr lang="zh-CN" altLang="zh-CN" sz="2400" dirty="0"/>
                  <a:t>电力设备绝缘性能的测试</a:t>
                </a:r>
                <a:endParaRPr lang="en-US" altLang="zh-CN" sz="2400" dirty="0"/>
              </a:p>
            </p:txBody>
          </p:sp>
        </p:grpSp>
        <p:grpSp>
          <p:nvGrpSpPr>
            <p:cNvPr id="55" name="组合 54"/>
            <p:cNvGrpSpPr/>
            <p:nvPr/>
          </p:nvGrpSpPr>
          <p:grpSpPr>
            <a:xfrm>
              <a:off x="2927648" y="4954690"/>
              <a:ext cx="6410657" cy="474977"/>
              <a:chOff x="1841535" y="4063469"/>
              <a:chExt cx="5460930" cy="444942"/>
            </a:xfrm>
          </p:grpSpPr>
          <p:grpSp>
            <p:nvGrpSpPr>
              <p:cNvPr id="56" name="组合 55"/>
              <p:cNvGrpSpPr/>
              <p:nvPr/>
            </p:nvGrpSpPr>
            <p:grpSpPr>
              <a:xfrm>
                <a:off x="1841535" y="4063469"/>
                <a:ext cx="843427" cy="443226"/>
                <a:chOff x="666810" y="2586037"/>
                <a:chExt cx="468000" cy="245937"/>
              </a:xfrm>
            </p:grpSpPr>
            <p:sp>
              <p:nvSpPr>
                <p:cNvPr id="5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4075939"/>
                <a:ext cx="4387392" cy="432472"/>
              </a:xfrm>
              <a:prstGeom prst="rect">
                <a:avLst/>
              </a:prstGeom>
              <a:noFill/>
            </p:spPr>
            <p:txBody>
              <a:bodyPr wrap="square" rtlCol="0">
                <a:spAutoFit/>
              </a:bodyPr>
              <a:lstStyle/>
              <a:p>
                <a:r>
                  <a:rPr lang="zh-CN" altLang="en-US" sz="2400" dirty="0"/>
                  <a:t>*局部放电的测试</a:t>
                </a:r>
                <a:endParaRPr lang="en-US" altLang="zh-CN" sz="2400" dirty="0"/>
              </a:p>
            </p:txBody>
          </p:sp>
        </p:grpSp>
        <p:grpSp>
          <p:nvGrpSpPr>
            <p:cNvPr id="61" name="组合 60"/>
            <p:cNvGrpSpPr/>
            <p:nvPr/>
          </p:nvGrpSpPr>
          <p:grpSpPr>
            <a:xfrm>
              <a:off x="2927648" y="4352368"/>
              <a:ext cx="6410657" cy="473145"/>
              <a:chOff x="1841535" y="4063469"/>
              <a:chExt cx="5460930" cy="443226"/>
            </a:xfrm>
          </p:grpSpPr>
          <p:grpSp>
            <p:nvGrpSpPr>
              <p:cNvPr id="62" name="组合 61"/>
              <p:cNvGrpSpPr/>
              <p:nvPr/>
            </p:nvGrpSpPr>
            <p:grpSpPr>
              <a:xfrm>
                <a:off x="1841535" y="4063469"/>
                <a:ext cx="843427" cy="443226"/>
                <a:chOff x="666810" y="2586037"/>
                <a:chExt cx="468000" cy="245937"/>
              </a:xfrm>
            </p:grpSpPr>
            <p:sp>
              <p:nvSpPr>
                <p:cNvPr id="6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6" name="文本框 6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3" name="直接连接符 62"/>
              <p:cNvCxnSpPr>
                <a:stCxn id="65"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2915073" y="4066871"/>
                <a:ext cx="4387392" cy="432472"/>
              </a:xfrm>
              <a:prstGeom prst="rect">
                <a:avLst/>
              </a:prstGeom>
              <a:noFill/>
            </p:spPr>
            <p:txBody>
              <a:bodyPr wrap="square" rtlCol="0">
                <a:spAutoFit/>
              </a:bodyPr>
              <a:lstStyle/>
              <a:p>
                <a:r>
                  <a:rPr lang="zh-CN" altLang="en-US" sz="2400" dirty="0"/>
                  <a:t>*接地电阻的测试</a:t>
                </a:r>
                <a:endParaRPr lang="en-US" altLang="zh-CN" sz="2400" dirty="0"/>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300701" cy="574183"/>
          </a:xfrm>
        </p:spPr>
        <p:txBody>
          <a:bodyPr>
            <a:normAutofit/>
          </a:bodyPr>
          <a:lstStyle/>
          <a:p>
            <a:r>
              <a:rPr lang="zh-CN" altLang="zh-CN" dirty="0">
                <a:ea typeface="宋体" panose="02010600030101010101" pitchFamily="2" charset="-122"/>
              </a:rPr>
              <a:t>电磁式电流互感器主要技术参数</a:t>
            </a:r>
            <a:endParaRPr lang="zh-CN" altLang="en-US" dirty="0">
              <a:ea typeface="宋体" panose="02010600030101010101" pitchFamily="2" charset="-122"/>
            </a:endParaRPr>
          </a:p>
        </p:txBody>
      </p:sp>
      <p:sp>
        <p:nvSpPr>
          <p:cNvPr id="17" name="矩形 3"/>
          <p:cNvSpPr>
            <a:spLocks noChangeArrowheads="1"/>
          </p:cNvSpPr>
          <p:nvPr/>
        </p:nvSpPr>
        <p:spPr bwMode="auto">
          <a:xfrm>
            <a:off x="960984" y="1695087"/>
            <a:ext cx="6656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solidFill>
                  <a:srgbClr val="FF0000"/>
                </a:solidFill>
                <a:latin typeface="Tahoma" panose="020B0604030504040204" pitchFamily="34" charset="0"/>
                <a:ea typeface="宋体" panose="02010600030101010101" pitchFamily="2" charset="-122"/>
              </a:rPr>
              <a:t>额定电流比</a:t>
            </a:r>
            <a:r>
              <a:rPr kumimoji="1" lang="zh-CN" altLang="zh-CN" sz="2400" dirty="0">
                <a:latin typeface="Tahoma" panose="020B0604030504040204" pitchFamily="34" charset="0"/>
                <a:ea typeface="宋体" panose="02010600030101010101" pitchFamily="2" charset="-122"/>
              </a:rPr>
              <a:t>指一次额定电流与二次额定电流之比</a:t>
            </a:r>
            <a:endParaRPr kumimoji="1" lang="zh-CN" altLang="en-US" sz="2400" b="1"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8" name="Object 1"/>
              <p:cNvSpPr txBox="1"/>
              <p:nvPr/>
            </p:nvSpPr>
            <p:spPr bwMode="auto">
              <a:xfrm>
                <a:off x="5380099" y="2303945"/>
                <a:ext cx="1647825" cy="719137"/>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𝑁</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𝑁</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100</m:t>
                          </m:r>
                        </m:num>
                        <m:den>
                          <m:r>
                            <a:rPr lang="zh-CN" altLang="en-US" i="1">
                              <a:solidFill>
                                <a:srgbClr val="000000"/>
                              </a:solidFill>
                              <a:latin typeface="Cambria Math" panose="02040503050406030204" pitchFamily="18" charset="0"/>
                            </a:rPr>
                            <m:t>5</m:t>
                          </m:r>
                        </m:den>
                      </m:f>
                    </m:oMath>
                  </m:oMathPara>
                </a14:m>
                <a:endParaRPr lang="zh-CN" altLang="en-US"/>
              </a:p>
            </p:txBody>
          </p:sp>
        </mc:Choice>
        <mc:Fallback xmlns="">
          <p:sp>
            <p:nvSpPr>
              <p:cNvPr id="18" name="Object 1"/>
              <p:cNvSpPr txBox="1">
                <a:spLocks noRot="1" noChangeAspect="1" noMove="1" noResize="1" noEditPoints="1" noAdjustHandles="1" noChangeArrowheads="1" noChangeShapeType="1" noTextEdit="1"/>
              </p:cNvSpPr>
              <p:nvPr/>
            </p:nvSpPr>
            <p:spPr bwMode="auto">
              <a:xfrm>
                <a:off x="5380099" y="2303945"/>
                <a:ext cx="1647825" cy="719137"/>
              </a:xfrm>
              <a:prstGeom prst="rect">
                <a:avLst/>
              </a:prstGeom>
              <a:blipFill>
                <a:blip r:embed="rId2"/>
                <a:stretch>
                  <a:fillRect/>
                </a:stretch>
              </a:blipFill>
            </p:spPr>
            <p:txBody>
              <a:bodyPr/>
              <a:lstStyle/>
              <a:p>
                <a:r>
                  <a:rPr lang="zh-CN" altLang="en-US">
                    <a:noFill/>
                  </a:rPr>
                  <a:t> </a:t>
                </a:r>
              </a:p>
            </p:txBody>
          </p:sp>
        </mc:Fallback>
      </mc:AlternateContent>
      <p:sp>
        <p:nvSpPr>
          <p:cNvPr id="19" name="矩形 8"/>
          <p:cNvSpPr>
            <a:spLocks noChangeArrowheads="1"/>
          </p:cNvSpPr>
          <p:nvPr/>
        </p:nvSpPr>
        <p:spPr bwMode="auto">
          <a:xfrm>
            <a:off x="983432" y="3237006"/>
            <a:ext cx="104411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solidFill>
                  <a:srgbClr val="FF0000"/>
                </a:solidFill>
                <a:latin typeface="Tahoma" panose="020B0604030504040204" pitchFamily="34" charset="0"/>
                <a:ea typeface="宋体" panose="02010600030101010101" pitchFamily="2" charset="-122"/>
              </a:rPr>
              <a:t>额定容量</a:t>
            </a:r>
            <a:r>
              <a:rPr kumimoji="1" lang="zh-CN" altLang="zh-CN" sz="2400" dirty="0">
                <a:latin typeface="Tahoma" panose="020B0604030504040204" pitchFamily="34" charset="0"/>
                <a:ea typeface="宋体" panose="02010600030101010101" pitchFamily="2" charset="-122"/>
              </a:rPr>
              <a:t>是额定二次电流</a:t>
            </a:r>
            <a:r>
              <a:rPr kumimoji="1" lang="en-US" altLang="zh-CN" sz="2400" i="1" dirty="0">
                <a:latin typeface="Tahoma" panose="020B0604030504040204" pitchFamily="34" charset="0"/>
                <a:ea typeface="宋体" panose="02010600030101010101" pitchFamily="2" charset="-122"/>
              </a:rPr>
              <a:t>I</a:t>
            </a:r>
            <a:r>
              <a:rPr kumimoji="1" lang="en-US" altLang="zh-CN" sz="2400" baseline="-25000" dirty="0">
                <a:latin typeface="Tahoma" panose="020B0604030504040204" pitchFamily="34" charset="0"/>
                <a:ea typeface="宋体" panose="02010600030101010101" pitchFamily="2" charset="-122"/>
              </a:rPr>
              <a:t>2N</a:t>
            </a:r>
            <a:r>
              <a:rPr kumimoji="1" lang="zh-CN" altLang="zh-CN" sz="2400" dirty="0">
                <a:latin typeface="Tahoma" panose="020B0604030504040204" pitchFamily="34" charset="0"/>
                <a:ea typeface="宋体" panose="02010600030101010101" pitchFamily="2" charset="-122"/>
              </a:rPr>
              <a:t>通过二次额定负载</a:t>
            </a:r>
            <a:r>
              <a:rPr kumimoji="1" lang="en-US" altLang="zh-CN" sz="2400" dirty="0">
                <a:latin typeface="Tahoma" panose="020B0604030504040204" pitchFamily="34" charset="0"/>
                <a:ea typeface="宋体" panose="02010600030101010101" pitchFamily="2" charset="-122"/>
              </a:rPr>
              <a:t>Z</a:t>
            </a:r>
            <a:r>
              <a:rPr kumimoji="1" lang="en-US" altLang="zh-CN" sz="2400" baseline="-25000" dirty="0">
                <a:latin typeface="Tahoma" panose="020B0604030504040204" pitchFamily="34" charset="0"/>
                <a:ea typeface="宋体" panose="02010600030101010101" pitchFamily="2" charset="-122"/>
              </a:rPr>
              <a:t>2N</a:t>
            </a:r>
            <a:r>
              <a:rPr kumimoji="1" lang="zh-CN" altLang="zh-CN" sz="2400" dirty="0">
                <a:latin typeface="Tahoma" panose="020B0604030504040204" pitchFamily="34" charset="0"/>
                <a:ea typeface="宋体" panose="02010600030101010101" pitchFamily="2" charset="-122"/>
              </a:rPr>
              <a:t>时所消耗的视在功率</a:t>
            </a:r>
            <a:r>
              <a:rPr kumimoji="1" lang="en-US" altLang="zh-CN" sz="2400" dirty="0">
                <a:latin typeface="Tahoma" panose="020B0604030504040204" pitchFamily="34" charset="0"/>
                <a:ea typeface="宋体" panose="02010600030101010101" pitchFamily="2" charset="-122"/>
              </a:rPr>
              <a:t>S</a:t>
            </a:r>
            <a:r>
              <a:rPr kumimoji="1" lang="en-US" altLang="zh-CN" sz="2400" baseline="-25000" dirty="0">
                <a:latin typeface="Tahoma" panose="020B0604030504040204" pitchFamily="34" charset="0"/>
                <a:ea typeface="宋体" panose="02010600030101010101" pitchFamily="2" charset="-122"/>
              </a:rPr>
              <a:t>2N</a:t>
            </a:r>
            <a:endParaRPr kumimoji="1" lang="zh-CN" altLang="en-US" sz="2400" b="1"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0" name="Object 3"/>
              <p:cNvSpPr txBox="1"/>
              <p:nvPr/>
            </p:nvSpPr>
            <p:spPr bwMode="auto">
              <a:xfrm>
                <a:off x="5338763" y="4145710"/>
                <a:ext cx="2089150" cy="5937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𝑁</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𝑁</m:t>
                          </m:r>
                        </m:sub>
                        <m:sup>
                          <m:r>
                            <a:rPr lang="zh-CN" altLang="en-US" i="1">
                              <a:solidFill>
                                <a:srgbClr val="000000"/>
                              </a:solidFill>
                              <a:latin typeface="Cambria Math" panose="02040503050406030204" pitchFamily="18" charset="0"/>
                            </a:rPr>
                            <m:t>2</m:t>
                          </m:r>
                        </m:sup>
                      </m:sSub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𝑁</m:t>
                          </m:r>
                        </m:sub>
                      </m:sSub>
                    </m:oMath>
                  </m:oMathPara>
                </a14:m>
                <a:endParaRPr lang="zh-CN" altLang="en-US"/>
              </a:p>
            </p:txBody>
          </p:sp>
        </mc:Choice>
        <mc:Fallback xmlns="">
          <p:sp>
            <p:nvSpPr>
              <p:cNvPr id="20" name="Object 3"/>
              <p:cNvSpPr txBox="1">
                <a:spLocks noRot="1" noChangeAspect="1" noMove="1" noResize="1" noEditPoints="1" noAdjustHandles="1" noChangeArrowheads="1" noChangeShapeType="1" noTextEdit="1"/>
              </p:cNvSpPr>
              <p:nvPr/>
            </p:nvSpPr>
            <p:spPr bwMode="auto">
              <a:xfrm>
                <a:off x="5338763" y="4145710"/>
                <a:ext cx="2089150" cy="593725"/>
              </a:xfrm>
              <a:prstGeom prst="rect">
                <a:avLst/>
              </a:prstGeom>
              <a:blipFill>
                <a:blip r:embed="rId3"/>
                <a:stretch>
                  <a:fillRect/>
                </a:stretch>
              </a:blipFill>
            </p:spPr>
            <p:txBody>
              <a:bodyPr/>
              <a:lstStyle/>
              <a:p>
                <a:r>
                  <a:rPr lang="zh-CN" altLang="en-US">
                    <a:noFill/>
                  </a:rPr>
                  <a:t> </a:t>
                </a:r>
              </a:p>
            </p:txBody>
          </p:sp>
        </mc:Fallback>
      </mc:AlternateContent>
      <p:sp>
        <p:nvSpPr>
          <p:cNvPr id="21" name="矩形 11"/>
          <p:cNvSpPr>
            <a:spLocks noChangeArrowheads="1"/>
          </p:cNvSpPr>
          <p:nvPr/>
        </p:nvSpPr>
        <p:spPr bwMode="auto">
          <a:xfrm>
            <a:off x="1198762" y="5085184"/>
            <a:ext cx="1036915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solidFill>
                  <a:srgbClr val="FF0000"/>
                </a:solidFill>
                <a:latin typeface="Tahoma" panose="020B0604030504040204" pitchFamily="34" charset="0"/>
                <a:ea typeface="宋体" panose="02010600030101010101" pitchFamily="2" charset="-122"/>
              </a:rPr>
              <a:t>额定电压</a:t>
            </a:r>
            <a:r>
              <a:rPr kumimoji="1" lang="zh-CN" altLang="zh-CN" sz="2400" dirty="0">
                <a:latin typeface="Tahoma" panose="020B0604030504040204" pitchFamily="34" charset="0"/>
                <a:ea typeface="宋体" panose="02010600030101010101" pitchFamily="2" charset="-122"/>
              </a:rPr>
              <a:t>是指一次绕组长期对地能够承受的最大电压</a:t>
            </a:r>
            <a:r>
              <a:rPr kumimoji="1" lang="en-US" altLang="zh-CN" sz="2400" dirty="0">
                <a:latin typeface="Tahoma" panose="020B0604030504040204" pitchFamily="34" charset="0"/>
                <a:ea typeface="宋体" panose="02010600030101010101" pitchFamily="2" charset="-122"/>
              </a:rPr>
              <a:t>(</a:t>
            </a:r>
            <a:r>
              <a:rPr kumimoji="1" lang="zh-CN" altLang="zh-CN" sz="2400" dirty="0">
                <a:latin typeface="Tahoma" panose="020B0604030504040204" pitchFamily="34" charset="0"/>
                <a:ea typeface="宋体" panose="02010600030101010101" pitchFamily="2" charset="-122"/>
              </a:rPr>
              <a:t>有效值</a:t>
            </a:r>
            <a:r>
              <a:rPr kumimoji="1" lang="en-US" altLang="zh-CN" sz="2400" dirty="0">
                <a:latin typeface="Tahoma" panose="020B0604030504040204" pitchFamily="34" charset="0"/>
                <a:ea typeface="宋体" panose="02010600030101010101" pitchFamily="2" charset="-122"/>
              </a:rPr>
              <a:t>)</a:t>
            </a:r>
            <a:r>
              <a:rPr kumimoji="1" lang="zh-CN" altLang="zh-CN" sz="2400" dirty="0">
                <a:latin typeface="Tahoma" panose="020B0604030504040204" pitchFamily="34" charset="0"/>
                <a:ea typeface="宋体" panose="02010600030101010101" pitchFamily="2" charset="-122"/>
              </a:rPr>
              <a:t>，它应不低于所接线路的额定相电压</a:t>
            </a:r>
            <a:endParaRPr kumimoji="1" lang="zh-CN" altLang="en-US" sz="2400" dirty="0">
              <a:latin typeface="Tahoma" panose="020B0604030504040204" pitchFamily="34" charset="0"/>
              <a:ea typeface="宋体" panose="02010600030101010101" pitchFamily="2" charset="-122"/>
            </a:endParaRPr>
          </a:p>
        </p:txBody>
      </p:sp>
      <p:sp>
        <p:nvSpPr>
          <p:cNvPr id="2" name="矩形 3">
            <a:extLst>
              <a:ext uri="{FF2B5EF4-FFF2-40B4-BE49-F238E27FC236}">
                <a16:creationId xmlns:a16="http://schemas.microsoft.com/office/drawing/2014/main" id="{D805CE52-5A68-18F0-BE71-5B10FC27E049}"/>
              </a:ext>
            </a:extLst>
          </p:cNvPr>
          <p:cNvSpPr>
            <a:spLocks noChangeArrowheads="1"/>
          </p:cNvSpPr>
          <p:nvPr/>
        </p:nvSpPr>
        <p:spPr bwMode="auto">
          <a:xfrm>
            <a:off x="9264352" y="1233422"/>
            <a:ext cx="1346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b="1" dirty="0">
                <a:solidFill>
                  <a:srgbClr val="FF0000"/>
                </a:solidFill>
                <a:latin typeface="Tahoma" panose="020B0604030504040204" pitchFamily="34" charset="0"/>
                <a:ea typeface="宋体" panose="02010600030101010101" pitchFamily="2" charset="-122"/>
              </a:rPr>
              <a:t>额定电流</a:t>
            </a:r>
            <a:r>
              <a:rPr kumimoji="1" lang="zh-CN" altLang="en-US" b="1" dirty="0">
                <a:solidFill>
                  <a:srgbClr val="FF0000"/>
                </a:solidFill>
                <a:latin typeface="Tahoma" panose="020B0604030504040204" pitchFamily="34" charset="0"/>
                <a:ea typeface="宋体" panose="02010600030101010101" pitchFamily="2" charset="-122"/>
              </a:rPr>
              <a:t>？</a:t>
            </a:r>
            <a:endParaRPr kumimoji="1" lang="zh-CN" altLang="en-US" b="1" dirty="0">
              <a:latin typeface="Tahoma" panose="020B0604030504040204" pitchFamily="34" charset="0"/>
              <a:ea typeface="宋体" panose="02010600030101010101" pitchFamily="2" charset="-122"/>
            </a:endParaRPr>
          </a:p>
        </p:txBody>
      </p:sp>
      <p:sp>
        <p:nvSpPr>
          <p:cNvPr id="3" name="矩形 3">
            <a:extLst>
              <a:ext uri="{FF2B5EF4-FFF2-40B4-BE49-F238E27FC236}">
                <a16:creationId xmlns:a16="http://schemas.microsoft.com/office/drawing/2014/main" id="{05352482-FE71-C251-AC27-EECFCDBC3C28}"/>
              </a:ext>
            </a:extLst>
          </p:cNvPr>
          <p:cNvSpPr>
            <a:spLocks noChangeArrowheads="1"/>
          </p:cNvSpPr>
          <p:nvPr/>
        </p:nvSpPr>
        <p:spPr bwMode="auto">
          <a:xfrm>
            <a:off x="8472264" y="1742012"/>
            <a:ext cx="34387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en-US" b="1" dirty="0">
                <a:solidFill>
                  <a:srgbClr val="FF0000"/>
                </a:solidFill>
                <a:latin typeface="Tahoma" panose="020B0604030504040204" pitchFamily="34" charset="0"/>
                <a:ea typeface="宋体" panose="02010600030101010101" pitchFamily="2" charset="-122"/>
              </a:rPr>
              <a:t>长期运行，不会因发热而损坏。</a:t>
            </a:r>
            <a:endParaRPr kumimoji="1" lang="zh-CN" altLang="en-US" b="1"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6017798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300701" cy="574183"/>
          </a:xfrm>
        </p:spPr>
        <p:txBody>
          <a:bodyPr>
            <a:normAutofit/>
          </a:bodyPr>
          <a:lstStyle/>
          <a:p>
            <a:r>
              <a:rPr lang="zh-CN" altLang="zh-CN" dirty="0">
                <a:ea typeface="宋体" panose="02010600030101010101" pitchFamily="2" charset="-122"/>
              </a:rPr>
              <a:t>电磁式电流互感器主要技术参数</a:t>
            </a:r>
            <a:endParaRPr lang="zh-CN" altLang="en-US" dirty="0">
              <a:ea typeface="宋体" panose="02010600030101010101" pitchFamily="2" charset="-122"/>
            </a:endParaRPr>
          </a:p>
        </p:txBody>
      </p:sp>
      <p:sp>
        <p:nvSpPr>
          <p:cNvPr id="3" name="矩形 3"/>
          <p:cNvSpPr>
            <a:spLocks noChangeArrowheads="1"/>
          </p:cNvSpPr>
          <p:nvPr/>
        </p:nvSpPr>
        <p:spPr bwMode="auto">
          <a:xfrm>
            <a:off x="383171" y="1582699"/>
            <a:ext cx="1087320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solidFill>
                  <a:srgbClr val="FF0000"/>
                </a:solidFill>
                <a:latin typeface="Tahoma" panose="020B0604030504040204" pitchFamily="34" charset="0"/>
                <a:ea typeface="宋体" panose="02010600030101010101" pitchFamily="2" charset="-122"/>
              </a:rPr>
              <a:t>准确度等级</a:t>
            </a:r>
            <a:r>
              <a:rPr kumimoji="1" lang="zh-CN" altLang="en-US" sz="2400" b="1" dirty="0">
                <a:solidFill>
                  <a:srgbClr val="FF0000"/>
                </a:solidFill>
                <a:latin typeface="Tahoma" panose="020B0604030504040204" pitchFamily="34" charset="0"/>
                <a:ea typeface="宋体" panose="02010600030101010101" pitchFamily="2" charset="-122"/>
              </a:rPr>
              <a:t>：</a:t>
            </a:r>
            <a:r>
              <a:rPr kumimoji="1" lang="zh-CN" altLang="zh-CN" sz="2400" dirty="0">
                <a:latin typeface="Tahoma" panose="020B0604030504040204" pitchFamily="34" charset="0"/>
                <a:ea typeface="宋体" panose="02010600030101010101" pitchFamily="2" charset="-122"/>
              </a:rPr>
              <a:t>电流互感器变换电流总是存在着一定的误差</a:t>
            </a:r>
            <a:r>
              <a:rPr kumimoji="1" lang="zh-CN" altLang="en-US" sz="2400" dirty="0">
                <a:latin typeface="Tahoma" panose="020B0604030504040204" pitchFamily="34" charset="0"/>
                <a:ea typeface="宋体" panose="02010600030101010101" pitchFamily="2" charset="-122"/>
              </a:rPr>
              <a:t>，</a:t>
            </a:r>
            <a:r>
              <a:rPr kumimoji="1" lang="zh-CN" altLang="zh-CN" sz="2400" dirty="0">
                <a:latin typeface="Tahoma" panose="020B0604030504040204" pitchFamily="34" charset="0"/>
                <a:ea typeface="宋体" panose="02010600030101010101" pitchFamily="2" charset="-122"/>
              </a:rPr>
              <a:t>根据额定工作条件下所产生的变比误差规定了准确度等级</a:t>
            </a:r>
            <a:endParaRPr kumimoji="1" lang="zh-CN" altLang="en-US" sz="2400" b="1" dirty="0">
              <a:latin typeface="Tahoma" panose="020B0604030504040204" pitchFamily="34" charset="0"/>
              <a:ea typeface="宋体" panose="02010600030101010101" pitchFamily="2" charset="-122"/>
            </a:endParaRPr>
          </a:p>
        </p:txBody>
      </p:sp>
      <p:graphicFrame>
        <p:nvGraphicFramePr>
          <p:cNvPr id="4" name="表格 3"/>
          <p:cNvGraphicFramePr>
            <a:graphicFrameLocks noGrp="1"/>
          </p:cNvGraphicFramePr>
          <p:nvPr/>
        </p:nvGraphicFramePr>
        <p:xfrm>
          <a:off x="2927350" y="2420938"/>
          <a:ext cx="5784850" cy="4065586"/>
        </p:xfrm>
        <a:graphic>
          <a:graphicData uri="http://schemas.openxmlformats.org/drawingml/2006/table">
            <a:tbl>
              <a:tblPr/>
              <a:tblGrid>
                <a:gridCol w="11430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144588">
                  <a:extLst>
                    <a:ext uri="{9D8B030D-6E8A-4147-A177-3AD203B41FA5}">
                      <a16:colId xmlns:a16="http://schemas.microsoft.com/office/drawing/2014/main" val="20002"/>
                    </a:ext>
                  </a:extLst>
                </a:gridCol>
                <a:gridCol w="984250">
                  <a:extLst>
                    <a:ext uri="{9D8B030D-6E8A-4147-A177-3AD203B41FA5}">
                      <a16:colId xmlns:a16="http://schemas.microsoft.com/office/drawing/2014/main" val="20003"/>
                    </a:ext>
                  </a:extLst>
                </a:gridCol>
                <a:gridCol w="1255712">
                  <a:extLst>
                    <a:ext uri="{9D8B030D-6E8A-4147-A177-3AD203B41FA5}">
                      <a16:colId xmlns:a16="http://schemas.microsoft.com/office/drawing/2014/main" val="20004"/>
                    </a:ext>
                  </a:extLst>
                </a:gridCol>
              </a:tblGrid>
              <a:tr h="271463">
                <a:tc rowSpan="2">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900" b="0" i="0" u="none" strike="noStrike" cap="none" normalizeH="0" baseline="0" dirty="0">
                          <a:ln>
                            <a:noFill/>
                          </a:ln>
                          <a:solidFill>
                            <a:srgbClr val="133984"/>
                          </a:solidFill>
                          <a:effectLst/>
                          <a:latin typeface="Times New Roman" pitchFamily="18" charset="0"/>
                          <a:ea typeface="黑体" pitchFamily="49" charset="-122"/>
                        </a:rPr>
                        <a:t>准确度等级</a:t>
                      </a: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900" b="0" i="0" u="none" strike="noStrike" cap="none" normalizeH="0" baseline="0">
                          <a:ln>
                            <a:noFill/>
                          </a:ln>
                          <a:solidFill>
                            <a:srgbClr val="133984"/>
                          </a:solidFill>
                          <a:effectLst/>
                          <a:latin typeface="Times New Roman" pitchFamily="18" charset="0"/>
                          <a:ea typeface="黑体" pitchFamily="49" charset="-122"/>
                        </a:rPr>
                        <a:t>一次电流为额定电流的百分数</a:t>
                      </a:r>
                      <a:r>
                        <a:rPr kumimoji="0" lang="en-US" altLang="zh-CN" sz="900" b="0" i="0" u="none" strike="noStrike" cap="none" normalizeH="0" baseline="0">
                          <a:ln>
                            <a:noFill/>
                          </a:ln>
                          <a:solidFill>
                            <a:srgbClr val="133984"/>
                          </a:solidFill>
                          <a:effectLst/>
                          <a:latin typeface="Times New Roman" pitchFamily="18" charset="0"/>
                          <a:ea typeface="黑体" pitchFamily="49" charset="-122"/>
                        </a:rPr>
                        <a:t>(%)</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900" b="0" i="0" u="none" strike="noStrike" cap="none" normalizeH="0" baseline="0">
                          <a:ln>
                            <a:noFill/>
                          </a:ln>
                          <a:solidFill>
                            <a:srgbClr val="133984"/>
                          </a:solidFill>
                          <a:effectLst/>
                          <a:latin typeface="Times New Roman" pitchFamily="18" charset="0"/>
                          <a:ea typeface="黑体" pitchFamily="49" charset="-122"/>
                        </a:rPr>
                        <a:t>误差限值</a:t>
                      </a: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900" b="0" i="0" u="none" strike="noStrike" cap="none" normalizeH="0" baseline="0">
                          <a:ln>
                            <a:noFill/>
                          </a:ln>
                          <a:solidFill>
                            <a:srgbClr val="133984"/>
                          </a:solidFill>
                          <a:effectLst/>
                          <a:latin typeface="Times New Roman" pitchFamily="18" charset="0"/>
                          <a:ea typeface="黑体" pitchFamily="49" charset="-122"/>
                        </a:rPr>
                        <a:t>二次负载为额定负载的百分比数</a:t>
                      </a:r>
                      <a:r>
                        <a:rPr kumimoji="0" lang="en-US" altLang="zh-CN" sz="900" b="0" i="0" u="none" strike="noStrike" cap="none" normalizeH="0" baseline="0">
                          <a:ln>
                            <a:noFill/>
                          </a:ln>
                          <a:solidFill>
                            <a:srgbClr val="133984"/>
                          </a:solidFill>
                          <a:effectLst/>
                          <a:latin typeface="Times New Roman" pitchFamily="18" charset="0"/>
                          <a:ea typeface="黑体" pitchFamily="49" charset="-122"/>
                        </a:rPr>
                        <a:t>(%)</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900" b="0" i="0" u="none" strike="noStrike" cap="none" normalizeH="0" baseline="0">
                          <a:ln>
                            <a:noFill/>
                          </a:ln>
                          <a:solidFill>
                            <a:srgbClr val="133984"/>
                          </a:solidFill>
                          <a:effectLst/>
                          <a:latin typeface="Times New Roman" pitchFamily="18" charset="0"/>
                          <a:ea typeface="黑体" pitchFamily="49" charset="-122"/>
                        </a:rPr>
                        <a:t>比值差</a:t>
                      </a:r>
                      <a:r>
                        <a:rPr kumimoji="0" lang="en-US" altLang="zh-CN" sz="900" b="0" i="0" u="none" strike="noStrike" cap="none" normalizeH="0" baseline="0">
                          <a:ln>
                            <a:noFill/>
                          </a:ln>
                          <a:solidFill>
                            <a:srgbClr val="133984"/>
                          </a:solidFill>
                          <a:effectLst/>
                          <a:latin typeface="Times New Roman" pitchFamily="18" charset="0"/>
                          <a:ea typeface="黑体" pitchFamily="49" charset="-122"/>
                        </a:rPr>
                        <a:t>(</a:t>
                      </a:r>
                      <a:r>
                        <a:rPr kumimoji="0" lang="zh-CN" altLang="en-US" sz="900" b="0" i="0" u="none" strike="noStrike" cap="none" normalizeH="0" baseline="0">
                          <a:ln>
                            <a:noFill/>
                          </a:ln>
                          <a:solidFill>
                            <a:srgbClr val="133984"/>
                          </a:solidFill>
                          <a:effectLst/>
                          <a:latin typeface="Times New Roman" pitchFamily="18" charset="0"/>
                          <a:ea typeface="黑体" pitchFamily="49" charset="-122"/>
                        </a:rPr>
                        <a:t>士</a:t>
                      </a:r>
                      <a:r>
                        <a:rPr kumimoji="0" lang="en-US" altLang="zh-CN" sz="900" b="0" i="0" u="none" strike="noStrike" cap="none" normalizeH="0" baseline="0">
                          <a:ln>
                            <a:noFill/>
                          </a:ln>
                          <a:solidFill>
                            <a:srgbClr val="133984"/>
                          </a:solidFill>
                          <a:effectLst/>
                          <a:latin typeface="Times New Roman" pitchFamily="18" charset="0"/>
                          <a:ea typeface="黑体" pitchFamily="49" charset="-122"/>
                        </a:rPr>
                        <a:t>%)</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900" b="0" i="0" u="none" strike="noStrike" cap="none" normalizeH="0" baseline="0">
                          <a:ln>
                            <a:noFill/>
                          </a:ln>
                          <a:solidFill>
                            <a:srgbClr val="133984"/>
                          </a:solidFill>
                          <a:effectLst/>
                          <a:latin typeface="Times New Roman" pitchFamily="18" charset="0"/>
                          <a:ea typeface="黑体" pitchFamily="49" charset="-122"/>
                        </a:rPr>
                        <a:t>相角值（</a:t>
                      </a:r>
                      <a:r>
                        <a:rPr kumimoji="0" lang="zh-CN" altLang="zh-CN" sz="900" b="0" i="0" u="none" strike="noStrike" cap="none" normalizeH="0" baseline="0">
                          <a:ln>
                            <a:noFill/>
                          </a:ln>
                          <a:solidFill>
                            <a:srgbClr val="133984"/>
                          </a:solidFill>
                          <a:effectLst/>
                          <a:latin typeface="Times New Roman" pitchFamily="18" charset="0"/>
                          <a:ea typeface="黑体" pitchFamily="49" charset="-122"/>
                        </a:rPr>
                        <a:t>′</a:t>
                      </a:r>
                      <a:r>
                        <a:rPr kumimoji="0" lang="zh-CN" altLang="en-US" sz="900" b="0" i="0" u="none" strike="noStrike" cap="none" normalizeH="0" baseline="0">
                          <a:ln>
                            <a:noFill/>
                          </a:ln>
                          <a:solidFill>
                            <a:srgbClr val="133984"/>
                          </a:solidFill>
                          <a:effectLst/>
                          <a:latin typeface="Times New Roman" pitchFamily="18" charset="0"/>
                          <a:ea typeface="黑体" pitchFamily="49" charset="-122"/>
                        </a:rPr>
                        <a:t>）</a:t>
                      </a: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1128712">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0.1</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5</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0.4</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0.25</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0.20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0.10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0.10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15</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8</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5</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5</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25</a:t>
                      </a:r>
                      <a:r>
                        <a:rPr kumimoji="0" lang="zh-CN" altLang="en-US" sz="900" b="1" i="0" u="none" strike="noStrike" cap="none" normalizeH="0" baseline="0">
                          <a:ln>
                            <a:noFill/>
                          </a:ln>
                          <a:solidFill>
                            <a:srgbClr val="133984"/>
                          </a:solidFill>
                          <a:effectLst/>
                          <a:latin typeface="Times New Roman" pitchFamily="18" charset="0"/>
                          <a:ea typeface="黑体" pitchFamily="49" charset="-122"/>
                        </a:rPr>
                        <a:t>～</a:t>
                      </a:r>
                      <a:r>
                        <a:rPr kumimoji="0" lang="en-US" altLang="zh-CN" sz="900" b="1" i="0" u="none" strike="noStrike" cap="none" normalizeH="0" baseline="0">
                          <a:ln>
                            <a:noFill/>
                          </a:ln>
                          <a:solidFill>
                            <a:srgbClr val="133984"/>
                          </a:solidFill>
                          <a:effectLst/>
                          <a:latin typeface="Times New Roman" pitchFamily="18" charset="0"/>
                          <a:ea typeface="黑体" pitchFamily="49" charset="-122"/>
                        </a:rPr>
                        <a:t>100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7862">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0.2</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100</a:t>
                      </a:r>
                      <a:r>
                        <a:rPr kumimoji="0" lang="zh-CN" altLang="en-US" sz="900" b="1" i="0" u="none" strike="noStrike" cap="none" normalizeH="0" baseline="0">
                          <a:ln>
                            <a:noFill/>
                          </a:ln>
                          <a:solidFill>
                            <a:srgbClr val="133984"/>
                          </a:solidFill>
                          <a:effectLst/>
                          <a:latin typeface="Times New Roman" pitchFamily="18" charset="0"/>
                          <a:ea typeface="黑体" pitchFamily="49" charset="-122"/>
                        </a:rPr>
                        <a:t>～</a:t>
                      </a:r>
                      <a:r>
                        <a:rPr kumimoji="0" lang="en-US" altLang="zh-CN" sz="900" b="1" i="0" u="none" strike="noStrike" cap="none" normalizeH="0" baseline="0">
                          <a:ln>
                            <a:noFill/>
                          </a:ln>
                          <a:solidFill>
                            <a:srgbClr val="133984"/>
                          </a:solidFill>
                          <a:effectLst/>
                          <a:latin typeface="Times New Roman" pitchFamily="18" charset="0"/>
                          <a:ea typeface="黑体" pitchFamily="49" charset="-122"/>
                        </a:rPr>
                        <a:t>120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dirty="0">
                          <a:ln>
                            <a:noFill/>
                          </a:ln>
                          <a:solidFill>
                            <a:srgbClr val="133984"/>
                          </a:solidFill>
                          <a:effectLst/>
                          <a:latin typeface="Times New Roman" pitchFamily="18" charset="0"/>
                          <a:ea typeface="黑体" pitchFamily="49" charset="-122"/>
                        </a:rPr>
                        <a:t>0.5</a:t>
                      </a:r>
                      <a:endParaRPr kumimoji="0" lang="zh-CN" altLang="zh-CN" sz="900" b="0" i="0" u="none" strike="noStrike" cap="none" normalizeH="0" baseline="0" dirty="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dirty="0">
                          <a:ln>
                            <a:noFill/>
                          </a:ln>
                          <a:solidFill>
                            <a:srgbClr val="133984"/>
                          </a:solidFill>
                          <a:effectLst/>
                          <a:latin typeface="Times New Roman" pitchFamily="18" charset="0"/>
                          <a:ea typeface="黑体" pitchFamily="49" charset="-122"/>
                        </a:rPr>
                        <a:t>0.35</a:t>
                      </a:r>
                      <a:endParaRPr kumimoji="0" lang="zh-CN" altLang="zh-CN" sz="900" b="0" i="0" u="none" strike="noStrike" cap="none" normalizeH="0" baseline="0" dirty="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dirty="0">
                          <a:ln>
                            <a:noFill/>
                          </a:ln>
                          <a:solidFill>
                            <a:srgbClr val="133984"/>
                          </a:solidFill>
                          <a:effectLst/>
                          <a:latin typeface="Times New Roman" pitchFamily="18" charset="0"/>
                          <a:ea typeface="黑体" pitchFamily="49" charset="-122"/>
                        </a:rPr>
                        <a:t>0.20</a:t>
                      </a:r>
                      <a:endParaRPr kumimoji="0" lang="zh-CN" altLang="zh-CN" sz="900" b="0" i="0" u="none" strike="noStrike" cap="none" normalizeH="0" baseline="0" dirty="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15</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25</a:t>
                      </a:r>
                      <a:r>
                        <a:rPr kumimoji="0" lang="zh-CN" altLang="en-US" sz="900" b="1" i="0" u="none" strike="noStrike" cap="none" normalizeH="0" baseline="0">
                          <a:ln>
                            <a:noFill/>
                          </a:ln>
                          <a:solidFill>
                            <a:srgbClr val="133984"/>
                          </a:solidFill>
                          <a:effectLst/>
                          <a:latin typeface="Times New Roman" pitchFamily="18" charset="0"/>
                          <a:ea typeface="黑体" pitchFamily="49" charset="-122"/>
                        </a:rPr>
                        <a:t>～</a:t>
                      </a:r>
                      <a:r>
                        <a:rPr kumimoji="0" lang="en-US" altLang="zh-CN" sz="900" b="1" i="0" u="none" strike="noStrike" cap="none" normalizeH="0" baseline="0">
                          <a:ln>
                            <a:noFill/>
                          </a:ln>
                          <a:solidFill>
                            <a:srgbClr val="133984"/>
                          </a:solidFill>
                          <a:effectLst/>
                          <a:latin typeface="Times New Roman" pitchFamily="18" charset="0"/>
                          <a:ea typeface="黑体" pitchFamily="49" charset="-122"/>
                        </a:rPr>
                        <a:t>100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7862">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0.5</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100</a:t>
                      </a:r>
                      <a:r>
                        <a:rPr kumimoji="0" lang="zh-CN" altLang="en-US" sz="900" b="1" i="0" u="none" strike="noStrike" cap="none" normalizeH="0" baseline="0">
                          <a:ln>
                            <a:noFill/>
                          </a:ln>
                          <a:solidFill>
                            <a:srgbClr val="133984"/>
                          </a:solidFill>
                          <a:effectLst/>
                          <a:latin typeface="Times New Roman" pitchFamily="18" charset="0"/>
                          <a:ea typeface="黑体" pitchFamily="49" charset="-122"/>
                        </a:rPr>
                        <a:t>～</a:t>
                      </a:r>
                      <a:r>
                        <a:rPr kumimoji="0" lang="en-US" altLang="zh-CN" sz="900" b="1" i="0" u="none" strike="noStrike" cap="none" normalizeH="0" baseline="0">
                          <a:ln>
                            <a:noFill/>
                          </a:ln>
                          <a:solidFill>
                            <a:srgbClr val="133984"/>
                          </a:solidFill>
                          <a:effectLst/>
                          <a:latin typeface="Times New Roman" pitchFamily="18" charset="0"/>
                          <a:ea typeface="黑体" pitchFamily="49" charset="-122"/>
                        </a:rPr>
                        <a:t>120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0.75</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0.50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60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45</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30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25</a:t>
                      </a:r>
                      <a:r>
                        <a:rPr kumimoji="0" lang="zh-CN" altLang="en-US" sz="900" b="1" i="0" u="none" strike="noStrike" cap="none" normalizeH="0" baseline="0">
                          <a:ln>
                            <a:noFill/>
                          </a:ln>
                          <a:solidFill>
                            <a:srgbClr val="133984"/>
                          </a:solidFill>
                          <a:effectLst/>
                          <a:latin typeface="Times New Roman" pitchFamily="18" charset="0"/>
                          <a:ea typeface="黑体" pitchFamily="49" charset="-122"/>
                        </a:rPr>
                        <a:t>～</a:t>
                      </a:r>
                      <a:r>
                        <a:rPr kumimoji="0" lang="en-US" altLang="zh-CN" sz="900" b="1" i="0" u="none" strike="noStrike" cap="none" normalizeH="0" baseline="0">
                          <a:ln>
                            <a:noFill/>
                          </a:ln>
                          <a:solidFill>
                            <a:srgbClr val="133984"/>
                          </a:solidFill>
                          <a:effectLst/>
                          <a:latin typeface="Times New Roman" pitchFamily="18" charset="0"/>
                          <a:ea typeface="黑体" pitchFamily="49" charset="-122"/>
                        </a:rPr>
                        <a:t>100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7862">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100</a:t>
                      </a:r>
                      <a:r>
                        <a:rPr kumimoji="0" lang="zh-CN" altLang="en-US" sz="900" b="1" i="0" u="none" strike="noStrike" cap="none" normalizeH="0" baseline="0">
                          <a:ln>
                            <a:noFill/>
                          </a:ln>
                          <a:solidFill>
                            <a:srgbClr val="133984"/>
                          </a:solidFill>
                          <a:effectLst/>
                          <a:latin typeface="Times New Roman" pitchFamily="18" charset="0"/>
                          <a:ea typeface="黑体" pitchFamily="49" charset="-122"/>
                        </a:rPr>
                        <a:t>～</a:t>
                      </a:r>
                      <a:r>
                        <a:rPr kumimoji="0" lang="en-US" altLang="zh-CN" sz="900" b="1" i="0" u="none" strike="noStrike" cap="none" normalizeH="0" baseline="0">
                          <a:ln>
                            <a:noFill/>
                          </a:ln>
                          <a:solidFill>
                            <a:srgbClr val="133984"/>
                          </a:solidFill>
                          <a:effectLst/>
                          <a:latin typeface="Times New Roman" pitchFamily="18" charset="0"/>
                          <a:ea typeface="黑体" pitchFamily="49" charset="-122"/>
                        </a:rPr>
                        <a:t>120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1.5</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120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90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60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25</a:t>
                      </a:r>
                      <a:r>
                        <a:rPr kumimoji="0" lang="zh-CN" altLang="en-US" sz="900" b="1" i="0" u="none" strike="noStrike" cap="none" normalizeH="0" baseline="0">
                          <a:ln>
                            <a:noFill/>
                          </a:ln>
                          <a:solidFill>
                            <a:srgbClr val="133984"/>
                          </a:solidFill>
                          <a:effectLst/>
                          <a:latin typeface="Times New Roman" pitchFamily="18" charset="0"/>
                          <a:ea typeface="黑体" pitchFamily="49" charset="-122"/>
                        </a:rPr>
                        <a:t>～</a:t>
                      </a:r>
                      <a:r>
                        <a:rPr kumimoji="0" lang="en-US" altLang="zh-CN" sz="900" b="1" i="0" u="none" strike="noStrike" cap="none" normalizeH="0" baseline="0">
                          <a:ln>
                            <a:noFill/>
                          </a:ln>
                          <a:solidFill>
                            <a:srgbClr val="133984"/>
                          </a:solidFill>
                          <a:effectLst/>
                          <a:latin typeface="Times New Roman" pitchFamily="18" charset="0"/>
                          <a:ea typeface="黑体" pitchFamily="49" charset="-122"/>
                        </a:rPr>
                        <a:t>100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5425">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3</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50</a:t>
                      </a:r>
                      <a:r>
                        <a:rPr kumimoji="0" lang="zh-CN" altLang="en-US" sz="900" b="1" i="0" u="none" strike="noStrike" cap="none" normalizeH="0" baseline="0">
                          <a:ln>
                            <a:noFill/>
                          </a:ln>
                          <a:solidFill>
                            <a:srgbClr val="133984"/>
                          </a:solidFill>
                          <a:effectLst/>
                          <a:latin typeface="Times New Roman" pitchFamily="18" charset="0"/>
                          <a:ea typeface="黑体" pitchFamily="49" charset="-122"/>
                        </a:rPr>
                        <a:t>～</a:t>
                      </a:r>
                      <a:r>
                        <a:rPr kumimoji="0" lang="en-US" altLang="zh-CN" sz="900" b="1" i="0" u="none" strike="noStrike" cap="none" normalizeH="0" baseline="0">
                          <a:ln>
                            <a:noFill/>
                          </a:ln>
                          <a:solidFill>
                            <a:srgbClr val="133984"/>
                          </a:solidFill>
                          <a:effectLst/>
                          <a:latin typeface="Times New Roman" pitchFamily="18" charset="0"/>
                          <a:ea typeface="黑体" pitchFamily="49" charset="-122"/>
                        </a:rPr>
                        <a:t>120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3.0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900" b="1" i="0" u="none" strike="noStrike" cap="none" normalizeH="0" baseline="0">
                          <a:ln>
                            <a:noFill/>
                          </a:ln>
                          <a:solidFill>
                            <a:srgbClr val="133984"/>
                          </a:solidFill>
                          <a:effectLst/>
                          <a:latin typeface="Times New Roman" pitchFamily="18" charset="0"/>
                          <a:ea typeface="黑体" pitchFamily="49" charset="-122"/>
                        </a:rPr>
                        <a:t>未规定</a:t>
                      </a:r>
                      <a:endParaRPr kumimoji="0" lang="zh-CN" altLang="en-US"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900" b="1" i="0" u="none" strike="noStrike" cap="none" normalizeH="0" baseline="0">
                          <a:ln>
                            <a:noFill/>
                          </a:ln>
                          <a:solidFill>
                            <a:srgbClr val="133984"/>
                          </a:solidFill>
                          <a:effectLst/>
                          <a:latin typeface="Times New Roman" pitchFamily="18" charset="0"/>
                          <a:ea typeface="黑体" pitchFamily="49" charset="-122"/>
                        </a:rPr>
                        <a:t>50</a:t>
                      </a:r>
                      <a:r>
                        <a:rPr kumimoji="0" lang="zh-CN" altLang="en-US" sz="900" b="1" i="0" u="none" strike="noStrike" cap="none" normalizeH="0" baseline="0">
                          <a:ln>
                            <a:noFill/>
                          </a:ln>
                          <a:solidFill>
                            <a:srgbClr val="133984"/>
                          </a:solidFill>
                          <a:effectLst/>
                          <a:latin typeface="Times New Roman" pitchFamily="18" charset="0"/>
                          <a:ea typeface="黑体" pitchFamily="49" charset="-122"/>
                        </a:rPr>
                        <a:t>～</a:t>
                      </a:r>
                      <a:r>
                        <a:rPr kumimoji="0" lang="en-US" altLang="zh-CN" sz="900" b="1" i="0" u="none" strike="noStrike" cap="none" normalizeH="0" baseline="0">
                          <a:ln>
                            <a:noFill/>
                          </a:ln>
                          <a:solidFill>
                            <a:srgbClr val="133984"/>
                          </a:solidFill>
                          <a:effectLst/>
                          <a:latin typeface="Times New Roman" pitchFamily="18" charset="0"/>
                          <a:ea typeface="黑体" pitchFamily="49" charset="-122"/>
                        </a:rPr>
                        <a:t>100</a:t>
                      </a:r>
                      <a:endParaRPr kumimoji="0" lang="zh-CN" altLang="zh-CN" sz="900" b="0" i="0" u="none" strike="noStrike" cap="none" normalizeH="0" baseline="0">
                        <a:ln>
                          <a:noFill/>
                        </a:ln>
                        <a:solidFill>
                          <a:srgbClr val="133984"/>
                        </a:solidFill>
                        <a:effectLst/>
                        <a:latin typeface="Times New Roman" pitchFamily="18" charset="0"/>
                        <a:ea typeface="黑体" pitchFamily="49" charset="-122"/>
                      </a:endParaRPr>
                    </a:p>
                  </a:txBody>
                  <a:tcPr marL="64508" marR="6450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27080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300701" cy="574183"/>
          </a:xfrm>
        </p:spPr>
        <p:txBody>
          <a:bodyPr>
            <a:normAutofit/>
          </a:bodyPr>
          <a:lstStyle/>
          <a:p>
            <a:r>
              <a:rPr lang="zh-CN" altLang="zh-CN" dirty="0">
                <a:ea typeface="宋体" panose="02010600030101010101" pitchFamily="2" charset="-122"/>
              </a:rPr>
              <a:t>电磁式电流互感器误差分析</a:t>
            </a:r>
            <a:endParaRPr lang="zh-CN" altLang="en-US" dirty="0">
              <a:ea typeface="宋体" panose="02010600030101010101" pitchFamily="2" charset="-122"/>
            </a:endParaRPr>
          </a:p>
        </p:txBody>
      </p:sp>
      <p:sp>
        <p:nvSpPr>
          <p:cNvPr id="6" name="矩形 3"/>
          <p:cNvSpPr>
            <a:spLocks noChangeArrowheads="1"/>
          </p:cNvSpPr>
          <p:nvPr/>
        </p:nvSpPr>
        <p:spPr bwMode="auto">
          <a:xfrm>
            <a:off x="823033" y="1713766"/>
            <a:ext cx="104411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latin typeface="Tahoma" panose="020B0604030504040204" pitchFamily="34" charset="0"/>
                <a:ea typeface="宋体" panose="02010600030101010101" pitchFamily="2" charset="-122"/>
              </a:rPr>
              <a:t>理想电流互感器</a:t>
            </a:r>
            <a:r>
              <a:rPr kumimoji="1" lang="zh-CN" altLang="zh-CN" sz="2400" dirty="0">
                <a:latin typeface="Tahoma" panose="020B0604030504040204" pitchFamily="34" charset="0"/>
                <a:ea typeface="宋体" panose="02010600030101010101" pitchFamily="2" charset="-122"/>
              </a:rPr>
              <a:t>的一次安匝和二次安匝在数值上相等</a:t>
            </a:r>
            <a:r>
              <a:rPr kumimoji="1" lang="zh-CN" altLang="en-US" sz="2400" dirty="0">
                <a:latin typeface="Tahoma" panose="020B0604030504040204" pitchFamily="34" charset="0"/>
                <a:ea typeface="宋体" panose="02010600030101010101" pitchFamily="2" charset="-122"/>
              </a:rPr>
              <a:t>，</a:t>
            </a:r>
            <a:r>
              <a:rPr kumimoji="1" lang="zh-CN" altLang="zh-CN" sz="2400" dirty="0">
                <a:latin typeface="Tahoma" panose="020B0604030504040204" pitchFamily="34" charset="0"/>
                <a:ea typeface="宋体" panose="02010600030101010101" pitchFamily="2" charset="-122"/>
              </a:rPr>
              <a:t>在相位上相差</a:t>
            </a:r>
            <a:r>
              <a:rPr kumimoji="1" lang="en-US" altLang="zh-CN" sz="2400" dirty="0">
                <a:latin typeface="Tahoma" panose="020B0604030504040204" pitchFamily="34" charset="0"/>
                <a:ea typeface="宋体" panose="02010600030101010101" pitchFamily="2" charset="-122"/>
              </a:rPr>
              <a:t>180</a:t>
            </a:r>
            <a:r>
              <a:rPr kumimoji="1" lang="zh-CN" altLang="zh-CN" sz="2400" dirty="0">
                <a:latin typeface="Tahoma" panose="020B0604030504040204" pitchFamily="34" charset="0"/>
                <a:ea typeface="宋体" panose="02010600030101010101" pitchFamily="2" charset="-122"/>
              </a:rPr>
              <a:t>°</a:t>
            </a:r>
            <a:endParaRPr kumimoji="1" lang="zh-CN" altLang="en-US" sz="2400"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7" name="Object 1"/>
              <p:cNvSpPr txBox="1"/>
              <p:nvPr/>
            </p:nvSpPr>
            <p:spPr bwMode="auto">
              <a:xfrm>
                <a:off x="3935984" y="2487872"/>
                <a:ext cx="1584325" cy="561975"/>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7" name="Object 1"/>
              <p:cNvSpPr txBox="1">
                <a:spLocks noRot="1" noChangeAspect="1" noMove="1" noResize="1" noEditPoints="1" noAdjustHandles="1" noChangeArrowheads="1" noChangeShapeType="1" noTextEdit="1"/>
              </p:cNvSpPr>
              <p:nvPr/>
            </p:nvSpPr>
            <p:spPr bwMode="auto">
              <a:xfrm>
                <a:off x="3935984" y="2487872"/>
                <a:ext cx="1584325" cy="5619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3"/>
              <p:cNvSpPr txBox="1"/>
              <p:nvPr/>
            </p:nvSpPr>
            <p:spPr bwMode="auto">
              <a:xfrm>
                <a:off x="6168008" y="2475172"/>
                <a:ext cx="1884362" cy="5746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=0</m:t>
                      </m:r>
                    </m:oMath>
                  </m:oMathPara>
                </a14:m>
                <a:endParaRPr lang="zh-CN" altLang="en-US"/>
              </a:p>
            </p:txBody>
          </p:sp>
        </mc:Choice>
        <mc:Fallback xmlns="">
          <p:sp>
            <p:nvSpPr>
              <p:cNvPr id="8" name="Object 3"/>
              <p:cNvSpPr txBox="1">
                <a:spLocks noRot="1" noChangeAspect="1" noMove="1" noResize="1" noEditPoints="1" noAdjustHandles="1" noChangeArrowheads="1" noChangeShapeType="1" noTextEdit="1"/>
              </p:cNvSpPr>
              <p:nvPr/>
            </p:nvSpPr>
            <p:spPr bwMode="auto">
              <a:xfrm>
                <a:off x="6168008" y="2475172"/>
                <a:ext cx="1884362" cy="574675"/>
              </a:xfrm>
              <a:prstGeom prst="rect">
                <a:avLst/>
              </a:prstGeom>
              <a:blipFill>
                <a:blip r:embed="rId3"/>
                <a:stretch>
                  <a:fillRect/>
                </a:stretch>
              </a:blipFill>
            </p:spPr>
            <p:txBody>
              <a:bodyPr/>
              <a:lstStyle/>
              <a:p>
                <a:r>
                  <a:rPr lang="zh-CN" altLang="en-US">
                    <a:noFill/>
                  </a:rPr>
                  <a:t> </a:t>
                </a:r>
              </a:p>
            </p:txBody>
          </p:sp>
        </mc:Fallback>
      </mc:AlternateContent>
      <p:sp>
        <p:nvSpPr>
          <p:cNvPr id="9" name="矩形 8"/>
          <p:cNvSpPr>
            <a:spLocks noChangeArrowheads="1"/>
          </p:cNvSpPr>
          <p:nvPr/>
        </p:nvSpPr>
        <p:spPr bwMode="auto">
          <a:xfrm>
            <a:off x="767408" y="3492157"/>
            <a:ext cx="6840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latin typeface="Tahoma" panose="020B0604030504040204" pitchFamily="34" charset="0"/>
                <a:ea typeface="宋体" panose="02010600030101010101" pitchFamily="2" charset="-122"/>
              </a:rPr>
              <a:t>实际的电流互感器</a:t>
            </a:r>
            <a:r>
              <a:rPr kumimoji="1" lang="zh-CN" altLang="zh-CN" sz="2400" dirty="0">
                <a:latin typeface="Tahoma" panose="020B0604030504040204" pitchFamily="34" charset="0"/>
                <a:ea typeface="宋体" panose="02010600030101010101" pitchFamily="2" charset="-122"/>
              </a:rPr>
              <a:t>工作时有励磁电流</a:t>
            </a:r>
            <a:endParaRPr kumimoji="1" lang="zh-CN" altLang="en-US" sz="2400"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0" name="Object 5"/>
              <p:cNvSpPr txBox="1"/>
              <p:nvPr/>
            </p:nvSpPr>
            <p:spPr bwMode="auto">
              <a:xfrm>
                <a:off x="3216275" y="4408833"/>
                <a:ext cx="2827338" cy="6477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0" name="Object 5"/>
              <p:cNvSpPr txBox="1">
                <a:spLocks noRot="1" noChangeAspect="1" noMove="1" noResize="1" noEditPoints="1" noAdjustHandles="1" noChangeArrowheads="1" noChangeShapeType="1" noTextEdit="1"/>
              </p:cNvSpPr>
              <p:nvPr/>
            </p:nvSpPr>
            <p:spPr bwMode="auto">
              <a:xfrm>
                <a:off x="3216275" y="4408833"/>
                <a:ext cx="2827338" cy="6477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7"/>
              <p:cNvSpPr txBox="1"/>
              <p:nvPr/>
            </p:nvSpPr>
            <p:spPr bwMode="auto">
              <a:xfrm>
                <a:off x="6276032" y="4408833"/>
                <a:ext cx="2663825" cy="6604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xmlns="">
          <p:sp>
            <p:nvSpPr>
              <p:cNvPr id="11" name="Object 7"/>
              <p:cNvSpPr txBox="1">
                <a:spLocks noRot="1" noChangeAspect="1" noMove="1" noResize="1" noEditPoints="1" noAdjustHandles="1" noChangeArrowheads="1" noChangeShapeType="1" noTextEdit="1"/>
              </p:cNvSpPr>
              <p:nvPr/>
            </p:nvSpPr>
            <p:spPr bwMode="auto">
              <a:xfrm>
                <a:off x="6276032" y="4408833"/>
                <a:ext cx="2663825" cy="660400"/>
              </a:xfrm>
              <a:prstGeom prst="rect">
                <a:avLst/>
              </a:prstGeom>
              <a:blipFill>
                <a:blip r:embed="rId5"/>
                <a:stretch>
                  <a:fillRect/>
                </a:stretch>
              </a:blipFill>
            </p:spPr>
            <p:txBody>
              <a:bodyPr/>
              <a:lstStyle/>
              <a:p>
                <a:r>
                  <a:rPr lang="zh-CN" altLang="en-US">
                    <a:noFill/>
                  </a:rPr>
                  <a:t> </a:t>
                </a:r>
              </a:p>
            </p:txBody>
          </p:sp>
        </mc:Fallback>
      </mc:AlternateContent>
      <p:sp>
        <p:nvSpPr>
          <p:cNvPr id="12" name="矩形 16"/>
          <p:cNvSpPr>
            <a:spLocks noChangeArrowheads="1"/>
          </p:cNvSpPr>
          <p:nvPr/>
        </p:nvSpPr>
        <p:spPr bwMode="auto">
          <a:xfrm>
            <a:off x="2676525" y="5560913"/>
            <a:ext cx="6299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dirty="0">
                <a:latin typeface="Tahoma" panose="020B0604030504040204" pitchFamily="34" charset="0"/>
                <a:ea typeface="宋体" panose="02010600030101010101" pitchFamily="2" charset="-122"/>
              </a:rPr>
              <a:t>称为励磁安匝，是产生电流互感器误差的</a:t>
            </a:r>
            <a:r>
              <a:rPr kumimoji="1" lang="zh-CN" altLang="zh-CN" sz="2400" b="1" dirty="0">
                <a:latin typeface="Tahoma" panose="020B0604030504040204" pitchFamily="34" charset="0"/>
                <a:ea typeface="宋体" panose="02010600030101010101" pitchFamily="2" charset="-122"/>
              </a:rPr>
              <a:t>根源</a:t>
            </a:r>
            <a:endParaRPr kumimoji="1" lang="zh-CN" altLang="en-US" sz="2400" b="1"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3" name="Object 12"/>
              <p:cNvSpPr txBox="1"/>
              <p:nvPr/>
            </p:nvSpPr>
            <p:spPr bwMode="auto">
              <a:xfrm>
                <a:off x="2208214" y="5487887"/>
                <a:ext cx="574675" cy="5143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𝐼</m:t>
                              </m:r>
                            </m:e>
                            <m:lim>
                              <m:r>
                                <a:rPr lang="zh-CN" altLang="en-US" i="1">
                                  <a:solidFill>
                                    <a:srgbClr val="000000"/>
                                  </a:solidFill>
                                  <a:latin typeface="Cambria Math" panose="02040503050406030204" pitchFamily="18" charset="0"/>
                                </a:rPr>
                                <m:t>•</m:t>
                              </m:r>
                            </m:lim>
                          </m:limUpp>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xmlns="">
          <p:sp>
            <p:nvSpPr>
              <p:cNvPr id="13" name="Object 12"/>
              <p:cNvSpPr txBox="1">
                <a:spLocks noRot="1" noChangeAspect="1" noMove="1" noResize="1" noEditPoints="1" noAdjustHandles="1" noChangeArrowheads="1" noChangeShapeType="1" noTextEdit="1"/>
              </p:cNvSpPr>
              <p:nvPr/>
            </p:nvSpPr>
            <p:spPr bwMode="auto">
              <a:xfrm>
                <a:off x="2208214" y="5487887"/>
                <a:ext cx="574675" cy="51435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9306419"/>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300701" cy="574183"/>
          </a:xfrm>
        </p:spPr>
        <p:txBody>
          <a:bodyPr>
            <a:normAutofit/>
          </a:bodyPr>
          <a:lstStyle/>
          <a:p>
            <a:r>
              <a:rPr lang="zh-CN" altLang="zh-CN" dirty="0">
                <a:ea typeface="宋体" panose="02010600030101010101" pitchFamily="2" charset="-122"/>
              </a:rPr>
              <a:t>电磁式电流互感器误差分析</a:t>
            </a:r>
            <a:endParaRPr lang="zh-CN" altLang="en-US" dirty="0">
              <a:ea typeface="宋体" panose="02010600030101010101" pitchFamily="2" charset="-122"/>
            </a:endParaRPr>
          </a:p>
        </p:txBody>
      </p:sp>
      <p:pic>
        <p:nvPicPr>
          <p:cNvPr id="14" name="图片 13"/>
          <p:cNvPicPr>
            <a:picLocks noChangeAspect="1"/>
          </p:cNvPicPr>
          <p:nvPr/>
        </p:nvPicPr>
        <p:blipFill rotWithShape="1">
          <a:blip r:embed="rId2"/>
          <a:srcRect l="8118" r="34284"/>
          <a:stretch/>
        </p:blipFill>
        <p:spPr>
          <a:xfrm>
            <a:off x="-24680" y="1693448"/>
            <a:ext cx="4176464" cy="4956412"/>
          </a:xfrm>
          <a:prstGeom prst="rect">
            <a:avLst/>
          </a:prstGeom>
        </p:spPr>
      </p:pic>
      <p:sp>
        <p:nvSpPr>
          <p:cNvPr id="6" name="矩形 3"/>
          <p:cNvSpPr>
            <a:spLocks noChangeArrowheads="1"/>
          </p:cNvSpPr>
          <p:nvPr/>
        </p:nvSpPr>
        <p:spPr bwMode="auto">
          <a:xfrm>
            <a:off x="3935761" y="1652588"/>
            <a:ext cx="82809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b="1" dirty="0">
                <a:solidFill>
                  <a:srgbClr val="FF0000"/>
                </a:solidFill>
                <a:latin typeface="Tahoma" panose="020B0604030504040204" pitchFamily="34" charset="0"/>
                <a:ea typeface="宋体" panose="02010600030101010101" pitchFamily="2" charset="-122"/>
              </a:rPr>
              <a:t>比值误差</a:t>
            </a:r>
            <a:r>
              <a:rPr kumimoji="1" lang="zh-CN" altLang="zh-CN" dirty="0">
                <a:latin typeface="Tahoma" panose="020B0604030504040204" pitchFamily="34" charset="0"/>
                <a:ea typeface="宋体" panose="02010600030101010101" pitchFamily="2" charset="-122"/>
              </a:rPr>
              <a:t>简称比差</a:t>
            </a:r>
            <a:r>
              <a:rPr kumimoji="1" lang="zh-CN" altLang="en-US" dirty="0">
                <a:latin typeface="Tahoma" panose="020B0604030504040204" pitchFamily="34" charset="0"/>
                <a:ea typeface="宋体" panose="02010600030101010101" pitchFamily="2" charset="-122"/>
              </a:rPr>
              <a:t>：</a:t>
            </a:r>
            <a:r>
              <a:rPr kumimoji="1" lang="zh-CN" altLang="zh-CN" dirty="0">
                <a:latin typeface="Tahoma" panose="020B0604030504040204" pitchFamily="34" charset="0"/>
                <a:ea typeface="宋体" panose="02010600030101010101" pitchFamily="2" charset="-122"/>
              </a:rPr>
              <a:t>实际的二次电流与折算到二次侧的一次电流之间的差值，与折算到二次侧的一次电流的比值，以百分数表示</a:t>
            </a:r>
            <a:endParaRPr kumimoji="1" lang="zh-CN" altLang="en-US"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7" name="Object 1"/>
              <p:cNvSpPr txBox="1"/>
              <p:nvPr/>
            </p:nvSpPr>
            <p:spPr bwMode="auto">
              <a:xfrm>
                <a:off x="5973291" y="2338847"/>
                <a:ext cx="3403600" cy="617538"/>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×100=</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×100</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e>
                      </m:d>
                    </m:oMath>
                  </m:oMathPara>
                </a14:m>
                <a:endParaRPr lang="zh-CN" altLang="en-US"/>
              </a:p>
            </p:txBody>
          </p:sp>
        </mc:Choice>
        <mc:Fallback xmlns="">
          <p:sp>
            <p:nvSpPr>
              <p:cNvPr id="7" name="Object 1"/>
              <p:cNvSpPr txBox="1">
                <a:spLocks noRot="1" noChangeAspect="1" noMove="1" noResize="1" noEditPoints="1" noAdjustHandles="1" noChangeArrowheads="1" noChangeShapeType="1" noTextEdit="1"/>
              </p:cNvSpPr>
              <p:nvPr/>
            </p:nvSpPr>
            <p:spPr bwMode="auto">
              <a:xfrm>
                <a:off x="5973291" y="2338847"/>
                <a:ext cx="3403600" cy="61753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3"/>
              <p:cNvSpPr txBox="1"/>
              <p:nvPr/>
            </p:nvSpPr>
            <p:spPr bwMode="auto">
              <a:xfrm>
                <a:off x="6312024" y="2951069"/>
                <a:ext cx="758825" cy="728662"/>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𝐾</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2</m:t>
                              </m:r>
                            </m:sub>
                          </m:sSub>
                        </m:den>
                      </m:f>
                    </m:oMath>
                  </m:oMathPara>
                </a14:m>
                <a:endParaRPr lang="zh-CN" altLang="en-US"/>
              </a:p>
            </p:txBody>
          </p:sp>
        </mc:Choice>
        <mc:Fallback xmlns="">
          <p:sp>
            <p:nvSpPr>
              <p:cNvPr id="8" name="Object 3"/>
              <p:cNvSpPr txBox="1">
                <a:spLocks noRot="1" noChangeAspect="1" noMove="1" noResize="1" noEditPoints="1" noAdjustHandles="1" noChangeArrowheads="1" noChangeShapeType="1" noTextEdit="1"/>
              </p:cNvSpPr>
              <p:nvPr/>
            </p:nvSpPr>
            <p:spPr bwMode="auto">
              <a:xfrm>
                <a:off x="6312024" y="2951069"/>
                <a:ext cx="758825" cy="72866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5"/>
              <p:cNvSpPr txBox="1"/>
              <p:nvPr/>
            </p:nvSpPr>
            <p:spPr bwMode="auto">
              <a:xfrm>
                <a:off x="7316083" y="3005043"/>
                <a:ext cx="1955800" cy="620713"/>
              </a:xfrm>
              <a:prstGeom prst="rect">
                <a:avLst/>
              </a:prstGeom>
              <a:noFill/>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𝐾</m:t>
                          </m:r>
                        </m:num>
                        <m:den>
                          <m:r>
                            <a:rPr lang="zh-CN" altLang="en-US" i="1">
                              <a:solidFill>
                                <a:srgbClr val="000000"/>
                              </a:solidFill>
                              <a:latin typeface="Cambria Math" panose="02040503050406030204" pitchFamily="18" charset="0"/>
                            </a:rPr>
                            <m:t>𝐾</m:t>
                          </m:r>
                        </m:den>
                      </m:f>
                      <m:r>
                        <a:rPr lang="zh-CN" altLang="en-US" i="1">
                          <a:solidFill>
                            <a:srgbClr val="000000"/>
                          </a:solidFill>
                          <a:latin typeface="Cambria Math" panose="02040503050406030204" pitchFamily="18" charset="0"/>
                        </a:rPr>
                        <m:t>×100</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e>
                      </m:d>
                    </m:oMath>
                  </m:oMathPara>
                </a14:m>
                <a:endParaRPr lang="zh-CN" altLang="en-US"/>
              </a:p>
            </p:txBody>
          </p:sp>
        </mc:Choice>
        <mc:Fallback xmlns="">
          <p:sp>
            <p:nvSpPr>
              <p:cNvPr id="9" name="Object 5"/>
              <p:cNvSpPr txBox="1">
                <a:spLocks noRot="1" noChangeAspect="1" noMove="1" noResize="1" noEditPoints="1" noAdjustHandles="1" noChangeArrowheads="1" noChangeShapeType="1" noTextEdit="1"/>
              </p:cNvSpPr>
              <p:nvPr/>
            </p:nvSpPr>
            <p:spPr bwMode="auto">
              <a:xfrm>
                <a:off x="7316083" y="3005043"/>
                <a:ext cx="1955800" cy="620713"/>
              </a:xfrm>
              <a:prstGeom prst="rect">
                <a:avLst/>
              </a:prstGeom>
              <a:blipFill>
                <a:blip r:embed="rId5"/>
                <a:stretch>
                  <a:fillRect/>
                </a:stretch>
              </a:blipFill>
            </p:spPr>
            <p:txBody>
              <a:bodyPr/>
              <a:lstStyle/>
              <a:p>
                <a:r>
                  <a:rPr lang="zh-CN" altLang="en-US">
                    <a:noFill/>
                  </a:rPr>
                  <a:t> </a:t>
                </a:r>
              </a:p>
            </p:txBody>
          </p:sp>
        </mc:Fallback>
      </mc:AlternateContent>
      <p:sp>
        <p:nvSpPr>
          <p:cNvPr id="10" name="矩形 10"/>
          <p:cNvSpPr>
            <a:spLocks noChangeArrowheads="1"/>
          </p:cNvSpPr>
          <p:nvPr/>
        </p:nvSpPr>
        <p:spPr bwMode="auto">
          <a:xfrm>
            <a:off x="4206998" y="3663519"/>
            <a:ext cx="4968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dirty="0">
                <a:latin typeface="Tahoma" panose="020B0604030504040204" pitchFamily="34" charset="0"/>
                <a:ea typeface="宋体" panose="02010600030101010101" pitchFamily="2" charset="-122"/>
              </a:rPr>
              <a:t>比差也可表示</a:t>
            </a:r>
            <a:r>
              <a:rPr kumimoji="1" lang="en-US" altLang="zh-CN" dirty="0">
                <a:latin typeface="Tahoma" panose="020B0604030504040204" pitchFamily="34" charset="0"/>
                <a:ea typeface="宋体" panose="02010600030101010101" pitchFamily="2" charset="-122"/>
              </a:rPr>
              <a:t>:</a:t>
            </a:r>
            <a:endParaRPr kumimoji="1" lang="zh-CN" altLang="en-US"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1" name="Object 7"/>
              <p:cNvSpPr txBox="1"/>
              <p:nvPr/>
            </p:nvSpPr>
            <p:spPr bwMode="auto">
              <a:xfrm>
                <a:off x="6383338" y="4070614"/>
                <a:ext cx="2016125" cy="590550"/>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×100</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e>
                      </m:d>
                    </m:oMath>
                  </m:oMathPara>
                </a14:m>
                <a:endParaRPr lang="zh-CN" altLang="en-US"/>
              </a:p>
            </p:txBody>
          </p:sp>
        </mc:Choice>
        <mc:Fallback xmlns="">
          <p:sp>
            <p:nvSpPr>
              <p:cNvPr id="11" name="Object 7"/>
              <p:cNvSpPr txBox="1">
                <a:spLocks noRot="1" noChangeAspect="1" noMove="1" noResize="1" noEditPoints="1" noAdjustHandles="1" noChangeArrowheads="1" noChangeShapeType="1" noTextEdit="1"/>
              </p:cNvSpPr>
              <p:nvPr/>
            </p:nvSpPr>
            <p:spPr bwMode="auto">
              <a:xfrm>
                <a:off x="6383338" y="4070614"/>
                <a:ext cx="2016125" cy="590550"/>
              </a:xfrm>
              <a:prstGeom prst="rect">
                <a:avLst/>
              </a:prstGeom>
              <a:blipFill>
                <a:blip r:embed="rId6"/>
                <a:stretch>
                  <a:fillRect/>
                </a:stretch>
              </a:blipFill>
            </p:spPr>
            <p:txBody>
              <a:bodyPr/>
              <a:lstStyle/>
              <a:p>
                <a:r>
                  <a:rPr lang="zh-CN" altLang="en-US">
                    <a:noFill/>
                  </a:rPr>
                  <a:t> </a:t>
                </a:r>
              </a:p>
            </p:txBody>
          </p:sp>
        </mc:Fallback>
      </mc:AlternateContent>
      <p:sp>
        <p:nvSpPr>
          <p:cNvPr id="2" name="矩形 1"/>
          <p:cNvSpPr/>
          <p:nvPr/>
        </p:nvSpPr>
        <p:spPr>
          <a:xfrm>
            <a:off x="3719736" y="5156572"/>
            <a:ext cx="8394017" cy="646331"/>
          </a:xfrm>
          <a:prstGeom prst="rect">
            <a:avLst/>
          </a:prstGeom>
        </p:spPr>
        <p:txBody>
          <a:bodyPr wrap="square">
            <a:spAutoFit/>
          </a:bodyPr>
          <a:lstStyle/>
          <a:p>
            <a:r>
              <a:rPr kumimoji="1" lang="zh-CN" altLang="zh-CN" b="1" dirty="0">
                <a:solidFill>
                  <a:srgbClr val="FF0000"/>
                </a:solidFill>
                <a:latin typeface="Tahoma" panose="020B0604030504040204" pitchFamily="34" charset="0"/>
                <a:ea typeface="宋体" panose="02010600030101010101" pitchFamily="2" charset="-122"/>
              </a:rPr>
              <a:t>相角误差</a:t>
            </a:r>
            <a:r>
              <a:rPr kumimoji="1" lang="zh-CN" altLang="zh-CN" dirty="0">
                <a:solidFill>
                  <a:schemeClr val="tx1"/>
                </a:solidFill>
                <a:latin typeface="Tahoma" panose="020B0604030504040204" pitchFamily="34" charset="0"/>
                <a:ea typeface="宋体" panose="02010600030101010101" pitchFamily="2" charset="-122"/>
              </a:rPr>
              <a:t>简称角差，它是旋转</a:t>
            </a:r>
            <a:r>
              <a:rPr kumimoji="1" lang="en-US" altLang="zh-CN" dirty="0">
                <a:solidFill>
                  <a:schemeClr val="tx1"/>
                </a:solidFill>
                <a:latin typeface="Tahoma" panose="020B0604030504040204" pitchFamily="34" charset="0"/>
                <a:ea typeface="宋体" panose="02010600030101010101" pitchFamily="2" charset="-122"/>
              </a:rPr>
              <a:t>180°</a:t>
            </a:r>
            <a:r>
              <a:rPr kumimoji="1" lang="zh-CN" altLang="zh-CN" dirty="0">
                <a:solidFill>
                  <a:schemeClr val="tx1"/>
                </a:solidFill>
                <a:latin typeface="Tahoma" panose="020B0604030504040204" pitchFamily="34" charset="0"/>
                <a:ea typeface="宋体" panose="02010600030101010101" pitchFamily="2" charset="-122"/>
              </a:rPr>
              <a:t>后的二次电流相量与一次电流相量之间的相位差，用符号</a:t>
            </a:r>
            <a:r>
              <a:rPr kumimoji="1" lang="en-US" altLang="zh-CN" dirty="0">
                <a:solidFill>
                  <a:schemeClr val="tx1"/>
                </a:solidFill>
                <a:latin typeface="Tahoma" panose="020B0604030504040204" pitchFamily="34" charset="0"/>
                <a:ea typeface="宋体" panose="02010600030101010101" pitchFamily="2" charset="-122"/>
              </a:rPr>
              <a:t>   </a:t>
            </a:r>
            <a:r>
              <a:rPr kumimoji="1" lang="zh-CN" altLang="zh-CN" dirty="0">
                <a:solidFill>
                  <a:schemeClr val="tx1"/>
                </a:solidFill>
                <a:latin typeface="Tahoma" panose="020B0604030504040204" pitchFamily="34" charset="0"/>
                <a:ea typeface="宋体" panose="02010600030101010101" pitchFamily="2" charset="-122"/>
              </a:rPr>
              <a:t>表示</a:t>
            </a:r>
            <a:r>
              <a:rPr kumimoji="1" lang="zh-CN" altLang="en-US" dirty="0">
                <a:solidFill>
                  <a:schemeClr val="tx1"/>
                </a:solidFill>
                <a:latin typeface="Tahoma" panose="020B0604030504040204" pitchFamily="34" charset="0"/>
                <a:ea typeface="宋体" panose="02010600030101010101" pitchFamily="2" charset="-122"/>
              </a:rPr>
              <a:t>。</a:t>
            </a:r>
          </a:p>
        </p:txBody>
      </p:sp>
      <mc:AlternateContent xmlns:mc="http://schemas.openxmlformats.org/markup-compatibility/2006" xmlns:a14="http://schemas.microsoft.com/office/drawing/2010/main">
        <mc:Choice Requires="a14">
          <p:sp>
            <p:nvSpPr>
              <p:cNvPr id="17" name="Object 2"/>
              <p:cNvSpPr txBox="1"/>
              <p:nvPr/>
            </p:nvSpPr>
            <p:spPr bwMode="auto">
              <a:xfrm>
                <a:off x="4978635" y="5409778"/>
                <a:ext cx="288925" cy="4318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m:rPr>
                              <m:sty m:val="p"/>
                            </m:rPr>
                            <a:rPr lang="zh-CN" altLang="en-US" i="0">
                              <a:solidFill>
                                <a:srgbClr val="000000"/>
                              </a:solidFill>
                              <a:latin typeface="Cambria Math" panose="02040503050406030204" pitchFamily="18" charset="0"/>
                            </a:rPr>
                            <m:t>I</m:t>
                          </m:r>
                        </m:sub>
                      </m:sSub>
                    </m:oMath>
                  </m:oMathPara>
                </a14:m>
                <a:endParaRPr lang="zh-CN" altLang="en-US"/>
              </a:p>
            </p:txBody>
          </p:sp>
        </mc:Choice>
        <mc:Fallback xmlns="">
          <p:sp>
            <p:nvSpPr>
              <p:cNvPr id="17" name="Object 2"/>
              <p:cNvSpPr txBox="1">
                <a:spLocks noRot="1" noChangeAspect="1" noMove="1" noResize="1" noEditPoints="1" noAdjustHandles="1" noChangeArrowheads="1" noChangeShapeType="1" noTextEdit="1"/>
              </p:cNvSpPr>
              <p:nvPr/>
            </p:nvSpPr>
            <p:spPr bwMode="auto">
              <a:xfrm>
                <a:off x="4978635" y="5409778"/>
                <a:ext cx="288925" cy="431800"/>
              </a:xfrm>
              <a:prstGeom prst="rect">
                <a:avLst/>
              </a:prstGeom>
              <a:blipFill>
                <a:blip r:embed="rId7"/>
                <a:stretch>
                  <a:fillRect r="-148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6"/>
              <p:cNvSpPr txBox="1"/>
              <p:nvPr/>
            </p:nvSpPr>
            <p:spPr bwMode="auto">
              <a:xfrm>
                <a:off x="6624638" y="5880100"/>
                <a:ext cx="2100262" cy="625475"/>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den>
                      </m:f>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)×3438</m:t>
                      </m:r>
                    </m:oMath>
                  </m:oMathPara>
                </a14:m>
                <a:endParaRPr lang="zh-CN" altLang="en-US"/>
              </a:p>
            </p:txBody>
          </p:sp>
        </mc:Choice>
        <mc:Fallback xmlns="">
          <p:sp>
            <p:nvSpPr>
              <p:cNvPr id="18" name="Object 6"/>
              <p:cNvSpPr txBox="1">
                <a:spLocks noRot="1" noChangeAspect="1" noMove="1" noResize="1" noEditPoints="1" noAdjustHandles="1" noChangeArrowheads="1" noChangeShapeType="1" noTextEdit="1"/>
              </p:cNvSpPr>
              <p:nvPr/>
            </p:nvSpPr>
            <p:spPr bwMode="auto">
              <a:xfrm>
                <a:off x="6624638" y="5880100"/>
                <a:ext cx="2100262" cy="62547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80227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300701" cy="574183"/>
          </a:xfrm>
        </p:spPr>
        <p:txBody>
          <a:bodyPr>
            <a:normAutofit/>
          </a:bodyPr>
          <a:lstStyle/>
          <a:p>
            <a:r>
              <a:rPr lang="zh-CN" altLang="zh-CN" dirty="0">
                <a:ea typeface="宋体" panose="02010600030101010101" pitchFamily="2" charset="-122"/>
              </a:rPr>
              <a:t>电磁式电流互感器的安装及使用</a:t>
            </a:r>
            <a:endParaRPr lang="zh-CN" altLang="en-US" dirty="0">
              <a:ea typeface="宋体" panose="02010600030101010101" pitchFamily="2" charset="-122"/>
            </a:endParaRPr>
          </a:p>
        </p:txBody>
      </p:sp>
      <p:pic>
        <p:nvPicPr>
          <p:cNvPr id="13" name="Picture 1" descr="2Z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3792" y="1739360"/>
            <a:ext cx="6713538"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6"/>
          <p:cNvSpPr>
            <a:spLocks noChangeArrowheads="1"/>
          </p:cNvSpPr>
          <p:nvPr/>
        </p:nvSpPr>
        <p:spPr bwMode="auto">
          <a:xfrm>
            <a:off x="3647728" y="4258722"/>
            <a:ext cx="84248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1600" dirty="0">
                <a:latin typeface="Tahoma" panose="020B0604030504040204" pitchFamily="34" charset="0"/>
                <a:ea typeface="宋体" panose="02010600030101010101" pitchFamily="2" charset="-122"/>
              </a:rPr>
              <a:t>图（</a:t>
            </a:r>
            <a:r>
              <a:rPr kumimoji="1" lang="en-US" altLang="zh-CN" sz="1600" dirty="0">
                <a:latin typeface="Tahoma" panose="020B0604030504040204" pitchFamily="34" charset="0"/>
                <a:ea typeface="宋体" panose="02010600030101010101" pitchFamily="2" charset="-122"/>
              </a:rPr>
              <a:t>a</a:t>
            </a:r>
            <a:r>
              <a:rPr kumimoji="1" lang="zh-CN" altLang="zh-CN" sz="1600" dirty="0">
                <a:latin typeface="Tahoma" panose="020B0604030504040204" pitchFamily="34" charset="0"/>
                <a:ea typeface="宋体" panose="02010600030101010101" pitchFamily="2" charset="-122"/>
              </a:rPr>
              <a:t>）用于单相电流的测量。图（</a:t>
            </a:r>
            <a:r>
              <a:rPr kumimoji="1" lang="en-US" altLang="zh-CN" sz="1600" dirty="0">
                <a:latin typeface="Tahoma" panose="020B0604030504040204" pitchFamily="34" charset="0"/>
                <a:ea typeface="宋体" panose="02010600030101010101" pitchFamily="2" charset="-122"/>
              </a:rPr>
              <a:t>b</a:t>
            </a:r>
            <a:r>
              <a:rPr kumimoji="1" lang="zh-CN" altLang="zh-CN" sz="1600" dirty="0">
                <a:latin typeface="Tahoma" panose="020B0604030504040204" pitchFamily="34" charset="0"/>
                <a:ea typeface="宋体" panose="02010600030101010101" pitchFamily="2" charset="-122"/>
              </a:rPr>
              <a:t>）用于三相电流的测量，图（</a:t>
            </a:r>
            <a:r>
              <a:rPr kumimoji="1" lang="en-US" altLang="zh-CN" sz="1600" dirty="0">
                <a:latin typeface="Tahoma" panose="020B0604030504040204" pitchFamily="34" charset="0"/>
                <a:ea typeface="宋体" panose="02010600030101010101" pitchFamily="2" charset="-122"/>
              </a:rPr>
              <a:t>c</a:t>
            </a:r>
            <a:r>
              <a:rPr kumimoji="1" lang="zh-CN" altLang="zh-CN" sz="1600" dirty="0">
                <a:latin typeface="Tahoma" panose="020B0604030504040204" pitchFamily="34" charset="0"/>
                <a:ea typeface="宋体" panose="02010600030101010101" pitchFamily="2" charset="-122"/>
              </a:rPr>
              <a:t>）用于不平衡电流的测量</a:t>
            </a:r>
            <a:endParaRPr kumimoji="1" lang="zh-CN" altLang="en-US" sz="1600" dirty="0">
              <a:latin typeface="Tahoma" panose="020B0604030504040204" pitchFamily="34" charset="0"/>
              <a:ea typeface="宋体" panose="02010600030101010101" pitchFamily="2" charset="-122"/>
            </a:endParaRPr>
          </a:p>
        </p:txBody>
      </p:sp>
      <p:sp>
        <p:nvSpPr>
          <p:cNvPr id="16" name="矩形 7"/>
          <p:cNvSpPr>
            <a:spLocks noChangeArrowheads="1"/>
          </p:cNvSpPr>
          <p:nvPr/>
        </p:nvSpPr>
        <p:spPr bwMode="auto">
          <a:xfrm>
            <a:off x="234956" y="2216205"/>
            <a:ext cx="33407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dirty="0">
                <a:latin typeface="Tahoma" panose="020B0604030504040204" pitchFamily="34" charset="0"/>
                <a:ea typeface="宋体" panose="02010600030101010101" pitchFamily="2" charset="-122"/>
              </a:rPr>
              <a:t>电磁式电流互感器在使用时</a:t>
            </a:r>
            <a:r>
              <a:rPr kumimoji="1" lang="zh-CN" altLang="zh-CN" sz="2400" b="1" dirty="0">
                <a:solidFill>
                  <a:srgbClr val="FF0000"/>
                </a:solidFill>
                <a:latin typeface="Tahoma" panose="020B0604030504040204" pitchFamily="34" charset="0"/>
                <a:ea typeface="宋体" panose="02010600030101010101" pitchFamily="2" charset="-122"/>
              </a:rPr>
              <a:t>二次侧不允许开路</a:t>
            </a:r>
            <a:endParaRPr kumimoji="1" lang="zh-CN" altLang="en-US" sz="2400" b="1" dirty="0">
              <a:solidFill>
                <a:srgbClr val="FF0000"/>
              </a:solidFill>
              <a:latin typeface="Tahoma" panose="020B0604030504040204" pitchFamily="34" charset="0"/>
              <a:ea typeface="宋体" panose="02010600030101010101" pitchFamily="2" charset="-122"/>
            </a:endParaRPr>
          </a:p>
        </p:txBody>
      </p:sp>
      <p:sp>
        <p:nvSpPr>
          <p:cNvPr id="19" name="Rectangle 3"/>
          <p:cNvSpPr>
            <a:spLocks noChangeArrowheads="1"/>
          </p:cNvSpPr>
          <p:nvPr/>
        </p:nvSpPr>
        <p:spPr bwMode="auto">
          <a:xfrm>
            <a:off x="335360" y="5013176"/>
            <a:ext cx="115932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00025">
              <a:tabLst>
                <a:tab pos="447675" algn="l"/>
              </a:tabLst>
              <a:defRPr>
                <a:solidFill>
                  <a:schemeClr val="tx1"/>
                </a:solidFill>
                <a:latin typeface="Cambria" panose="02040503050406030204" pitchFamily="18" charset="0"/>
                <a:ea typeface="华文楷体" panose="02010600040101010101" pitchFamily="2" charset="-122"/>
              </a:defRPr>
            </a:lvl1pPr>
            <a:lvl2pPr marL="742950" indent="-285750">
              <a:tabLst>
                <a:tab pos="447675" algn="l"/>
              </a:tabLst>
              <a:defRPr>
                <a:solidFill>
                  <a:schemeClr val="tx1"/>
                </a:solidFill>
                <a:latin typeface="Cambria" panose="02040503050406030204" pitchFamily="18" charset="0"/>
                <a:ea typeface="华文楷体" panose="02010600040101010101" pitchFamily="2" charset="-122"/>
              </a:defRPr>
            </a:lvl2pPr>
            <a:lvl3pPr marL="1143000" indent="-228600">
              <a:tabLst>
                <a:tab pos="447675" algn="l"/>
              </a:tabLst>
              <a:defRPr>
                <a:solidFill>
                  <a:schemeClr val="tx1"/>
                </a:solidFill>
                <a:latin typeface="Cambria" panose="02040503050406030204" pitchFamily="18" charset="0"/>
                <a:ea typeface="华文楷体" panose="02010600040101010101" pitchFamily="2" charset="-122"/>
              </a:defRPr>
            </a:lvl3pPr>
            <a:lvl4pPr marL="1600200" indent="-228600">
              <a:tabLst>
                <a:tab pos="447675" algn="l"/>
              </a:tabLst>
              <a:defRPr>
                <a:solidFill>
                  <a:schemeClr val="tx1"/>
                </a:solidFill>
                <a:latin typeface="Cambria" panose="02040503050406030204" pitchFamily="18" charset="0"/>
                <a:ea typeface="华文楷体" panose="02010600040101010101" pitchFamily="2" charset="-122"/>
              </a:defRPr>
            </a:lvl4pPr>
            <a:lvl5pPr marL="2057400" indent="-228600">
              <a:tabLst>
                <a:tab pos="447675" algn="l"/>
              </a:tabLst>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tabLst>
                <a:tab pos="447675" algn="l"/>
              </a:tabLs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tabLst>
                <a:tab pos="447675" algn="l"/>
              </a:tabLs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tabLst>
                <a:tab pos="447675" algn="l"/>
              </a:tabLs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tabLst>
                <a:tab pos="447675" algn="l"/>
              </a:tabLst>
              <a:defRPr>
                <a:solidFill>
                  <a:schemeClr val="tx1"/>
                </a:solidFill>
                <a:latin typeface="Cambria" panose="02040503050406030204" pitchFamily="18" charset="0"/>
                <a:ea typeface="华文楷体" panose="02010600040101010101" pitchFamily="2" charset="-122"/>
              </a:defRPr>
            </a:lvl9pPr>
          </a:lstStyle>
          <a:p>
            <a:pPr algn="just"/>
            <a:r>
              <a:rPr kumimoji="1" lang="zh-CN" altLang="en-US" sz="1600" dirty="0">
                <a:latin typeface="Times New Roman" panose="02020603050405020304" pitchFamily="18" charset="0"/>
                <a:ea typeface="宋体" panose="02010600030101010101" pitchFamily="2" charset="-122"/>
              </a:rPr>
              <a:t>当运行中电流互感器二次侧开路后，一次侧电流仍然不变，二次侧电流等于零，则二次电流产生的去磁磁通也消失了。这时，一次电流全部变成励磁电流，使互感器铁芯饱和，磁通也很高，将</a:t>
            </a:r>
            <a:r>
              <a:rPr kumimoji="1" lang="zh-CN" altLang="en-US" sz="1600" dirty="0">
                <a:solidFill>
                  <a:srgbClr val="FF0000"/>
                </a:solidFill>
                <a:latin typeface="Times New Roman" panose="02020603050405020304" pitchFamily="18" charset="0"/>
                <a:ea typeface="宋体" panose="02010600030101010101" pitchFamily="2" charset="-122"/>
              </a:rPr>
              <a:t>产生以下后果：</a:t>
            </a:r>
            <a:endParaRPr kumimoji="1" lang="zh-CN" altLang="en-US" sz="1600" dirty="0">
              <a:solidFill>
                <a:srgbClr val="FF0000"/>
              </a:solidFill>
              <a:latin typeface="Tahoma" panose="020B0604030504040204" pitchFamily="34" charset="0"/>
              <a:ea typeface="宋体" panose="02010600030101010101" pitchFamily="2" charset="-122"/>
            </a:endParaRPr>
          </a:p>
          <a:p>
            <a:pPr eaLnBrk="0" hangingPunct="0"/>
            <a:r>
              <a:rPr kumimoji="1" lang="zh-CN" altLang="en-US" sz="1600" dirty="0">
                <a:latin typeface="Times New Roman" panose="02020603050405020304" pitchFamily="18" charset="0"/>
                <a:ea typeface="宋体" panose="02010600030101010101" pitchFamily="2" charset="-122"/>
              </a:rPr>
              <a:t>（</a:t>
            </a:r>
            <a:r>
              <a:rPr kumimoji="1" lang="en-US" altLang="zh-CN" sz="1600" dirty="0">
                <a:latin typeface="Tahoma" panose="020B0604030504040204" pitchFamily="34" charset="0"/>
                <a:ea typeface="宋体" panose="02010600030101010101" pitchFamily="2" charset="-122"/>
              </a:rPr>
              <a:t>1</a:t>
            </a:r>
            <a:r>
              <a:rPr kumimoji="1" lang="zh-CN" altLang="en-US" sz="1600" dirty="0">
                <a:latin typeface="Times New Roman" panose="02020603050405020304" pitchFamily="18" charset="0"/>
                <a:ea typeface="宋体" panose="02010600030101010101" pitchFamily="2" charset="-122"/>
              </a:rPr>
              <a:t>）由于磁通饱和，其二次侧将产生数千伏高压，且波形改变，对人身和设备造成危害。</a:t>
            </a:r>
            <a:endParaRPr kumimoji="1" lang="zh-CN" altLang="en-US" sz="1600" dirty="0">
              <a:latin typeface="Tahoma" panose="020B0604030504040204" pitchFamily="34" charset="0"/>
              <a:ea typeface="宋体" panose="02010600030101010101" pitchFamily="2" charset="-122"/>
            </a:endParaRPr>
          </a:p>
          <a:p>
            <a:pPr eaLnBrk="0" hangingPunct="0"/>
            <a:r>
              <a:rPr kumimoji="1" lang="zh-CN" altLang="en-US" sz="1600" dirty="0">
                <a:latin typeface="Times New Roman" panose="02020603050405020304" pitchFamily="18" charset="0"/>
                <a:ea typeface="宋体" panose="02010600030101010101" pitchFamily="2" charset="-122"/>
              </a:rPr>
              <a:t>（</a:t>
            </a:r>
            <a:r>
              <a:rPr kumimoji="1" lang="en-US" altLang="zh-CN" sz="1600" dirty="0">
                <a:latin typeface="Tahoma" panose="020B0604030504040204" pitchFamily="34" charset="0"/>
                <a:ea typeface="宋体" panose="02010600030101010101" pitchFamily="2" charset="-122"/>
              </a:rPr>
              <a:t>2</a:t>
            </a:r>
            <a:r>
              <a:rPr kumimoji="1" lang="zh-CN" altLang="en-US" sz="1600" dirty="0">
                <a:latin typeface="Times New Roman" panose="02020603050405020304" pitchFamily="18" charset="0"/>
                <a:ea typeface="宋体" panose="02010600030101010101" pitchFamily="2" charset="-122"/>
              </a:rPr>
              <a:t>）由于铁芯磁通饱和，使铁芯损耗增加，产生高热，会损坏绝缘。</a:t>
            </a:r>
            <a:endParaRPr kumimoji="1" lang="zh-CN" altLang="en-US" sz="1600" dirty="0">
              <a:latin typeface="Tahoma" panose="020B0604030504040204" pitchFamily="34" charset="0"/>
              <a:ea typeface="宋体" panose="02010600030101010101" pitchFamily="2" charset="-122"/>
            </a:endParaRPr>
          </a:p>
          <a:p>
            <a:pPr eaLnBrk="0" hangingPunct="0"/>
            <a:r>
              <a:rPr kumimoji="1" lang="zh-CN" altLang="en-US" sz="1600" dirty="0">
                <a:latin typeface="Times New Roman" panose="02020603050405020304" pitchFamily="18" charset="0"/>
                <a:ea typeface="宋体" panose="02010600030101010101" pitchFamily="2" charset="-122"/>
              </a:rPr>
              <a:t>（</a:t>
            </a:r>
            <a:r>
              <a:rPr kumimoji="1" lang="en-US" altLang="zh-CN" sz="1600" dirty="0">
                <a:latin typeface="Tahoma" panose="020B0604030504040204" pitchFamily="34" charset="0"/>
                <a:ea typeface="宋体" panose="02010600030101010101" pitchFamily="2" charset="-122"/>
              </a:rPr>
              <a:t>3</a:t>
            </a:r>
            <a:r>
              <a:rPr kumimoji="1" lang="zh-CN" altLang="en-US" sz="1600" dirty="0">
                <a:latin typeface="Times New Roman" panose="02020603050405020304" pitchFamily="18" charset="0"/>
                <a:ea typeface="宋体" panose="02010600030101010101" pitchFamily="2" charset="-122"/>
              </a:rPr>
              <a:t>）将在铁芯中产生剩磁，使互感器比差和角差增大，失去准确性</a:t>
            </a:r>
          </a:p>
        </p:txBody>
      </p:sp>
    </p:spTree>
    <p:extLst>
      <p:ext uri="{BB962C8B-B14F-4D97-AF65-F5344CB8AC3E}">
        <p14:creationId xmlns:p14="http://schemas.microsoft.com/office/powerpoint/2010/main" val="32657361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020730" y="4159537"/>
            <a:ext cx="4259846" cy="2445041"/>
            <a:chOff x="6676009" y="4111948"/>
            <a:chExt cx="4259846" cy="2445041"/>
          </a:xfrm>
        </p:grpSpPr>
        <mc:AlternateContent xmlns:mc="http://schemas.openxmlformats.org/markup-compatibility/2006" xmlns:a14="http://schemas.microsoft.com/office/drawing/2010/main">
          <mc:Choice Requires="a14">
            <p:graphicFrame>
              <p:nvGraphicFramePr>
                <p:cNvPr id="5" name="图示 4"/>
                <p:cNvGraphicFramePr/>
                <p:nvPr>
                  <p:extLst>
                    <p:ext uri="{D42A27DB-BD31-4B8C-83A1-F6EECF244321}">
                      <p14:modId xmlns:p14="http://schemas.microsoft.com/office/powerpoint/2010/main" val="486964137"/>
                    </p:ext>
                  </p:extLst>
                </p:nvPr>
              </p:nvGraphicFramePr>
              <p:xfrm>
                <a:off x="6676009" y="4111948"/>
                <a:ext cx="4259846" cy="2445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图示 4"/>
                <p:cNvGraphicFramePr/>
                <p:nvPr>
                  <p:extLst>
                    <p:ext uri="{D42A27DB-BD31-4B8C-83A1-F6EECF244321}">
                      <p14:modId xmlns:p14="http://schemas.microsoft.com/office/powerpoint/2010/main" val="486964137"/>
                    </p:ext>
                  </p:extLst>
                </p:nvPr>
              </p:nvGraphicFramePr>
              <p:xfrm>
                <a:off x="6676009" y="4111948"/>
                <a:ext cx="4259846" cy="24450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sp>
              <p:nvSpPr>
                <p:cNvPr id="6" name="对象 5"/>
                <p:cNvSpPr txBox="1"/>
                <p:nvPr/>
              </p:nvSpPr>
              <p:spPr bwMode="auto">
                <a:xfrm>
                  <a:off x="7175700" y="4859374"/>
                  <a:ext cx="1863725" cy="874712"/>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𝑠h</m:t>
                            </m:r>
                          </m:sub>
                        </m:sSub>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𝑝</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𝑆</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𝑃</m:t>
                            </m:r>
                          </m:sub>
                        </m:sSub>
                      </m:oMath>
                    </m:oMathPara>
                  </a14:m>
                  <a:endParaRPr lang="zh-CN" altLang="en-US"/>
                </a:p>
              </p:txBody>
            </p:sp>
          </mc:Choice>
          <mc:Fallback xmlns="">
            <p:sp>
              <p:nvSpPr>
                <p:cNvPr id="6" name="对象 5"/>
                <p:cNvSpPr txBox="1">
                  <a:spLocks noRot="1" noChangeAspect="1" noMove="1" noResize="1" noEditPoints="1" noAdjustHandles="1" noChangeArrowheads="1" noChangeShapeType="1" noTextEdit="1"/>
                </p:cNvSpPr>
                <p:nvPr/>
              </p:nvSpPr>
              <p:spPr bwMode="auto">
                <a:xfrm>
                  <a:off x="7175700" y="4859374"/>
                  <a:ext cx="1863725" cy="87471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对象 6"/>
                <p:cNvSpPr txBox="1"/>
                <p:nvPr/>
              </p:nvSpPr>
              <p:spPr bwMode="auto">
                <a:xfrm>
                  <a:off x="7176027" y="5919713"/>
                  <a:ext cx="1338462" cy="45243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𝑃</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𝑟</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𝑆</m:t>
                            </m:r>
                          </m:sub>
                        </m:sSub>
                      </m:oMath>
                    </m:oMathPara>
                  </a14:m>
                  <a:endParaRPr lang="zh-CN" altLang="en-US"/>
                </a:p>
              </p:txBody>
            </p:sp>
          </mc:Choice>
          <mc:Fallback xmlns="">
            <p:sp>
              <p:nvSpPr>
                <p:cNvPr id="7" name="对象 6"/>
                <p:cNvSpPr txBox="1">
                  <a:spLocks noRot="1" noChangeAspect="1" noMove="1" noResize="1" noEditPoints="1" noAdjustHandles="1" noChangeArrowheads="1" noChangeShapeType="1" noTextEdit="1"/>
                </p:cNvSpPr>
                <p:nvPr/>
              </p:nvSpPr>
              <p:spPr bwMode="auto">
                <a:xfrm>
                  <a:off x="7176027" y="5919713"/>
                  <a:ext cx="1338462" cy="45243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对象 7"/>
                <p:cNvSpPr txBox="1"/>
                <p:nvPr/>
              </p:nvSpPr>
              <p:spPr bwMode="auto">
                <a:xfrm>
                  <a:off x="9454394" y="5804161"/>
                  <a:ext cx="1393532" cy="75282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𝑠h</m:t>
                                </m:r>
                              </m:sub>
                            </m:sSub>
                          </m:den>
                        </m:f>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𝑠</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m:rPr>
                                    <m:sty m:val="p"/>
                                  </m:rPr>
                                  <a:rPr lang="zh-CN" altLang="en-US" i="0">
                                    <a:solidFill>
                                      <a:srgbClr val="000000"/>
                                    </a:solidFill>
                                    <a:latin typeface="Cambria Math" panose="02040503050406030204" pitchFamily="18" charset="0"/>
                                  </a:rPr>
                                  <m:t>p</m:t>
                                </m:r>
                              </m:sub>
                            </m:sSub>
                          </m:den>
                        </m:f>
                      </m:oMath>
                    </m:oMathPara>
                  </a14:m>
                  <a:endParaRPr lang="zh-CN" altLang="en-US"/>
                </a:p>
              </p:txBody>
            </p:sp>
          </mc:Choice>
          <mc:Fallback xmlns="">
            <p:sp>
              <p:nvSpPr>
                <p:cNvPr id="8" name="对象 7"/>
                <p:cNvSpPr txBox="1">
                  <a:spLocks noRot="1" noChangeAspect="1" noMove="1" noResize="1" noEditPoints="1" noAdjustHandles="1" noChangeArrowheads="1" noChangeShapeType="1" noTextEdit="1"/>
                </p:cNvSpPr>
                <p:nvPr/>
              </p:nvSpPr>
              <p:spPr bwMode="auto">
                <a:xfrm>
                  <a:off x="9454394" y="5804161"/>
                  <a:ext cx="1393532" cy="752828"/>
                </a:xfrm>
                <a:prstGeom prst="rect">
                  <a:avLst/>
                </a:prstGeom>
                <a:blipFill>
                  <a:blip r:embed="rId13"/>
                  <a:stretch>
                    <a:fillRect/>
                  </a:stretch>
                </a:blipFill>
              </p:spPr>
              <p:txBody>
                <a:bodyPr/>
                <a:lstStyle/>
                <a:p>
                  <a:r>
                    <a:rPr lang="zh-CN" altLang="en-US">
                      <a:noFill/>
                    </a:rPr>
                    <a:t> </a:t>
                  </a:r>
                </a:p>
              </p:txBody>
            </p:sp>
          </mc:Fallback>
        </mc:AlternateContent>
      </p:grpSp>
      <p:pic>
        <p:nvPicPr>
          <p:cNvPr id="10" name="图片 9"/>
          <p:cNvPicPr>
            <a:picLocks noChangeAspect="1"/>
          </p:cNvPicPr>
          <p:nvPr/>
        </p:nvPicPr>
        <p:blipFill>
          <a:blip r:embed="rId14">
            <a:duotone>
              <a:prstClr val="black"/>
              <a:schemeClr val="tx2">
                <a:tint val="45000"/>
                <a:satMod val="400000"/>
              </a:schemeClr>
            </a:duotone>
          </a:blip>
          <a:stretch>
            <a:fillRect/>
          </a:stretch>
        </p:blipFill>
        <p:spPr>
          <a:xfrm>
            <a:off x="6991766" y="1713575"/>
            <a:ext cx="4288810" cy="2445962"/>
          </a:xfrm>
          <a:prstGeom prst="rect">
            <a:avLst/>
          </a:prstGeom>
        </p:spPr>
      </p:pic>
      <p:sp>
        <p:nvSpPr>
          <p:cNvPr id="11" name="标题 10"/>
          <p:cNvSpPr>
            <a:spLocks noGrp="1"/>
          </p:cNvSpPr>
          <p:nvPr>
            <p:ph type="title"/>
          </p:nvPr>
        </p:nvSpPr>
        <p:spPr/>
        <p:txBody>
          <a:bodyPr>
            <a:normAutofit/>
          </a:bodyPr>
          <a:lstStyle/>
          <a:p>
            <a:r>
              <a:rPr lang="zh-CN" altLang="en-US" dirty="0"/>
              <a:t>低功率电流互感器</a:t>
            </a:r>
            <a:r>
              <a:rPr lang="en-US" altLang="zh-CN" dirty="0"/>
              <a:t>LPCT</a:t>
            </a:r>
            <a:endParaRPr lang="zh-CN" altLang="en-US" dirty="0"/>
          </a:p>
        </p:txBody>
      </p:sp>
      <p:sp>
        <p:nvSpPr>
          <p:cNvPr id="12" name="文本框 11">
            <a:extLst>
              <a:ext uri="{FF2B5EF4-FFF2-40B4-BE49-F238E27FC236}">
                <a16:creationId xmlns:a16="http://schemas.microsoft.com/office/drawing/2014/main" id="{C4E90F7E-F178-4532-85FF-6711E5603951}"/>
              </a:ext>
            </a:extLst>
          </p:cNvPr>
          <p:cNvSpPr txBox="1"/>
          <p:nvPr/>
        </p:nvSpPr>
        <p:spPr>
          <a:xfrm>
            <a:off x="119336" y="1953950"/>
            <a:ext cx="6480720" cy="378565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000" dirty="0"/>
              <a:t>LPCT (Low power current transformer)</a:t>
            </a:r>
            <a:r>
              <a:rPr lang="zh-CN" altLang="zh-CN" sz="2000" dirty="0"/>
              <a:t>是电子式电流互感器标准</a:t>
            </a:r>
            <a:r>
              <a:rPr lang="en-US" altLang="zh-CN" sz="2000" dirty="0"/>
              <a:t>IEC60044-8</a:t>
            </a:r>
            <a:r>
              <a:rPr lang="zh-CN" altLang="zh-CN" sz="2000" dirty="0"/>
              <a:t>中</a:t>
            </a:r>
            <a:r>
              <a:rPr lang="en-US" altLang="zh-CN" sz="2000" dirty="0"/>
              <a:t>ECT</a:t>
            </a:r>
            <a:r>
              <a:rPr lang="zh-CN" altLang="zh-CN" sz="2000" dirty="0"/>
              <a:t>中的一种实现形式</a:t>
            </a:r>
            <a:endParaRPr lang="en-US" altLang="zh-CN" sz="2000" dirty="0"/>
          </a:p>
          <a:p>
            <a:pPr marL="285750" indent="-285750">
              <a:lnSpc>
                <a:spcPct val="150000"/>
              </a:lnSpc>
              <a:buFont typeface="Arial" panose="020B0604020202020204" pitchFamily="34" charset="0"/>
              <a:buChar char="•"/>
            </a:pPr>
            <a:r>
              <a:rPr lang="en-US" altLang="zh-CN" sz="2000" dirty="0"/>
              <a:t>LPCT</a:t>
            </a:r>
            <a:r>
              <a:rPr lang="zh-CN" altLang="zh-CN" sz="2000" dirty="0"/>
              <a:t>采用铁芯线圈的低功率电流互感器</a:t>
            </a:r>
            <a:endParaRPr lang="en-US" altLang="zh-CN" sz="2000" dirty="0"/>
          </a:p>
          <a:p>
            <a:pPr marL="285750" indent="-285750">
              <a:lnSpc>
                <a:spcPct val="150000"/>
              </a:lnSpc>
              <a:buFont typeface="Arial" panose="020B0604020202020204" pitchFamily="34" charset="0"/>
              <a:buChar char="•"/>
            </a:pPr>
            <a:r>
              <a:rPr lang="en-US" altLang="zh-CN" sz="2000" dirty="0"/>
              <a:t>IEC</a:t>
            </a:r>
            <a:r>
              <a:rPr lang="zh-CN" altLang="zh-CN" sz="2000" dirty="0"/>
              <a:t>标准所定义的</a:t>
            </a:r>
            <a:r>
              <a:rPr lang="en-US" altLang="zh-CN" sz="2000" dirty="0"/>
              <a:t>ECT</a:t>
            </a:r>
            <a:r>
              <a:rPr lang="zh-CN" altLang="zh-CN" sz="2000" dirty="0"/>
              <a:t>具有模拟电压输出接口和数字网络接口，模拟电压输出的额定值是</a:t>
            </a:r>
            <a:r>
              <a:rPr lang="en-US" altLang="zh-CN" sz="2000" dirty="0"/>
              <a:t>225mV</a:t>
            </a:r>
            <a:r>
              <a:rPr lang="zh-CN" altLang="zh-CN" sz="2000" dirty="0"/>
              <a:t>或</a:t>
            </a:r>
            <a:r>
              <a:rPr lang="en-US" altLang="zh-CN" sz="2000" dirty="0"/>
              <a:t>22.5mV</a:t>
            </a:r>
            <a:r>
              <a:rPr lang="zh-CN" altLang="zh-CN" sz="2000" dirty="0"/>
              <a:t>，数字化网络接口则是以太网口。</a:t>
            </a:r>
            <a:endParaRPr lang="en-US" altLang="zh-CN" sz="2000" dirty="0"/>
          </a:p>
          <a:p>
            <a:pPr marL="285750" indent="-285750">
              <a:lnSpc>
                <a:spcPct val="150000"/>
              </a:lnSpc>
              <a:buFont typeface="Arial" panose="020B0604020202020204" pitchFamily="34" charset="0"/>
              <a:buChar char="•"/>
            </a:pPr>
            <a:r>
              <a:rPr lang="en-US" altLang="zh-CN" sz="2000" dirty="0">
                <a:solidFill>
                  <a:srgbClr val="FF0000"/>
                </a:solidFill>
              </a:rPr>
              <a:t>LPCT</a:t>
            </a:r>
            <a:r>
              <a:rPr lang="zh-CN" altLang="zh-CN" sz="2000" dirty="0">
                <a:solidFill>
                  <a:srgbClr val="FF0000"/>
                </a:solidFill>
              </a:rPr>
              <a:t>包含一次绕组、较小的铁芯和损耗极小的二次绕组</a:t>
            </a:r>
            <a:r>
              <a:rPr lang="zh-CN" altLang="en-US" sz="2000" dirty="0"/>
              <a:t>，是传统的升级版。</a:t>
            </a:r>
          </a:p>
        </p:txBody>
      </p:sp>
    </p:spTree>
    <p:extLst>
      <p:ext uri="{BB962C8B-B14F-4D97-AF65-F5344CB8AC3E}">
        <p14:creationId xmlns:p14="http://schemas.microsoft.com/office/powerpoint/2010/main" val="846642951"/>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914430" y="1772816"/>
            <a:ext cx="3021330" cy="36004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Object 7"/>
              <p:cNvSpPr txBox="1"/>
              <p:nvPr/>
            </p:nvSpPr>
            <p:spPr bwMode="auto">
              <a:xfrm>
                <a:off x="2425095" y="4684571"/>
                <a:ext cx="1314242" cy="657121"/>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𝑀</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1</m:t>
                              </m:r>
                            </m:sub>
                          </m:sSub>
                        </m:num>
                        <m:den>
                          <m:r>
                            <a:rPr lang="zh-CN" altLang="en-US" i="1">
                              <a:solidFill>
                                <a:srgbClr val="000000"/>
                              </a:solidFill>
                              <a:latin typeface="Cambria Math" panose="02040503050406030204" pitchFamily="18" charset="0"/>
                            </a:rPr>
                            <m:t>𝑑𝑡</m:t>
                          </m:r>
                        </m:den>
                      </m:f>
                    </m:oMath>
                  </m:oMathPara>
                </a14:m>
                <a:endParaRPr lang="zh-CN" altLang="en-US"/>
              </a:p>
            </p:txBody>
          </p:sp>
        </mc:Choice>
        <mc:Fallback xmlns="">
          <p:sp>
            <p:nvSpPr>
              <p:cNvPr id="9" name="Object 7"/>
              <p:cNvSpPr txBox="1">
                <a:spLocks noRot="1" noChangeAspect="1" noMove="1" noResize="1" noEditPoints="1" noAdjustHandles="1" noChangeArrowheads="1" noChangeShapeType="1" noTextEdit="1"/>
              </p:cNvSpPr>
              <p:nvPr/>
            </p:nvSpPr>
            <p:spPr bwMode="auto">
              <a:xfrm>
                <a:off x="2425095" y="4684571"/>
                <a:ext cx="1314242" cy="657121"/>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10" name="标题 6"/>
          <p:cNvSpPr>
            <a:spLocks noGrp="1"/>
          </p:cNvSpPr>
          <p:nvPr>
            <p:ph type="title"/>
          </p:nvPr>
        </p:nvSpPr>
        <p:spPr>
          <a:xfrm>
            <a:off x="191344" y="909660"/>
            <a:ext cx="3384376" cy="574183"/>
          </a:xfrm>
        </p:spPr>
        <p:txBody>
          <a:bodyPr>
            <a:normAutofit/>
          </a:bodyPr>
          <a:lstStyle/>
          <a:p>
            <a:r>
              <a:rPr lang="zh-CN" altLang="en-US" dirty="0"/>
              <a:t>罗哥夫斯基线圈</a:t>
            </a:r>
          </a:p>
        </p:txBody>
      </p:sp>
      <p:pic>
        <p:nvPicPr>
          <p:cNvPr id="11" name="Picture 16" descr="t517"/>
          <p:cNvPicPr>
            <a:picLocks noChangeAspect="1" noChangeArrowheads="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023992" y="2606679"/>
            <a:ext cx="5109323" cy="221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7459990" y="4845569"/>
            <a:ext cx="2432567" cy="338554"/>
          </a:xfrm>
          <a:prstGeom prst="rect">
            <a:avLst/>
          </a:prstGeom>
          <a:noFill/>
        </p:spPr>
        <p:txBody>
          <a:bodyPr wrap="square" rtlCol="0">
            <a:spAutoFit/>
          </a:bodyPr>
          <a:lstStyle/>
          <a:p>
            <a:r>
              <a:rPr lang="zh-CN" altLang="en-US" sz="1600" dirty="0">
                <a:solidFill>
                  <a:schemeClr val="tx1"/>
                </a:solidFill>
              </a:rPr>
              <a:t>罗氏线圈的等效电路</a:t>
            </a:r>
            <a:endParaRPr lang="en-US" altLang="zh-CN" sz="1600" dirty="0">
              <a:solidFill>
                <a:schemeClr val="tx1"/>
              </a:solidFill>
            </a:endParaRPr>
          </a:p>
        </p:txBody>
      </p:sp>
      <p:sp>
        <p:nvSpPr>
          <p:cNvPr id="13" name="椭圆 12"/>
          <p:cNvSpPr/>
          <p:nvPr/>
        </p:nvSpPr>
        <p:spPr>
          <a:xfrm>
            <a:off x="10068502" y="2991328"/>
            <a:ext cx="51462" cy="60859"/>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10058229" y="4761758"/>
            <a:ext cx="51462" cy="60859"/>
          </a:xfrm>
          <a:prstGeom prst="ellipse">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p:nvSpPr>
        <p:spPr>
          <a:xfrm>
            <a:off x="9986131" y="3774284"/>
            <a:ext cx="432048" cy="369332"/>
          </a:xfrm>
          <a:prstGeom prst="rect">
            <a:avLst/>
          </a:prstGeom>
          <a:solidFill>
            <a:srgbClr val="F5E4D0"/>
          </a:solidFill>
        </p:spPr>
        <p:txBody>
          <a:bodyPr wrap="square" rtlCol="0">
            <a:spAutoFit/>
          </a:bodyPr>
          <a:lstStyle/>
          <a:p>
            <a:r>
              <a:rPr lang="en-US" altLang="zh-CN" i="1" dirty="0">
                <a:solidFill>
                  <a:schemeClr val="tx1"/>
                </a:solidFill>
                <a:latin typeface="+mn-lt"/>
              </a:rPr>
              <a:t>R</a:t>
            </a:r>
            <a:r>
              <a:rPr lang="en-US" altLang="zh-CN" baseline="-25000" dirty="0">
                <a:solidFill>
                  <a:schemeClr val="tx1"/>
                </a:solidFill>
                <a:latin typeface="+mn-lt"/>
              </a:rPr>
              <a:t>o</a:t>
            </a:r>
            <a:endParaRPr lang="zh-CN" altLang="en-US" baseline="-25000" dirty="0">
              <a:solidFill>
                <a:schemeClr val="tx1"/>
              </a:solidFill>
              <a:latin typeface="+mn-lt"/>
            </a:endParaRPr>
          </a:p>
        </p:txBody>
      </p:sp>
      <p:sp>
        <p:nvSpPr>
          <p:cNvPr id="16" name="文本框 15"/>
          <p:cNvSpPr txBox="1"/>
          <p:nvPr/>
        </p:nvSpPr>
        <p:spPr>
          <a:xfrm>
            <a:off x="632159" y="5578818"/>
            <a:ext cx="10452161" cy="1107996"/>
          </a:xfrm>
          <a:prstGeom prst="rect">
            <a:avLst/>
          </a:prstGeom>
          <a:noFill/>
        </p:spPr>
        <p:txBody>
          <a:bodyPr wrap="square" rtlCol="0">
            <a:spAutoFit/>
          </a:bodyPr>
          <a:lstStyle/>
          <a:p>
            <a:r>
              <a:rPr lang="zh-CN" altLang="en-US" sz="2200" dirty="0">
                <a:solidFill>
                  <a:schemeClr val="tx1"/>
                </a:solidFill>
              </a:rPr>
              <a:t>特点：</a:t>
            </a:r>
            <a:endParaRPr lang="en-US" altLang="zh-CN" sz="2200" dirty="0">
              <a:solidFill>
                <a:schemeClr val="tx1"/>
              </a:solidFill>
            </a:endParaRPr>
          </a:p>
          <a:p>
            <a:pPr marL="457200" indent="-457200">
              <a:buFont typeface="+mj-ea"/>
              <a:buAutoNum type="circleNumDbPlain"/>
            </a:pPr>
            <a:r>
              <a:rPr lang="zh-CN" altLang="en-US" sz="2200" dirty="0">
                <a:solidFill>
                  <a:schemeClr val="tx1"/>
                </a:solidFill>
              </a:rPr>
              <a:t>罗氏线圈是空心线圈</a:t>
            </a:r>
            <a:endParaRPr lang="en-US" altLang="zh-CN" sz="2200" dirty="0">
              <a:solidFill>
                <a:schemeClr val="tx1"/>
              </a:solidFill>
            </a:endParaRPr>
          </a:p>
          <a:p>
            <a:pPr marL="457200" indent="-457200">
              <a:buFont typeface="+mj-ea"/>
              <a:buAutoNum type="circleNumDbPlain"/>
            </a:pPr>
            <a:r>
              <a:rPr lang="zh-CN" altLang="en-US" sz="2200" dirty="0">
                <a:solidFill>
                  <a:schemeClr val="tx1"/>
                </a:solidFill>
              </a:rPr>
              <a:t>罗氏线圈的输出电压与</a:t>
            </a:r>
            <a:r>
              <a:rPr lang="en-US" altLang="zh-CN" sz="2200" i="1" dirty="0">
                <a:solidFill>
                  <a:schemeClr val="tx1"/>
                </a:solidFill>
                <a:latin typeface="+mn-lt"/>
              </a:rPr>
              <a:t>di</a:t>
            </a:r>
            <a:r>
              <a:rPr lang="en-US" altLang="zh-CN" sz="2200" baseline="-25000" dirty="0">
                <a:solidFill>
                  <a:schemeClr val="tx1"/>
                </a:solidFill>
                <a:latin typeface="+mn-lt"/>
              </a:rPr>
              <a:t>1</a:t>
            </a:r>
            <a:r>
              <a:rPr lang="en-US" altLang="zh-CN" sz="2200" i="1" dirty="0">
                <a:solidFill>
                  <a:schemeClr val="tx1"/>
                </a:solidFill>
                <a:latin typeface="+mn-lt"/>
              </a:rPr>
              <a:t>/</a:t>
            </a:r>
            <a:r>
              <a:rPr lang="en-US" altLang="zh-CN" sz="2200" i="1" dirty="0" err="1">
                <a:solidFill>
                  <a:schemeClr val="tx1"/>
                </a:solidFill>
                <a:latin typeface="+mn-lt"/>
              </a:rPr>
              <a:t>dt</a:t>
            </a:r>
            <a:r>
              <a:rPr lang="en-US" altLang="zh-CN" sz="2200" i="1" dirty="0">
                <a:solidFill>
                  <a:schemeClr val="tx1"/>
                </a:solidFill>
                <a:latin typeface="+mn-lt"/>
              </a:rPr>
              <a:t> </a:t>
            </a:r>
            <a:r>
              <a:rPr lang="zh-CN" altLang="en-US" sz="2200" dirty="0">
                <a:solidFill>
                  <a:schemeClr val="tx1"/>
                </a:solidFill>
              </a:rPr>
              <a:t>成正比，需要引入</a:t>
            </a:r>
            <a:r>
              <a:rPr lang="zh-CN" altLang="en-US" sz="2200" dirty="0">
                <a:solidFill>
                  <a:srgbClr val="FF0000"/>
                </a:solidFill>
              </a:rPr>
              <a:t>积分环节</a:t>
            </a:r>
            <a:r>
              <a:rPr lang="zh-CN" altLang="en-US" sz="2200" dirty="0">
                <a:solidFill>
                  <a:schemeClr val="tx1"/>
                </a:solidFill>
              </a:rPr>
              <a:t>才能得到一次电流</a:t>
            </a:r>
          </a:p>
        </p:txBody>
      </p:sp>
      <p:sp>
        <p:nvSpPr>
          <p:cNvPr id="17" name="圆角矩形标注 16"/>
          <p:cNvSpPr/>
          <p:nvPr/>
        </p:nvSpPr>
        <p:spPr>
          <a:xfrm>
            <a:off x="6027683" y="1628800"/>
            <a:ext cx="2864615" cy="601558"/>
          </a:xfrm>
          <a:prstGeom prst="wedgeRoundRectCallout">
            <a:avLst>
              <a:gd name="adj1" fmla="val 33154"/>
              <a:gd name="adj2" fmla="val 11266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900" b="1" dirty="0">
                <a:solidFill>
                  <a:schemeClr val="bg1"/>
                </a:solidFill>
              </a:rPr>
              <a:t>罗氏线圈的自感和内阻</a:t>
            </a:r>
            <a:endParaRPr lang="en-US" altLang="zh-CN" sz="1900" b="1" dirty="0">
              <a:solidFill>
                <a:schemeClr val="bg1"/>
              </a:solidFill>
            </a:endParaRPr>
          </a:p>
        </p:txBody>
      </p:sp>
      <p:sp>
        <p:nvSpPr>
          <p:cNvPr id="18" name="椭圆 17"/>
          <p:cNvSpPr/>
          <p:nvPr/>
        </p:nvSpPr>
        <p:spPr>
          <a:xfrm>
            <a:off x="7484099" y="2570563"/>
            <a:ext cx="2439788" cy="841529"/>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标注 18"/>
          <p:cNvSpPr/>
          <p:nvPr/>
        </p:nvSpPr>
        <p:spPr>
          <a:xfrm>
            <a:off x="10561403" y="2348880"/>
            <a:ext cx="1510469" cy="554134"/>
          </a:xfrm>
          <a:prstGeom prst="wedgeRoundRectCallout">
            <a:avLst>
              <a:gd name="adj1" fmla="val -47062"/>
              <a:gd name="adj2" fmla="val 18917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bg1"/>
                </a:solidFill>
              </a:rPr>
              <a:t>外接端电阻</a:t>
            </a:r>
          </a:p>
        </p:txBody>
      </p:sp>
      <mc:AlternateContent xmlns:mc="http://schemas.openxmlformats.org/markup-compatibility/2006" xmlns:a14="http://schemas.microsoft.com/office/drawing/2010/main">
        <mc:Choice Requires="a14">
          <p:sp>
            <p:nvSpPr>
              <p:cNvPr id="20" name="Object 17"/>
              <p:cNvSpPr txBox="1"/>
              <p:nvPr/>
            </p:nvSpPr>
            <p:spPr bwMode="auto">
              <a:xfrm>
                <a:off x="6600056" y="5341692"/>
                <a:ext cx="4945499" cy="7888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𝑀</m:t>
                      </m:r>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d</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m:rPr>
                              <m:sty m:val="p"/>
                            </m:rPr>
                            <a:rPr lang="zh-CN" altLang="en-US" i="0">
                              <a:solidFill>
                                <a:srgbClr val="000000"/>
                              </a:solidFill>
                              <a:latin typeface="Cambria Math" panose="02040503050406030204" pitchFamily="18" charset="0"/>
                            </a:rPr>
                            <m:t>d</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m:rPr>
                              <m:sty m:val="p"/>
                            </m:rPr>
                            <a:rPr lang="zh-CN" altLang="en-US" i="0">
                              <a:solidFill>
                                <a:srgbClr val="000000"/>
                              </a:solidFill>
                              <a:latin typeface="Cambria Math" panose="02040503050406030204" pitchFamily="18" charset="0"/>
                            </a:rPr>
                            <m:t>s</m:t>
                          </m:r>
                        </m:sub>
                      </m:sSub>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d</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m:rPr>
                              <m:sty m:val="p"/>
                            </m:rPr>
                            <a:rPr lang="zh-CN" altLang="en-US" i="0">
                              <a:solidFill>
                                <a:srgbClr val="000000"/>
                              </a:solidFill>
                              <a:latin typeface="Cambria Math" panose="02040503050406030204" pitchFamily="18" charset="0"/>
                            </a:rPr>
                            <m:t>d</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sty m:val="p"/>
                            </m:rPr>
                            <a:rPr lang="zh-CN" altLang="en-US" i="0">
                              <a:solidFill>
                                <a:srgbClr val="000000"/>
                              </a:solidFill>
                              <a:latin typeface="Cambria Math" panose="02040503050406030204" pitchFamily="18" charset="0"/>
                            </a:rPr>
                            <m:t>s</m:t>
                          </m:r>
                        </m:sub>
                      </m:s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sty m:val="p"/>
                            </m:rPr>
                            <a:rPr lang="zh-CN" altLang="en-US" i="0">
                              <a:solidFill>
                                <a:srgbClr val="000000"/>
                              </a:solidFill>
                              <a:latin typeface="Cambria Math" panose="02040503050406030204" pitchFamily="18" charset="0"/>
                            </a:rPr>
                            <m:t>o</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0" name="Object 17"/>
              <p:cNvSpPr txBox="1">
                <a:spLocks noRot="1" noChangeAspect="1" noMove="1" noResize="1" noEditPoints="1" noAdjustHandles="1" noChangeArrowheads="1" noChangeShapeType="1" noTextEdit="1"/>
              </p:cNvSpPr>
              <p:nvPr/>
            </p:nvSpPr>
            <p:spPr bwMode="auto">
              <a:xfrm>
                <a:off x="6600056" y="5341692"/>
                <a:ext cx="4945499" cy="788826"/>
              </a:xfrm>
              <a:prstGeom prst="rect">
                <a:avLst/>
              </a:prstGeom>
              <a:blipFill>
                <a:blip r:embed="rId5"/>
                <a:stretch>
                  <a:fillRect/>
                </a:stretch>
              </a:blipFill>
              <a:ln>
                <a:noFill/>
              </a:ln>
            </p:spPr>
            <p:txBody>
              <a:bodyPr/>
              <a:lstStyle/>
              <a:p>
                <a:r>
                  <a:rPr lang="zh-CN" altLang="en-US">
                    <a:noFill/>
                  </a:rPr>
                  <a:t> </a:t>
                </a:r>
              </a:p>
            </p:txBody>
          </p:sp>
        </mc:Fallback>
      </mc:AlternateContent>
      <p:sp>
        <p:nvSpPr>
          <p:cNvPr id="2" name="矩形 1"/>
          <p:cNvSpPr/>
          <p:nvPr/>
        </p:nvSpPr>
        <p:spPr>
          <a:xfrm>
            <a:off x="4080375" y="1772816"/>
            <a:ext cx="1799002" cy="923330"/>
          </a:xfrm>
          <a:prstGeom prst="rect">
            <a:avLst/>
          </a:prstGeom>
        </p:spPr>
        <p:txBody>
          <a:bodyPr wrap="square">
            <a:spAutoFit/>
          </a:bodyPr>
          <a:lstStyle/>
          <a:p>
            <a:r>
              <a:rPr lang="zh-CN" altLang="en-US" dirty="0">
                <a:solidFill>
                  <a:schemeClr val="tx1"/>
                </a:solidFill>
              </a:rPr>
              <a:t>工作原理：法拉第电磁感应原理和安培环路定律</a:t>
            </a:r>
            <a:endParaRPr lang="zh-CN" altLang="en-US" dirty="0"/>
          </a:p>
        </p:txBody>
      </p:sp>
      <p:sp>
        <p:nvSpPr>
          <p:cNvPr id="21" name="矩形 20"/>
          <p:cNvSpPr/>
          <p:nvPr/>
        </p:nvSpPr>
        <p:spPr>
          <a:xfrm>
            <a:off x="3973557" y="3052187"/>
            <a:ext cx="2015625" cy="2031325"/>
          </a:xfrm>
          <a:prstGeom prst="rect">
            <a:avLst/>
          </a:prstGeom>
        </p:spPr>
        <p:txBody>
          <a:bodyPr wrap="square">
            <a:spAutoFit/>
          </a:bodyPr>
          <a:lstStyle/>
          <a:p>
            <a:r>
              <a:rPr lang="zh-CN" altLang="en-US" dirty="0">
                <a:solidFill>
                  <a:schemeClr val="tx1"/>
                </a:solidFill>
              </a:rPr>
              <a:t>导体中流过的交流电流会在导体周围产生一个交替变化的磁场，会在线圈感应出一个与电流变化成比例的交流电压信号。</a:t>
            </a:r>
            <a:endParaRPr lang="zh-CN" altLang="en-US" dirty="0"/>
          </a:p>
        </p:txBody>
      </p:sp>
    </p:spTree>
    <p:extLst>
      <p:ext uri="{BB962C8B-B14F-4D97-AF65-F5344CB8AC3E}">
        <p14:creationId xmlns:p14="http://schemas.microsoft.com/office/powerpoint/2010/main" val="27464611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animBg="1"/>
      <p:bldP spid="16" grpId="0"/>
      <p:bldP spid="17" grpId="0" animBg="1"/>
      <p:bldP spid="18" grpId="0" animBg="1"/>
      <p:bldP spid="19" grpId="0" animBg="1"/>
      <p:bldP spid="20" grpId="0"/>
      <p:bldP spid="2"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3"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4" name="Rectangle 8"/>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5" name="Rectangle 15"/>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6" name="标题 2"/>
          <p:cNvSpPr txBox="1">
            <a:spLocks/>
          </p:cNvSpPr>
          <p:nvPr/>
        </p:nvSpPr>
        <p:spPr>
          <a:xfrm>
            <a:off x="227494" y="919815"/>
            <a:ext cx="11162884" cy="574183"/>
          </a:xfrm>
          <a:prstGeom prst="rect">
            <a:avLst/>
          </a:prstGeom>
        </p:spPr>
        <p:txBody>
          <a:bodyPr>
            <a:normAutofit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auto">
              <a:spcAft>
                <a:spcPts val="0"/>
              </a:spcAft>
            </a:pPr>
            <a:r>
              <a:rPr lang="zh-CN" altLang="en-US"/>
              <a:t>罗氏线圈的积分方式：自积分和外积分</a:t>
            </a:r>
            <a:endParaRPr lang="zh-CN" altLang="zh-CN" dirty="0"/>
          </a:p>
        </p:txBody>
      </p:sp>
      <mc:AlternateContent xmlns:mc="http://schemas.openxmlformats.org/markup-compatibility/2006" xmlns:a14="http://schemas.microsoft.com/office/drawing/2010/main">
        <mc:Choice Requires="a14">
          <p:sp>
            <p:nvSpPr>
              <p:cNvPr id="7" name="矩形 6"/>
              <p:cNvSpPr/>
              <p:nvPr/>
            </p:nvSpPr>
            <p:spPr>
              <a:xfrm>
                <a:off x="6347711" y="3146321"/>
                <a:ext cx="2133726" cy="400110"/>
              </a:xfrm>
              <a:prstGeom prst="rect">
                <a:avLst/>
              </a:prstGeom>
            </p:spPr>
            <p:txBody>
              <a:bodyPr wrap="none">
                <a:spAutoFit/>
              </a:bodyPr>
              <a:lstStyle/>
              <a:p>
                <a:pPr lvl="0"/>
                <a:r>
                  <a:rPr lang="zh-CN" altLang="zh-CN" sz="2000" dirty="0">
                    <a:solidFill>
                      <a:schemeClr val="tx1"/>
                    </a:solidFill>
                  </a:rPr>
                  <a:t>当</a:t>
                </a:r>
                <a:r>
                  <a:rPr lang="en-US" altLang="zh-CN" sz="2000" dirty="0">
                    <a:solidFill>
                      <a:schemeClr val="tx1"/>
                    </a:solidFill>
                  </a:rPr>
                  <a:t> </a:t>
                </a:r>
                <a14:m>
                  <m:oMath xmlns:m="http://schemas.openxmlformats.org/officeDocument/2006/math">
                    <m:r>
                      <a:rPr lang="zh-CN" altLang="en-US" sz="2000" i="1">
                        <a:solidFill>
                          <a:schemeClr val="tx1"/>
                        </a:solidFill>
                        <a:latin typeface="Cambria Math" panose="02040503050406030204" pitchFamily="18" charset="0"/>
                        <a:ea typeface="Cambria Math" panose="02040503050406030204" pitchFamily="18" charset="0"/>
                      </a:rPr>
                      <m:t>𝜔</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𝐿</m:t>
                        </m:r>
                      </m:e>
                      <m:sub>
                        <m:r>
                          <a:rPr lang="en-US" altLang="zh-CN" sz="2000" i="1">
                            <a:solidFill>
                              <a:schemeClr val="tx1"/>
                            </a:solidFill>
                            <a:latin typeface="Cambria Math" panose="02040503050406030204" pitchFamily="18" charset="0"/>
                            <a:ea typeface="Cambria Math" panose="02040503050406030204" pitchFamily="18" charset="0"/>
                          </a:rPr>
                          <m:t>𝑠</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𝑅</m:t>
                        </m:r>
                      </m:e>
                      <m:sub>
                        <m:r>
                          <a:rPr lang="en-US" altLang="zh-CN" sz="2000" i="1">
                            <a:solidFill>
                              <a:schemeClr val="tx1"/>
                            </a:solidFill>
                            <a:latin typeface="Cambria Math" panose="02040503050406030204" pitchFamily="18" charset="0"/>
                            <a:ea typeface="Cambria Math" panose="02040503050406030204" pitchFamily="18" charset="0"/>
                          </a:rPr>
                          <m:t>𝑠</m:t>
                        </m:r>
                      </m:sub>
                    </m:sSub>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rPr>
                      <m:t>𝑅</m:t>
                    </m:r>
                    <m:r>
                      <m:rPr>
                        <m:sty m:val="p"/>
                      </m:rPr>
                      <a:rPr lang="en-US" altLang="zh-CN" sz="2000" baseline="-25000">
                        <a:solidFill>
                          <a:schemeClr val="tx1"/>
                        </a:solidFill>
                        <a:latin typeface="Cambria Math" panose="02040503050406030204" pitchFamily="18" charset="0"/>
                      </a:rPr>
                      <m:t>o</m:t>
                    </m:r>
                  </m:oMath>
                </a14:m>
                <a:endParaRPr lang="zh-CN" altLang="zh-CN" sz="2000" dirty="0">
                  <a:solidFill>
                    <a:schemeClr val="tx1"/>
                  </a:solidFill>
                  <a:latin typeface="+mn-lt"/>
                </a:endParaRPr>
              </a:p>
            </p:txBody>
          </p:sp>
        </mc:Choice>
        <mc:Fallback xmlns="">
          <p:sp>
            <p:nvSpPr>
              <p:cNvPr id="7" name="矩形 6"/>
              <p:cNvSpPr>
                <a:spLocks noRot="1" noChangeAspect="1" noMove="1" noResize="1" noEditPoints="1" noAdjustHandles="1" noChangeArrowheads="1" noChangeShapeType="1" noTextEdit="1"/>
              </p:cNvSpPr>
              <p:nvPr/>
            </p:nvSpPr>
            <p:spPr>
              <a:xfrm>
                <a:off x="6347711" y="3146321"/>
                <a:ext cx="2133726" cy="400110"/>
              </a:xfrm>
              <a:prstGeom prst="rect">
                <a:avLst/>
              </a:prstGeom>
              <a:blipFill>
                <a:blip r:embed="rId5"/>
                <a:stretch>
                  <a:fillRect l="-2857" t="-10606" b="-22727"/>
                </a:stretch>
              </a:blipFill>
            </p:spPr>
            <p:txBody>
              <a:bodyPr/>
              <a:lstStyle/>
              <a:p>
                <a:r>
                  <a:rPr lang="zh-CN" altLang="en-US">
                    <a:noFill/>
                  </a:rPr>
                  <a:t> </a:t>
                </a:r>
              </a:p>
            </p:txBody>
          </p:sp>
        </mc:Fallback>
      </mc:AlternateContent>
      <p:sp>
        <p:nvSpPr>
          <p:cNvPr id="8" name="矩形 7"/>
          <p:cNvSpPr/>
          <p:nvPr/>
        </p:nvSpPr>
        <p:spPr>
          <a:xfrm>
            <a:off x="6347711" y="4742825"/>
            <a:ext cx="6096000" cy="495585"/>
          </a:xfrm>
          <a:prstGeom prst="rect">
            <a:avLst/>
          </a:prstGeom>
        </p:spPr>
        <p:txBody>
          <a:bodyPr>
            <a:spAutoFit/>
          </a:bodyPr>
          <a:lstStyle/>
          <a:p>
            <a:pPr lvl="0">
              <a:lnSpc>
                <a:spcPct val="150000"/>
              </a:lnSpc>
              <a:spcBef>
                <a:spcPts val="600"/>
              </a:spcBef>
              <a:spcAft>
                <a:spcPts val="600"/>
              </a:spcAft>
            </a:pPr>
            <a:r>
              <a:rPr lang="zh-CN" altLang="zh-CN" sz="2000" dirty="0">
                <a:solidFill>
                  <a:schemeClr val="tx1"/>
                </a:solidFill>
              </a:rPr>
              <a:t>为了测得</a:t>
            </a:r>
            <a:r>
              <a:rPr lang="zh-CN" altLang="en-US" sz="2000" dirty="0">
                <a:solidFill>
                  <a:schemeClr val="tx1"/>
                </a:solidFill>
              </a:rPr>
              <a:t>一次</a:t>
            </a:r>
            <a:r>
              <a:rPr lang="zh-CN" altLang="zh-CN" sz="2000" dirty="0">
                <a:solidFill>
                  <a:schemeClr val="tx1"/>
                </a:solidFill>
              </a:rPr>
              <a:t>电流</a:t>
            </a:r>
            <a:r>
              <a:rPr lang="en-US" altLang="zh-CN" sz="2000" i="1" dirty="0">
                <a:solidFill>
                  <a:schemeClr val="tx1"/>
                </a:solidFill>
                <a:latin typeface="+mj-lt"/>
              </a:rPr>
              <a:t>i</a:t>
            </a:r>
            <a:r>
              <a:rPr lang="en-US" altLang="zh-CN" sz="2000" i="1" baseline="-25000" dirty="0">
                <a:solidFill>
                  <a:schemeClr val="tx1"/>
                </a:solidFill>
                <a:latin typeface="+mj-lt"/>
              </a:rPr>
              <a:t>1</a:t>
            </a:r>
            <a:r>
              <a:rPr lang="zh-CN" altLang="zh-CN" sz="2000" dirty="0">
                <a:solidFill>
                  <a:schemeClr val="tx1"/>
                </a:solidFill>
              </a:rPr>
              <a:t>，需要引入</a:t>
            </a:r>
            <a:r>
              <a:rPr lang="zh-CN" altLang="en-US" sz="2000" dirty="0">
                <a:solidFill>
                  <a:schemeClr val="tx1"/>
                </a:solidFill>
              </a:rPr>
              <a:t>外部</a:t>
            </a:r>
            <a:r>
              <a:rPr lang="zh-CN" altLang="zh-CN" sz="2000" dirty="0">
                <a:solidFill>
                  <a:schemeClr val="tx1"/>
                </a:solidFill>
              </a:rPr>
              <a:t>积分</a:t>
            </a:r>
            <a:r>
              <a:rPr lang="zh-CN" altLang="en-US" sz="2000" dirty="0">
                <a:solidFill>
                  <a:schemeClr val="tx1"/>
                </a:solidFill>
              </a:rPr>
              <a:t>环节。</a:t>
            </a:r>
            <a:endParaRPr lang="en-US" altLang="zh-CN" sz="2000" dirty="0">
              <a:solidFill>
                <a:schemeClr val="tx1"/>
              </a:solidFill>
            </a:endParaRPr>
          </a:p>
        </p:txBody>
      </p:sp>
      <mc:AlternateContent xmlns:mc="http://schemas.openxmlformats.org/markup-compatibility/2006" xmlns:a14="http://schemas.microsoft.com/office/drawing/2010/main">
        <mc:Choice Requires="a14">
          <p:sp>
            <p:nvSpPr>
              <p:cNvPr id="9" name="Object 19"/>
              <p:cNvSpPr txBox="1"/>
              <p:nvPr/>
            </p:nvSpPr>
            <p:spPr bwMode="auto">
              <a:xfrm>
                <a:off x="4690398" y="4448942"/>
                <a:ext cx="1318913" cy="72784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sty m:val="p"/>
                                </m:rPr>
                                <a:rPr lang="zh-CN" altLang="en-US" i="0">
                                  <a:solidFill>
                                    <a:srgbClr val="000000"/>
                                  </a:solidFill>
                                  <a:latin typeface="Cambria Math" panose="02040503050406030204" pitchFamily="18" charset="0"/>
                                </a:rPr>
                                <m:t>o</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𝑅</m:t>
                          </m:r>
                        </m:den>
                      </m:f>
                    </m:oMath>
                  </m:oMathPara>
                </a14:m>
                <a:endParaRPr lang="zh-CN" altLang="en-US"/>
              </a:p>
            </p:txBody>
          </p:sp>
        </mc:Choice>
        <mc:Fallback xmlns="">
          <p:sp>
            <p:nvSpPr>
              <p:cNvPr id="9" name="Object 19"/>
              <p:cNvSpPr txBox="1">
                <a:spLocks noRot="1" noChangeAspect="1" noMove="1" noResize="1" noEditPoints="1" noAdjustHandles="1" noChangeArrowheads="1" noChangeShapeType="1" noTextEdit="1"/>
              </p:cNvSpPr>
              <p:nvPr/>
            </p:nvSpPr>
            <p:spPr bwMode="auto">
              <a:xfrm>
                <a:off x="4690398" y="4448942"/>
                <a:ext cx="1318913" cy="727845"/>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23"/>
              <p:cNvSpPr txBox="1"/>
              <p:nvPr/>
            </p:nvSpPr>
            <p:spPr bwMode="auto">
              <a:xfrm>
                <a:off x="3695371" y="3165152"/>
                <a:ext cx="1601374" cy="374347"/>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&gt;&gt;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xmlns="">
          <p:sp>
            <p:nvSpPr>
              <p:cNvPr id="10" name="Object 23"/>
              <p:cNvSpPr txBox="1">
                <a:spLocks noRot="1" noChangeAspect="1" noMove="1" noResize="1" noEditPoints="1" noAdjustHandles="1" noChangeArrowheads="1" noChangeShapeType="1" noTextEdit="1"/>
              </p:cNvSpPr>
              <p:nvPr/>
            </p:nvSpPr>
            <p:spPr bwMode="auto">
              <a:xfrm>
                <a:off x="3695371" y="3165152"/>
                <a:ext cx="1601374" cy="374347"/>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5"/>
              <p:cNvSpPr txBox="1"/>
              <p:nvPr/>
            </p:nvSpPr>
            <p:spPr bwMode="auto">
              <a:xfrm>
                <a:off x="2768061" y="3670724"/>
                <a:ext cx="2188502" cy="73582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𝑀</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𝑑𝑖</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𝐿𝑠</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𝑑𝑡</m:t>
                          </m:r>
                        </m:den>
                      </m:f>
                    </m:oMath>
                  </m:oMathPara>
                </a14:m>
                <a:endParaRPr lang="zh-CN" altLang="en-US" dirty="0"/>
              </a:p>
            </p:txBody>
          </p:sp>
        </mc:Choice>
        <mc:Fallback xmlns="">
          <p:sp>
            <p:nvSpPr>
              <p:cNvPr id="11" name="Object 5"/>
              <p:cNvSpPr txBox="1">
                <a:spLocks noRot="1" noChangeAspect="1" noMove="1" noResize="1" noEditPoints="1" noAdjustHandles="1" noChangeArrowheads="1" noChangeShapeType="1" noTextEdit="1"/>
              </p:cNvSpPr>
              <p:nvPr/>
            </p:nvSpPr>
            <p:spPr bwMode="auto">
              <a:xfrm>
                <a:off x="2768061" y="3670724"/>
                <a:ext cx="2188502" cy="735821"/>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9"/>
              <p:cNvSpPr txBox="1"/>
              <p:nvPr/>
            </p:nvSpPr>
            <p:spPr bwMode="auto">
              <a:xfrm>
                <a:off x="1428946" y="5007842"/>
                <a:ext cx="2011857" cy="73533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𝑜</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𝑀</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𝑅</m:t>
                          </m:r>
                        </m:num>
                        <m:den>
                          <m:r>
                            <a:rPr lang="zh-CN" altLang="en-US" i="1">
                              <a:solidFill>
                                <a:srgbClr val="000000"/>
                              </a:solidFill>
                              <a:latin typeface="Cambria Math" panose="02040503050406030204" pitchFamily="18" charset="0"/>
                            </a:rPr>
                            <m:t>𝐿𝑠</m:t>
                          </m:r>
                        </m:den>
                      </m:f>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2" name="Object 9"/>
              <p:cNvSpPr txBox="1">
                <a:spLocks noRot="1" noChangeAspect="1" noMove="1" noResize="1" noEditPoints="1" noAdjustHandles="1" noChangeArrowheads="1" noChangeShapeType="1" noTextEdit="1"/>
              </p:cNvSpPr>
              <p:nvPr/>
            </p:nvSpPr>
            <p:spPr bwMode="auto">
              <a:xfrm>
                <a:off x="1428946" y="5007842"/>
                <a:ext cx="2011857" cy="735336"/>
              </a:xfrm>
              <a:prstGeom prst="rect">
                <a:avLst/>
              </a:prstGeom>
              <a:blipFill>
                <a:blip r:embed="rId9"/>
                <a:stretch>
                  <a:fillRect/>
                </a:stretch>
              </a:blipFill>
              <a:ln>
                <a:noFill/>
              </a:ln>
            </p:spPr>
            <p:txBody>
              <a:bodyPr/>
              <a:lstStyle/>
              <a:p>
                <a:r>
                  <a:rPr lang="zh-CN" altLang="en-US">
                    <a:noFill/>
                  </a:rPr>
                  <a:t> </a:t>
                </a:r>
              </a:p>
            </p:txBody>
          </p:sp>
        </mc:Fallback>
      </mc:AlternateContent>
      <p:sp>
        <p:nvSpPr>
          <p:cNvPr id="13" name="矩形 12"/>
          <p:cNvSpPr/>
          <p:nvPr/>
        </p:nvSpPr>
        <p:spPr>
          <a:xfrm flipH="1">
            <a:off x="263352" y="3092686"/>
            <a:ext cx="523385" cy="400110"/>
          </a:xfrm>
          <a:prstGeom prst="rect">
            <a:avLst/>
          </a:prstGeom>
        </p:spPr>
        <p:txBody>
          <a:bodyPr wrap="square">
            <a:spAutoFit/>
          </a:bodyPr>
          <a:lstStyle/>
          <a:p>
            <a:pPr fontAlgn="auto">
              <a:spcAft>
                <a:spcPts val="0"/>
              </a:spcAft>
            </a:pPr>
            <a:r>
              <a:rPr lang="zh-CN" altLang="en-US" sz="2000" dirty="0">
                <a:solidFill>
                  <a:schemeClr val="tx1"/>
                </a:solidFill>
              </a:rPr>
              <a:t>当</a:t>
            </a:r>
          </a:p>
        </p:txBody>
      </p:sp>
      <p:sp>
        <p:nvSpPr>
          <p:cNvPr id="14" name="矩形 13"/>
          <p:cNvSpPr/>
          <p:nvPr/>
        </p:nvSpPr>
        <p:spPr>
          <a:xfrm flipH="1">
            <a:off x="3024776" y="3118031"/>
            <a:ext cx="837536" cy="400110"/>
          </a:xfrm>
          <a:prstGeom prst="rect">
            <a:avLst/>
          </a:prstGeom>
        </p:spPr>
        <p:txBody>
          <a:bodyPr wrap="square">
            <a:spAutoFit/>
          </a:bodyPr>
          <a:lstStyle/>
          <a:p>
            <a:pPr fontAlgn="auto">
              <a:spcAft>
                <a:spcPts val="0"/>
              </a:spcAft>
            </a:pPr>
            <a:r>
              <a:rPr lang="zh-CN" altLang="en-US" sz="2000" dirty="0">
                <a:solidFill>
                  <a:schemeClr val="tx1"/>
                </a:solidFill>
              </a:rPr>
              <a:t>也即</a:t>
            </a:r>
          </a:p>
        </p:txBody>
      </p:sp>
      <p:sp>
        <p:nvSpPr>
          <p:cNvPr id="15" name="矩形 14"/>
          <p:cNvSpPr/>
          <p:nvPr/>
        </p:nvSpPr>
        <p:spPr>
          <a:xfrm>
            <a:off x="-3419" y="4612463"/>
            <a:ext cx="4819781" cy="400110"/>
          </a:xfrm>
          <a:prstGeom prst="rect">
            <a:avLst/>
          </a:prstGeom>
        </p:spPr>
        <p:txBody>
          <a:bodyPr wrap="square">
            <a:spAutoFit/>
          </a:bodyPr>
          <a:lstStyle/>
          <a:p>
            <a:pPr fontAlgn="auto">
              <a:spcAft>
                <a:spcPts val="0"/>
              </a:spcAft>
            </a:pPr>
            <a:r>
              <a:rPr lang="zh-CN" altLang="en-US" sz="2000" dirty="0">
                <a:solidFill>
                  <a:schemeClr val="tx1"/>
                </a:solidFill>
              </a:rPr>
              <a:t>上式两边同时对 </a:t>
            </a:r>
            <a:r>
              <a:rPr lang="en-US" altLang="zh-CN" sz="2000" i="1" dirty="0">
                <a:solidFill>
                  <a:schemeClr val="tx1"/>
                </a:solidFill>
                <a:latin typeface="+mj-lt"/>
              </a:rPr>
              <a:t>t </a:t>
            </a:r>
            <a:r>
              <a:rPr lang="zh-CN" altLang="en-US" sz="2000" dirty="0">
                <a:solidFill>
                  <a:schemeClr val="tx1"/>
                </a:solidFill>
              </a:rPr>
              <a:t>积分，               ，考虑</a:t>
            </a:r>
          </a:p>
        </p:txBody>
      </p:sp>
      <mc:AlternateContent xmlns:mc="http://schemas.openxmlformats.org/markup-compatibility/2006" xmlns:a14="http://schemas.microsoft.com/office/drawing/2010/main">
        <mc:Choice Requires="a14">
          <p:sp>
            <p:nvSpPr>
              <p:cNvPr id="16" name="Object 23"/>
              <p:cNvSpPr txBox="1"/>
              <p:nvPr/>
            </p:nvSpPr>
            <p:spPr bwMode="auto">
              <a:xfrm>
                <a:off x="277328" y="5806093"/>
                <a:ext cx="1706013" cy="398808"/>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&gt;&gt;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xmlns="">
          <p:sp>
            <p:nvSpPr>
              <p:cNvPr id="16" name="Object 23"/>
              <p:cNvSpPr txBox="1">
                <a:spLocks noRot="1" noChangeAspect="1" noMove="1" noResize="1" noEditPoints="1" noAdjustHandles="1" noChangeArrowheads="1" noChangeShapeType="1" noTextEdit="1"/>
              </p:cNvSpPr>
              <p:nvPr/>
            </p:nvSpPr>
            <p:spPr bwMode="auto">
              <a:xfrm>
                <a:off x="277328" y="5806093"/>
                <a:ext cx="1706013" cy="398808"/>
              </a:xfrm>
              <a:prstGeom prst="rect">
                <a:avLst/>
              </a:prstGeom>
              <a:blipFill>
                <a:blip r:embed="rId10"/>
                <a:stretch>
                  <a:fillRect/>
                </a:stretch>
              </a:blipFill>
              <a:ln>
                <a:noFill/>
              </a:ln>
              <a:effectLst/>
            </p:spPr>
            <p:txBody>
              <a:bodyPr/>
              <a:lstStyle/>
              <a:p>
                <a:r>
                  <a:rPr lang="zh-CN" altLang="en-US">
                    <a:noFill/>
                  </a:rPr>
                  <a:t> </a:t>
                </a:r>
              </a:p>
            </p:txBody>
          </p:sp>
        </mc:Fallback>
      </mc:AlternateContent>
      <p:sp>
        <p:nvSpPr>
          <p:cNvPr id="17" name="矩形 16"/>
          <p:cNvSpPr/>
          <p:nvPr/>
        </p:nvSpPr>
        <p:spPr>
          <a:xfrm>
            <a:off x="2020336" y="5806093"/>
            <a:ext cx="3822645" cy="400110"/>
          </a:xfrm>
          <a:prstGeom prst="rect">
            <a:avLst/>
          </a:prstGeom>
        </p:spPr>
        <p:txBody>
          <a:bodyPr wrap="square">
            <a:spAutoFit/>
          </a:bodyPr>
          <a:lstStyle/>
          <a:p>
            <a:pPr fontAlgn="auto">
              <a:spcBef>
                <a:spcPts val="600"/>
              </a:spcBef>
              <a:spcAft>
                <a:spcPts val="600"/>
              </a:spcAft>
            </a:pPr>
            <a:r>
              <a:rPr lang="zh-CN" altLang="en-US" sz="2000" dirty="0">
                <a:solidFill>
                  <a:schemeClr val="tx1"/>
                </a:solidFill>
              </a:rPr>
              <a:t>称为罗氏线圈的</a:t>
            </a:r>
            <a:r>
              <a:rPr lang="zh-CN" altLang="en-US" sz="2000" dirty="0">
                <a:solidFill>
                  <a:srgbClr val="FF0000"/>
                </a:solidFill>
              </a:rPr>
              <a:t>自积分条件</a:t>
            </a:r>
            <a:endParaRPr lang="en-US" altLang="zh-CN" sz="2000" dirty="0">
              <a:solidFill>
                <a:srgbClr val="FF0000"/>
              </a:solidFill>
            </a:endParaRPr>
          </a:p>
        </p:txBody>
      </p:sp>
      <mc:AlternateContent xmlns:mc="http://schemas.openxmlformats.org/markup-compatibility/2006" xmlns:a14="http://schemas.microsoft.com/office/drawing/2010/main">
        <mc:Choice Requires="a14">
          <p:sp>
            <p:nvSpPr>
              <p:cNvPr id="18" name="Object 22"/>
              <p:cNvSpPr txBox="1"/>
              <p:nvPr/>
            </p:nvSpPr>
            <p:spPr bwMode="auto">
              <a:xfrm>
                <a:off x="730314" y="2976117"/>
                <a:ext cx="2246268" cy="633247"/>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𝑆</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𝑑𝑖</m:t>
                          </m:r>
                        </m:num>
                        <m:den>
                          <m:r>
                            <a:rPr lang="zh-CN" altLang="en-US" i="1">
                              <a:solidFill>
                                <a:srgbClr val="000000"/>
                              </a:solidFill>
                              <a:latin typeface="Cambria Math" panose="02040503050406030204" pitchFamily="18" charset="0"/>
                            </a:rPr>
                            <m:t>𝑑𝑡</m:t>
                          </m:r>
                        </m:den>
                      </m:f>
                      <m:r>
                        <a:rPr lang="zh-CN" altLang="en-US" i="1">
                          <a:solidFill>
                            <a:srgbClr val="000000"/>
                          </a:solidFill>
                          <a:latin typeface="Cambria Math" panose="02040503050406030204" pitchFamily="18" charset="0"/>
                        </a:rPr>
                        <m:t>&gt;&gt;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𝑜</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8" name="Object 22"/>
              <p:cNvSpPr txBox="1">
                <a:spLocks noRot="1" noChangeAspect="1" noMove="1" noResize="1" noEditPoints="1" noAdjustHandles="1" noChangeArrowheads="1" noChangeShapeType="1" noTextEdit="1"/>
              </p:cNvSpPr>
              <p:nvPr/>
            </p:nvSpPr>
            <p:spPr bwMode="auto">
              <a:xfrm>
                <a:off x="730314" y="2976117"/>
                <a:ext cx="2246268" cy="633247"/>
              </a:xfrm>
              <a:prstGeom prst="rect">
                <a:avLst/>
              </a:prstGeom>
              <a:blipFill>
                <a:blip r:embed="rId11"/>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Object 17"/>
              <p:cNvSpPr txBox="1"/>
              <p:nvPr/>
            </p:nvSpPr>
            <p:spPr bwMode="auto">
              <a:xfrm>
                <a:off x="719552" y="1649914"/>
                <a:ext cx="4610448" cy="73538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𝑀</m:t>
                      </m:r>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d</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m:rPr>
                              <m:sty m:val="p"/>
                            </m:rPr>
                            <a:rPr lang="zh-CN" altLang="en-US" i="0">
                              <a:solidFill>
                                <a:srgbClr val="000000"/>
                              </a:solidFill>
                              <a:latin typeface="Cambria Math" panose="02040503050406030204" pitchFamily="18" charset="0"/>
                            </a:rPr>
                            <m:t>d</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m:rPr>
                              <m:sty m:val="p"/>
                            </m:rPr>
                            <a:rPr lang="zh-CN" altLang="en-US" i="0">
                              <a:solidFill>
                                <a:srgbClr val="000000"/>
                              </a:solidFill>
                              <a:latin typeface="Cambria Math" panose="02040503050406030204" pitchFamily="18" charset="0"/>
                            </a:rPr>
                            <m:t>s</m:t>
                          </m:r>
                        </m:sub>
                      </m:sSub>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d</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m:rPr>
                              <m:sty m:val="p"/>
                            </m:rPr>
                            <a:rPr lang="zh-CN" altLang="en-US" i="0">
                              <a:solidFill>
                                <a:srgbClr val="000000"/>
                              </a:solidFill>
                              <a:latin typeface="Cambria Math" panose="02040503050406030204" pitchFamily="18" charset="0"/>
                            </a:rPr>
                            <m:t>d</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sty m:val="p"/>
                            </m:rPr>
                            <a:rPr lang="zh-CN" altLang="en-US" i="0">
                              <a:solidFill>
                                <a:srgbClr val="000000"/>
                              </a:solidFill>
                              <a:latin typeface="Cambria Math" panose="02040503050406030204" pitchFamily="18" charset="0"/>
                            </a:rPr>
                            <m:t>s</m:t>
                          </m:r>
                        </m:sub>
                      </m:s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sty m:val="p"/>
                            </m:rPr>
                            <a:rPr lang="zh-CN" altLang="en-US" i="0">
                              <a:solidFill>
                                <a:srgbClr val="000000"/>
                              </a:solidFill>
                              <a:latin typeface="Cambria Math" panose="02040503050406030204" pitchFamily="18" charset="0"/>
                            </a:rPr>
                            <m:t>o</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9" name="Object 17"/>
              <p:cNvSpPr txBox="1">
                <a:spLocks noRot="1" noChangeAspect="1" noMove="1" noResize="1" noEditPoints="1" noAdjustHandles="1" noChangeArrowheads="1" noChangeShapeType="1" noTextEdit="1"/>
              </p:cNvSpPr>
              <p:nvPr/>
            </p:nvSpPr>
            <p:spPr bwMode="auto">
              <a:xfrm>
                <a:off x="719552" y="1649914"/>
                <a:ext cx="4610448" cy="735384"/>
              </a:xfrm>
              <a:prstGeom prst="rect">
                <a:avLst/>
              </a:prstGeom>
              <a:blipFill>
                <a:blip r:embed="rId12"/>
                <a:stretch>
                  <a:fillRect/>
                </a:stretch>
              </a:blipFill>
              <a:ln>
                <a:noFill/>
              </a:ln>
            </p:spPr>
            <p:txBody>
              <a:bodyPr/>
              <a:lstStyle/>
              <a:p>
                <a:r>
                  <a:rPr lang="zh-CN" altLang="en-US">
                    <a:noFill/>
                  </a:rPr>
                  <a:t> </a:t>
                </a:r>
              </a:p>
            </p:txBody>
          </p:sp>
        </mc:Fallback>
      </mc:AlternateContent>
      <p:sp>
        <p:nvSpPr>
          <p:cNvPr id="21" name="文本框 20"/>
          <p:cNvSpPr txBox="1"/>
          <p:nvPr/>
        </p:nvSpPr>
        <p:spPr>
          <a:xfrm>
            <a:off x="336686" y="3815282"/>
            <a:ext cx="2623641" cy="400110"/>
          </a:xfrm>
          <a:prstGeom prst="rect">
            <a:avLst/>
          </a:prstGeom>
          <a:noFill/>
        </p:spPr>
        <p:txBody>
          <a:bodyPr wrap="square" rtlCol="0">
            <a:spAutoFit/>
          </a:bodyPr>
          <a:lstStyle/>
          <a:p>
            <a:r>
              <a:rPr lang="zh-CN" altLang="en-US" sz="2000" dirty="0">
                <a:solidFill>
                  <a:schemeClr val="tx1"/>
                </a:solidFill>
              </a:rPr>
              <a:t>公式（</a:t>
            </a:r>
            <a:r>
              <a:rPr lang="en-US" altLang="zh-CN" sz="2000" dirty="0">
                <a:solidFill>
                  <a:schemeClr val="tx1"/>
                </a:solidFill>
              </a:rPr>
              <a:t>1</a:t>
            </a:r>
            <a:r>
              <a:rPr lang="zh-CN" altLang="en-US" sz="2000" dirty="0">
                <a:solidFill>
                  <a:schemeClr val="tx1"/>
                </a:solidFill>
              </a:rPr>
              <a:t>）简化为：</a:t>
            </a:r>
          </a:p>
        </p:txBody>
      </p:sp>
      <p:cxnSp>
        <p:nvCxnSpPr>
          <p:cNvPr id="22" name="直接连接符 21"/>
          <p:cNvCxnSpPr/>
          <p:nvPr/>
        </p:nvCxnSpPr>
        <p:spPr>
          <a:xfrm>
            <a:off x="40679" y="2409448"/>
            <a:ext cx="12031985" cy="114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84223" y="2420888"/>
            <a:ext cx="0" cy="4251953"/>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对象 23"/>
              <p:cNvSpPr txBox="1"/>
              <p:nvPr/>
            </p:nvSpPr>
            <p:spPr>
              <a:xfrm>
                <a:off x="7817754" y="3655856"/>
                <a:ext cx="1512167" cy="810077"/>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𝑀</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1</m:t>
                              </m:r>
                            </m:sub>
                          </m:sSub>
                        </m:num>
                        <m:den>
                          <m:r>
                            <a:rPr lang="zh-CN" altLang="en-US" i="1">
                              <a:solidFill>
                                <a:srgbClr val="000000"/>
                              </a:solidFill>
                              <a:latin typeface="Cambria Math" panose="02040503050406030204" pitchFamily="18" charset="0"/>
                            </a:rPr>
                            <m:t>𝑑𝑡</m:t>
                          </m:r>
                        </m:den>
                      </m:f>
                    </m:oMath>
                  </m:oMathPara>
                </a14:m>
                <a:endParaRPr lang="zh-CN" altLang="en-US"/>
              </a:p>
            </p:txBody>
          </p:sp>
        </mc:Choice>
        <mc:Fallback xmlns="">
          <p:sp>
            <p:nvSpPr>
              <p:cNvPr id="24" name="对象 23"/>
              <p:cNvSpPr txBox="1">
                <a:spLocks noRot="1" noChangeAspect="1" noMove="1" noResize="1" noEditPoints="1" noAdjustHandles="1" noChangeArrowheads="1" noChangeShapeType="1" noTextEdit="1"/>
              </p:cNvSpPr>
              <p:nvPr/>
            </p:nvSpPr>
            <p:spPr>
              <a:xfrm>
                <a:off x="7817754" y="3655856"/>
                <a:ext cx="1512167" cy="810077"/>
              </a:xfrm>
              <a:prstGeom prst="rect">
                <a:avLst/>
              </a:prstGeom>
              <a:blipFill>
                <a:blip r:embed="rId13"/>
                <a:stretch>
                  <a:fillRect/>
                </a:stretch>
              </a:blipFill>
            </p:spPr>
            <p:txBody>
              <a:bodyPr/>
              <a:lstStyle/>
              <a:p>
                <a:r>
                  <a:rPr lang="zh-CN" altLang="en-US">
                    <a:noFill/>
                  </a:rPr>
                  <a:t> </a:t>
                </a:r>
              </a:p>
            </p:txBody>
          </p:sp>
        </mc:Fallback>
      </mc:AlternateContent>
      <p:sp>
        <p:nvSpPr>
          <p:cNvPr id="25" name="文本框 24"/>
          <p:cNvSpPr txBox="1"/>
          <p:nvPr/>
        </p:nvSpPr>
        <p:spPr>
          <a:xfrm>
            <a:off x="8353801" y="3159203"/>
            <a:ext cx="3718863" cy="400110"/>
          </a:xfrm>
          <a:prstGeom prst="rect">
            <a:avLst/>
          </a:prstGeom>
          <a:noFill/>
        </p:spPr>
        <p:txBody>
          <a:bodyPr wrap="square" rtlCol="0">
            <a:spAutoFit/>
          </a:bodyPr>
          <a:lstStyle/>
          <a:p>
            <a:r>
              <a:rPr lang="zh-CN" altLang="en-US" sz="2000" dirty="0">
                <a:solidFill>
                  <a:schemeClr val="tx1"/>
                </a:solidFill>
              </a:rPr>
              <a:t>，罗氏线圈近似开路，故有：</a:t>
            </a:r>
          </a:p>
        </p:txBody>
      </p:sp>
      <p:sp>
        <p:nvSpPr>
          <p:cNvPr id="26" name="文本框 25"/>
          <p:cNvSpPr txBox="1"/>
          <p:nvPr/>
        </p:nvSpPr>
        <p:spPr>
          <a:xfrm>
            <a:off x="1852805" y="2483870"/>
            <a:ext cx="2267226" cy="430887"/>
          </a:xfrm>
          <a:prstGeom prst="rect">
            <a:avLst/>
          </a:prstGeom>
          <a:noFill/>
        </p:spPr>
        <p:txBody>
          <a:bodyPr wrap="square" rtlCol="0">
            <a:spAutoFit/>
          </a:bodyPr>
          <a:lstStyle/>
          <a:p>
            <a:r>
              <a:rPr lang="zh-CN" altLang="en-US" sz="2200" dirty="0">
                <a:solidFill>
                  <a:schemeClr val="tx1"/>
                </a:solidFill>
              </a:rPr>
              <a:t>小电阻：自积分</a:t>
            </a:r>
          </a:p>
        </p:txBody>
      </p:sp>
      <p:sp>
        <p:nvSpPr>
          <p:cNvPr id="27" name="文本框 26"/>
          <p:cNvSpPr txBox="1"/>
          <p:nvPr/>
        </p:nvSpPr>
        <p:spPr>
          <a:xfrm>
            <a:off x="7843202" y="2492896"/>
            <a:ext cx="3437374" cy="430887"/>
          </a:xfrm>
          <a:prstGeom prst="rect">
            <a:avLst/>
          </a:prstGeom>
          <a:noFill/>
        </p:spPr>
        <p:txBody>
          <a:bodyPr wrap="square" rtlCol="0">
            <a:spAutoFit/>
          </a:bodyPr>
          <a:lstStyle/>
          <a:p>
            <a:r>
              <a:rPr lang="zh-CN" altLang="en-US" sz="2200" dirty="0">
                <a:solidFill>
                  <a:schemeClr val="tx1"/>
                </a:solidFill>
              </a:rPr>
              <a:t>大电阻：外积分（开路）</a:t>
            </a:r>
          </a:p>
        </p:txBody>
      </p:sp>
      <p:sp>
        <p:nvSpPr>
          <p:cNvPr id="28" name="矩形 27"/>
          <p:cNvSpPr/>
          <p:nvPr/>
        </p:nvSpPr>
        <p:spPr>
          <a:xfrm>
            <a:off x="601089" y="6204901"/>
            <a:ext cx="5219645" cy="523220"/>
          </a:xfrm>
          <a:prstGeom prst="rect">
            <a:avLst/>
          </a:prstGeom>
        </p:spPr>
        <p:txBody>
          <a:bodyPr wrap="square">
            <a:spAutoFit/>
          </a:bodyPr>
          <a:lstStyle/>
          <a:p>
            <a:pPr fontAlgn="auto">
              <a:spcBef>
                <a:spcPts val="600"/>
              </a:spcBef>
              <a:spcAft>
                <a:spcPts val="600"/>
              </a:spcAft>
            </a:pPr>
            <a:r>
              <a:rPr lang="zh-CN" altLang="en-US" sz="1400" dirty="0">
                <a:solidFill>
                  <a:srgbClr val="FF0000"/>
                </a:solidFill>
                <a:latin typeface="+mn-lt"/>
              </a:rPr>
              <a:t>利用线圈自身的结构参数，使得输出电压实现了与</a:t>
            </a:r>
            <a:r>
              <a:rPr lang="en-US" altLang="zh-CN" sz="1400" i="1" dirty="0">
                <a:solidFill>
                  <a:srgbClr val="FF0000"/>
                </a:solidFill>
                <a:latin typeface="+mn-lt"/>
              </a:rPr>
              <a:t>i</a:t>
            </a:r>
            <a:r>
              <a:rPr lang="en-US" altLang="zh-CN" sz="1400" baseline="-25000" dirty="0">
                <a:solidFill>
                  <a:srgbClr val="FF0000"/>
                </a:solidFill>
                <a:latin typeface="+mn-lt"/>
              </a:rPr>
              <a:t>1</a:t>
            </a:r>
            <a:r>
              <a:rPr lang="en-US" altLang="zh-CN" sz="1400" dirty="0">
                <a:solidFill>
                  <a:srgbClr val="FF0000"/>
                </a:solidFill>
                <a:latin typeface="+mn-lt"/>
              </a:rPr>
              <a:t>(t)</a:t>
            </a:r>
            <a:r>
              <a:rPr lang="zh-CN" altLang="en-US" sz="1400" dirty="0">
                <a:solidFill>
                  <a:srgbClr val="FF0000"/>
                </a:solidFill>
                <a:latin typeface="+mn-lt"/>
              </a:rPr>
              <a:t>呈线性关系，且同相位的方式，称为自积分方式</a:t>
            </a:r>
            <a:endParaRPr lang="en-US" altLang="zh-CN" sz="1400" dirty="0">
              <a:solidFill>
                <a:srgbClr val="FF0000"/>
              </a:solidFill>
              <a:latin typeface="+mn-lt"/>
            </a:endParaRPr>
          </a:p>
        </p:txBody>
      </p:sp>
      <p:sp>
        <p:nvSpPr>
          <p:cNvPr id="29" name="矩形 28"/>
          <p:cNvSpPr/>
          <p:nvPr/>
        </p:nvSpPr>
        <p:spPr>
          <a:xfrm>
            <a:off x="3696470" y="5074473"/>
            <a:ext cx="1633528" cy="707886"/>
          </a:xfrm>
          <a:prstGeom prst="rect">
            <a:avLst/>
          </a:prstGeom>
        </p:spPr>
        <p:txBody>
          <a:bodyPr wrap="square">
            <a:spAutoFit/>
          </a:bodyPr>
          <a:lstStyle/>
          <a:p>
            <a:pPr fontAlgn="auto">
              <a:spcBef>
                <a:spcPts val="600"/>
              </a:spcBef>
              <a:spcAft>
                <a:spcPts val="600"/>
              </a:spcAft>
            </a:pPr>
            <a:r>
              <a:rPr lang="zh-CN" altLang="en-US" sz="2000" dirty="0">
                <a:solidFill>
                  <a:srgbClr val="FF0000"/>
                </a:solidFill>
              </a:rPr>
              <a:t>适用于高频电流的测量</a:t>
            </a:r>
          </a:p>
        </p:txBody>
      </p:sp>
      <p:pic>
        <p:nvPicPr>
          <p:cNvPr id="30" name="Picture 16" descr="t517"/>
          <p:cNvPicPr>
            <a:picLocks noChangeAspect="1" noChangeArrowheads="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333546" y="944409"/>
            <a:ext cx="3056832" cy="132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1" name="Object 19"/>
              <p:cNvSpPr txBox="1"/>
              <p:nvPr/>
            </p:nvSpPr>
            <p:spPr bwMode="auto">
              <a:xfrm>
                <a:off x="2622327" y="4656553"/>
                <a:ext cx="1241425" cy="33655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𝑀</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r>
                        <a:rPr lang="zh-CN" altLang="en-US" i="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oMath>
                  </m:oMathPara>
                </a14:m>
                <a:endParaRPr lang="zh-CN" altLang="en-US"/>
              </a:p>
            </p:txBody>
          </p:sp>
        </mc:Choice>
        <mc:Fallback xmlns="">
          <p:sp>
            <p:nvSpPr>
              <p:cNvPr id="31" name="Object 19"/>
              <p:cNvSpPr txBox="1">
                <a:spLocks noRot="1" noChangeAspect="1" noMove="1" noResize="1" noEditPoints="1" noAdjustHandles="1" noChangeArrowheads="1" noChangeShapeType="1" noTextEdit="1"/>
              </p:cNvSpPr>
              <p:nvPr/>
            </p:nvSpPr>
            <p:spPr bwMode="auto">
              <a:xfrm>
                <a:off x="2622327" y="4656553"/>
                <a:ext cx="1241425" cy="336550"/>
              </a:xfrm>
              <a:prstGeom prst="rect">
                <a:avLst/>
              </a:prstGeom>
              <a:blipFill>
                <a:blip r:embed="rId15"/>
                <a:stretch>
                  <a:fillRect/>
                </a:stretch>
              </a:blipFill>
              <a:ln>
                <a:noFill/>
              </a:ln>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DD448CAA-42DB-45A5-B2BA-49F2D7B7F433}"/>
              </a:ext>
            </a:extLst>
          </p:cNvPr>
          <p:cNvSpPr txBox="1"/>
          <p:nvPr/>
        </p:nvSpPr>
        <p:spPr>
          <a:xfrm>
            <a:off x="6757259" y="5430968"/>
            <a:ext cx="4386725" cy="454035"/>
          </a:xfrm>
          <a:prstGeom prst="rect">
            <a:avLst/>
          </a:prstGeom>
          <a:noFill/>
        </p:spPr>
        <p:txBody>
          <a:bodyPr wrap="square">
            <a:spAutoFit/>
          </a:bodyPr>
          <a:lstStyle/>
          <a:p>
            <a:pPr lvl="0">
              <a:lnSpc>
                <a:spcPct val="150000"/>
              </a:lnSpc>
              <a:spcBef>
                <a:spcPts val="600"/>
              </a:spcBef>
              <a:spcAft>
                <a:spcPts val="600"/>
              </a:spcAft>
            </a:pPr>
            <a:r>
              <a:rPr lang="zh-CN" altLang="zh-CN" sz="1800" dirty="0">
                <a:solidFill>
                  <a:srgbClr val="FF0000"/>
                </a:solidFill>
              </a:rPr>
              <a:t>适用于低频电流的测量</a:t>
            </a:r>
            <a:r>
              <a:rPr lang="zh-CN" altLang="en-US" sz="1800" dirty="0">
                <a:solidFill>
                  <a:srgbClr val="FF0000"/>
                </a:solidFill>
              </a:rPr>
              <a:t>，</a:t>
            </a:r>
            <a:r>
              <a:rPr lang="zh-CN" altLang="zh-CN" sz="1800" dirty="0">
                <a:solidFill>
                  <a:srgbClr val="FF0000"/>
                </a:solidFill>
              </a:rPr>
              <a:t>如工频电流</a:t>
            </a:r>
            <a:r>
              <a:rPr lang="en-US" altLang="zh-CN" sz="1800" dirty="0">
                <a:solidFill>
                  <a:schemeClr val="tx1"/>
                </a:solidFill>
              </a:rPr>
              <a:t>.</a:t>
            </a:r>
            <a:endParaRPr lang="zh-CN" altLang="zh-CN" sz="1800" dirty="0">
              <a:solidFill>
                <a:schemeClr val="tx1"/>
              </a:solidFill>
            </a:endParaRPr>
          </a:p>
        </p:txBody>
      </p:sp>
      <p:sp>
        <p:nvSpPr>
          <p:cNvPr id="20" name="文本框 19">
            <a:extLst>
              <a:ext uri="{FF2B5EF4-FFF2-40B4-BE49-F238E27FC236}">
                <a16:creationId xmlns:a16="http://schemas.microsoft.com/office/drawing/2014/main" id="{87A7F409-9128-3A67-F907-37D72E376758}"/>
              </a:ext>
            </a:extLst>
          </p:cNvPr>
          <p:cNvSpPr txBox="1"/>
          <p:nvPr/>
        </p:nvSpPr>
        <p:spPr>
          <a:xfrm>
            <a:off x="6757259" y="5913591"/>
            <a:ext cx="2003038" cy="454035"/>
          </a:xfrm>
          <a:prstGeom prst="rect">
            <a:avLst/>
          </a:prstGeom>
          <a:noFill/>
        </p:spPr>
        <p:txBody>
          <a:bodyPr wrap="square">
            <a:spAutoFit/>
          </a:bodyPr>
          <a:lstStyle/>
          <a:p>
            <a:pPr lvl="0">
              <a:lnSpc>
                <a:spcPct val="150000"/>
              </a:lnSpc>
              <a:spcBef>
                <a:spcPts val="600"/>
              </a:spcBef>
              <a:spcAft>
                <a:spcPts val="600"/>
              </a:spcAft>
            </a:pPr>
            <a:r>
              <a:rPr lang="zh-CN" altLang="en-US" sz="1800" dirty="0">
                <a:solidFill>
                  <a:srgbClr val="FF0000"/>
                </a:solidFill>
              </a:rPr>
              <a:t>应用的比较多。</a:t>
            </a:r>
            <a:endParaRPr lang="zh-CN" altLang="zh-CN" sz="1800" dirty="0">
              <a:solidFill>
                <a:schemeClr val="tx1"/>
              </a:solidFill>
            </a:endParaRPr>
          </a:p>
        </p:txBody>
      </p:sp>
    </p:spTree>
    <p:extLst>
      <p:ext uri="{BB962C8B-B14F-4D97-AF65-F5344CB8AC3E}">
        <p14:creationId xmlns:p14="http://schemas.microsoft.com/office/powerpoint/2010/main" val="248879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21" grpId="0"/>
      <p:bldP spid="24" grpId="0"/>
      <p:bldP spid="25" grpId="0"/>
      <p:bldP spid="26" grpId="0"/>
      <p:bldP spid="27" grpId="0"/>
      <p:bldP spid="28" grpId="0"/>
      <p:bldP spid="29" grpId="0"/>
      <p:bldP spid="31" grpId="0"/>
      <p:bldP spid="32"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Rogowski</a:t>
            </a:r>
            <a:r>
              <a:rPr lang="zh-CN" altLang="en-US" dirty="0"/>
              <a:t>线圈的优点</a:t>
            </a:r>
          </a:p>
        </p:txBody>
      </p:sp>
      <p:grpSp>
        <p:nvGrpSpPr>
          <p:cNvPr id="5" name="组合 4"/>
          <p:cNvGrpSpPr/>
          <p:nvPr/>
        </p:nvGrpSpPr>
        <p:grpSpPr>
          <a:xfrm>
            <a:off x="479376" y="1700808"/>
            <a:ext cx="2160240" cy="729495"/>
            <a:chOff x="0" y="73127"/>
            <a:chExt cx="11163299" cy="729495"/>
          </a:xfrm>
          <a:scene3d>
            <a:camera prst="orthographicFront"/>
            <a:lightRig rig="flat" dir="t"/>
          </a:scene3d>
        </p:grpSpPr>
        <p:sp>
          <p:nvSpPr>
            <p:cNvPr id="6" name="圆角矩形 5"/>
            <p:cNvSpPr/>
            <p:nvPr/>
          </p:nvSpPr>
          <p:spPr>
            <a:xfrm>
              <a:off x="0" y="73127"/>
              <a:ext cx="11163299" cy="729495"/>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圆角矩形 4"/>
            <p:cNvSpPr/>
            <p:nvPr/>
          </p:nvSpPr>
          <p:spPr>
            <a:xfrm>
              <a:off x="35611" y="108738"/>
              <a:ext cx="11092077" cy="65827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zh-CN" altLang="en-US" sz="2900" kern="1200" dirty="0"/>
                <a:t>线性度好：</a:t>
              </a:r>
            </a:p>
          </p:txBody>
        </p:sp>
      </p:grpSp>
      <p:sp>
        <p:nvSpPr>
          <p:cNvPr id="3" name="矩形 2"/>
          <p:cNvSpPr/>
          <p:nvPr/>
        </p:nvSpPr>
        <p:spPr>
          <a:xfrm>
            <a:off x="2783632" y="1907540"/>
            <a:ext cx="8784976" cy="369332"/>
          </a:xfrm>
          <a:prstGeom prst="rect">
            <a:avLst/>
          </a:prstGeom>
        </p:spPr>
        <p:txBody>
          <a:bodyPr wrap="square">
            <a:spAutoFit/>
          </a:bodyPr>
          <a:lstStyle/>
          <a:p>
            <a:pPr lvl="0"/>
            <a:r>
              <a:rPr lang="zh-CN" altLang="en-US" dirty="0"/>
              <a:t>无磁饱和，在量程范围内，系统输出与待测电流信号是线性关系，容易标定</a:t>
            </a:r>
          </a:p>
        </p:txBody>
      </p:sp>
      <p:grpSp>
        <p:nvGrpSpPr>
          <p:cNvPr id="8" name="组合 7"/>
          <p:cNvGrpSpPr/>
          <p:nvPr/>
        </p:nvGrpSpPr>
        <p:grpSpPr>
          <a:xfrm>
            <a:off x="407368" y="2708920"/>
            <a:ext cx="2125266" cy="729495"/>
            <a:chOff x="0" y="1282862"/>
            <a:chExt cx="11163299" cy="729495"/>
          </a:xfrm>
          <a:scene3d>
            <a:camera prst="orthographicFront"/>
            <a:lightRig rig="flat" dir="t"/>
          </a:scene3d>
        </p:grpSpPr>
        <p:sp>
          <p:nvSpPr>
            <p:cNvPr id="9" name="圆角矩形 8"/>
            <p:cNvSpPr/>
            <p:nvPr/>
          </p:nvSpPr>
          <p:spPr>
            <a:xfrm>
              <a:off x="0" y="1282862"/>
              <a:ext cx="11163299" cy="729495"/>
            </a:xfrm>
            <a:prstGeom prst="roundRect">
              <a:avLst/>
            </a:prstGeom>
            <a:solidFill>
              <a:srgbClr val="0070C0"/>
            </a:soli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sp>
        <p:sp>
          <p:nvSpPr>
            <p:cNvPr id="10" name="圆角矩形 4"/>
            <p:cNvSpPr/>
            <p:nvPr/>
          </p:nvSpPr>
          <p:spPr>
            <a:xfrm>
              <a:off x="35611" y="1318473"/>
              <a:ext cx="11092077" cy="65827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zh-CN" altLang="en-US" sz="2900" kern="1200" dirty="0"/>
                <a:t>测量范围大</a:t>
              </a:r>
            </a:p>
          </p:txBody>
        </p:sp>
      </p:grpSp>
      <p:grpSp>
        <p:nvGrpSpPr>
          <p:cNvPr id="11" name="组合 10"/>
          <p:cNvGrpSpPr/>
          <p:nvPr/>
        </p:nvGrpSpPr>
        <p:grpSpPr>
          <a:xfrm>
            <a:off x="388135" y="3789040"/>
            <a:ext cx="9236257" cy="729495"/>
            <a:chOff x="0" y="2492597"/>
            <a:chExt cx="11163299" cy="729495"/>
          </a:xfrm>
          <a:scene3d>
            <a:camera prst="orthographicFront"/>
            <a:lightRig rig="flat" dir="t"/>
          </a:scene3d>
        </p:grpSpPr>
        <p:sp>
          <p:nvSpPr>
            <p:cNvPr id="12" name="圆角矩形 11"/>
            <p:cNvSpPr/>
            <p:nvPr/>
          </p:nvSpPr>
          <p:spPr>
            <a:xfrm>
              <a:off x="0" y="2492597"/>
              <a:ext cx="11163299" cy="729495"/>
            </a:xfrm>
            <a:prstGeom prst="roundRect">
              <a:avLst/>
            </a:prstGeom>
            <a:solidFill>
              <a:schemeClr val="accent2"/>
            </a:soli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sp>
        <p:sp>
          <p:nvSpPr>
            <p:cNvPr id="13" name="圆角矩形 4"/>
            <p:cNvSpPr/>
            <p:nvPr/>
          </p:nvSpPr>
          <p:spPr>
            <a:xfrm>
              <a:off x="35611" y="2528208"/>
              <a:ext cx="11092077" cy="65827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zh-CN" altLang="en-US" sz="2900" kern="1200" dirty="0"/>
                <a:t>响应速度快，频响范围宽，适用频率可从低频到</a:t>
              </a:r>
              <a:r>
                <a:rPr lang="en-US" altLang="en-US" sz="2900" kern="1200" dirty="0"/>
                <a:t>1MHz</a:t>
              </a:r>
              <a:endParaRPr lang="zh-CN" altLang="en-US" sz="2900" kern="1200" dirty="0"/>
            </a:p>
          </p:txBody>
        </p:sp>
      </p:grpSp>
      <p:grpSp>
        <p:nvGrpSpPr>
          <p:cNvPr id="14" name="组合 13"/>
          <p:cNvGrpSpPr/>
          <p:nvPr/>
        </p:nvGrpSpPr>
        <p:grpSpPr>
          <a:xfrm>
            <a:off x="402365" y="4869160"/>
            <a:ext cx="9294035" cy="729495"/>
            <a:chOff x="0" y="3305612"/>
            <a:chExt cx="11163299" cy="729495"/>
          </a:xfrm>
          <a:scene3d>
            <a:camera prst="orthographicFront"/>
            <a:lightRig rig="flat" dir="t"/>
          </a:scene3d>
        </p:grpSpPr>
        <p:sp>
          <p:nvSpPr>
            <p:cNvPr id="15" name="圆角矩形 14"/>
            <p:cNvSpPr/>
            <p:nvPr/>
          </p:nvSpPr>
          <p:spPr>
            <a:xfrm>
              <a:off x="0" y="3305612"/>
              <a:ext cx="11163299" cy="729495"/>
            </a:xfrm>
            <a:prstGeom prst="roundRect">
              <a:avLst/>
            </a:prstGeom>
            <a:solidFill>
              <a:schemeClr val="accent2"/>
            </a:soli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sp>
        <p:sp>
          <p:nvSpPr>
            <p:cNvPr id="16" name="圆角矩形 4"/>
            <p:cNvSpPr/>
            <p:nvPr/>
          </p:nvSpPr>
          <p:spPr>
            <a:xfrm>
              <a:off x="35611" y="3341223"/>
              <a:ext cx="11092077" cy="65827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zh-CN" altLang="en-US" sz="2900" kern="1200" dirty="0"/>
                <a:t>一次侧和二次侧电流无相角差</a:t>
              </a:r>
            </a:p>
          </p:txBody>
        </p:sp>
      </p:grpSp>
      <p:grpSp>
        <p:nvGrpSpPr>
          <p:cNvPr id="17" name="组合 16"/>
          <p:cNvGrpSpPr/>
          <p:nvPr/>
        </p:nvGrpSpPr>
        <p:grpSpPr>
          <a:xfrm>
            <a:off x="367227" y="5924908"/>
            <a:ext cx="9401181" cy="729495"/>
            <a:chOff x="0" y="4118627"/>
            <a:chExt cx="11163299" cy="729495"/>
          </a:xfrm>
          <a:scene3d>
            <a:camera prst="orthographicFront"/>
            <a:lightRig rig="flat" dir="t"/>
          </a:scene3d>
        </p:grpSpPr>
        <p:sp>
          <p:nvSpPr>
            <p:cNvPr id="18" name="圆角矩形 17"/>
            <p:cNvSpPr/>
            <p:nvPr/>
          </p:nvSpPr>
          <p:spPr>
            <a:xfrm>
              <a:off x="0" y="4118627"/>
              <a:ext cx="11163299" cy="729495"/>
            </a:xfrm>
            <a:prstGeom prst="roundRect">
              <a:avLst/>
            </a:prstGeom>
            <a:solidFill>
              <a:schemeClr val="accent2"/>
            </a:soli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sp>
        <p:sp>
          <p:nvSpPr>
            <p:cNvPr id="19" name="圆角矩形 4"/>
            <p:cNvSpPr/>
            <p:nvPr/>
          </p:nvSpPr>
          <p:spPr>
            <a:xfrm>
              <a:off x="35611" y="4154238"/>
              <a:ext cx="11092077" cy="65827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zh-CN" altLang="en-US" sz="2900" kern="1200" dirty="0"/>
                <a:t>互感器二次开路不会产生高电压，无二次开路危险</a:t>
              </a:r>
            </a:p>
          </p:txBody>
        </p:sp>
      </p:grpSp>
      <p:sp>
        <p:nvSpPr>
          <p:cNvPr id="20" name="矩形 19"/>
          <p:cNvSpPr/>
          <p:nvPr/>
        </p:nvSpPr>
        <p:spPr>
          <a:xfrm>
            <a:off x="2768892" y="2915652"/>
            <a:ext cx="7431564" cy="369332"/>
          </a:xfrm>
          <a:prstGeom prst="rect">
            <a:avLst/>
          </a:prstGeom>
        </p:spPr>
        <p:txBody>
          <a:bodyPr wrap="square">
            <a:spAutoFit/>
          </a:bodyPr>
          <a:lstStyle/>
          <a:p>
            <a:pPr lvl="0"/>
            <a:r>
              <a:rPr lang="zh-CN" altLang="en-US" dirty="0"/>
              <a:t>测量交流电流量程从几安到几百千安，但小电流准确度下降</a:t>
            </a:r>
          </a:p>
        </p:txBody>
      </p:sp>
    </p:spTree>
    <p:extLst>
      <p:ext uri="{BB962C8B-B14F-4D97-AF65-F5344CB8AC3E}">
        <p14:creationId xmlns:p14="http://schemas.microsoft.com/office/powerpoint/2010/main" val="12537719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658701" y="1911922"/>
            <a:ext cx="11162884" cy="3942124"/>
          </a:xfrm>
          <a:prstGeom prst="round2DiagRect">
            <a:avLst/>
          </a:prstGeom>
          <a:solidFill>
            <a:schemeClr val="accent1">
              <a:lumMod val="40000"/>
              <a:lumOff val="60000"/>
            </a:schemeClr>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fontAlgn="auto">
              <a:spcAft>
                <a:spcPts val="0"/>
              </a:spcAft>
              <a:buFont typeface="Calibri" panose="020F0502020204030204" pitchFamily="34" charset="0"/>
              <a:buNone/>
            </a:pPr>
            <a:r>
              <a:rPr lang="en-US" altLang="zh-CN" sz="2400" dirty="0"/>
              <a:t>OCT</a:t>
            </a:r>
            <a:r>
              <a:rPr lang="zh-CN" altLang="en-US" sz="2400" dirty="0"/>
              <a:t>（</a:t>
            </a:r>
            <a:r>
              <a:rPr lang="en-US" altLang="zh-CN" sz="2400" dirty="0"/>
              <a:t>Optical Current Transducer</a:t>
            </a:r>
            <a:r>
              <a:rPr lang="zh-CN" altLang="en-US" sz="2400" dirty="0"/>
              <a:t>）为无源型电子传感器，其高压部分均为光学器件而不采用任何有源器件。</a:t>
            </a:r>
          </a:p>
        </p:txBody>
      </p:sp>
      <p:sp>
        <p:nvSpPr>
          <p:cNvPr id="4" name="内容占位符 2"/>
          <p:cNvSpPr txBox="1">
            <a:spLocks/>
          </p:cNvSpPr>
          <p:nvPr/>
        </p:nvSpPr>
        <p:spPr>
          <a:xfrm>
            <a:off x="811101" y="3148552"/>
            <a:ext cx="11162884" cy="2894029"/>
          </a:xfrm>
          <a:prstGeom prst="round2DiagRect">
            <a:avLst/>
          </a:prstGeom>
          <a:solidFill>
            <a:schemeClr val="accent1">
              <a:lumMod val="60000"/>
              <a:lumOff val="40000"/>
            </a:schemeClr>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Calibri" panose="020F0502020204030204" pitchFamily="34" charset="0"/>
              <a:buNone/>
            </a:pPr>
            <a:r>
              <a:rPr lang="en-US" altLang="zh-CN" sz="2400" dirty="0"/>
              <a:t>OCT</a:t>
            </a:r>
            <a:r>
              <a:rPr lang="zh-CN" altLang="en-US" sz="2400" dirty="0"/>
              <a:t>的基本原理是利用</a:t>
            </a:r>
            <a:r>
              <a:rPr lang="zh-CN" altLang="en-US" sz="2400" dirty="0">
                <a:solidFill>
                  <a:srgbClr val="FF0000"/>
                </a:solidFill>
              </a:rPr>
              <a:t>法拉第磁光效应</a:t>
            </a:r>
            <a:r>
              <a:rPr lang="zh-CN" altLang="en-US" sz="2400" dirty="0"/>
              <a:t>：一束线偏振光通过置于磁场中的磁光材料时，线偏振光的偏振面会随着平行于光线方向的磁场的大小发生旋转。</a:t>
            </a:r>
          </a:p>
        </p:txBody>
      </p:sp>
      <p:sp>
        <p:nvSpPr>
          <p:cNvPr id="5" name="内容占位符 2"/>
          <p:cNvSpPr txBox="1">
            <a:spLocks/>
          </p:cNvSpPr>
          <p:nvPr/>
        </p:nvSpPr>
        <p:spPr>
          <a:xfrm>
            <a:off x="963501" y="4581128"/>
            <a:ext cx="11162884" cy="1577717"/>
          </a:xfrm>
          <a:prstGeom prst="round2DiagRect">
            <a:avLst/>
          </a:prstGeom>
          <a:solidFill>
            <a:schemeClr val="accent1"/>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Calibri" panose="020F0502020204030204" pitchFamily="34" charset="0"/>
              <a:buNone/>
            </a:pPr>
            <a:r>
              <a:rPr lang="zh-CN" altLang="en-US" sz="2400" dirty="0"/>
              <a:t>无源的</a:t>
            </a:r>
            <a:r>
              <a:rPr lang="en-US" altLang="zh-CN" sz="2400" dirty="0"/>
              <a:t>OCT</a:t>
            </a:r>
            <a:r>
              <a:rPr lang="zh-CN" altLang="en-US" sz="2400" dirty="0"/>
              <a:t>目前已经达到实用化的程度，但是要完全取代传统的电流互感器它还存在一些需要解决的技术难点，如测量精度、以及磁场的干扰、温度的变化引起的测量误差。</a:t>
            </a:r>
          </a:p>
        </p:txBody>
      </p:sp>
      <p:sp>
        <p:nvSpPr>
          <p:cNvPr id="6" name="标题 5"/>
          <p:cNvSpPr>
            <a:spLocks noGrp="1"/>
          </p:cNvSpPr>
          <p:nvPr>
            <p:ph type="title"/>
          </p:nvPr>
        </p:nvSpPr>
        <p:spPr/>
        <p:txBody>
          <a:bodyPr>
            <a:normAutofit/>
          </a:bodyPr>
          <a:lstStyle/>
          <a:p>
            <a:r>
              <a:rPr lang="zh-CN" altLang="en-US" dirty="0"/>
              <a:t>光学电流传感器</a:t>
            </a:r>
            <a:r>
              <a:rPr lang="en-US" altLang="zh-CN" dirty="0"/>
              <a:t>OCT</a:t>
            </a:r>
            <a:endParaRPr lang="zh-CN" altLang="en-US" dirty="0"/>
          </a:p>
        </p:txBody>
      </p:sp>
    </p:spTree>
    <p:extLst>
      <p:ext uri="{BB962C8B-B14F-4D97-AF65-F5344CB8AC3E}">
        <p14:creationId xmlns:p14="http://schemas.microsoft.com/office/powerpoint/2010/main" val="28014275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927648" y="1196752"/>
            <a:ext cx="6410657" cy="4087065"/>
            <a:chOff x="2927648" y="1340768"/>
            <a:chExt cx="6410657" cy="4087065"/>
          </a:xfrm>
        </p:grpSpPr>
        <p:grpSp>
          <p:nvGrpSpPr>
            <p:cNvPr id="7" name="组合 6"/>
            <p:cNvGrpSpPr/>
            <p:nvPr/>
          </p:nvGrpSpPr>
          <p:grpSpPr>
            <a:xfrm>
              <a:off x="2936453" y="1340768"/>
              <a:ext cx="6327900" cy="488897"/>
              <a:chOff x="1841535" y="1303550"/>
              <a:chExt cx="5390433" cy="457982"/>
            </a:xfrm>
          </p:grpSpPr>
          <p:grpSp>
            <p:nvGrpSpPr>
              <p:cNvPr id="50" name="组合 49"/>
              <p:cNvGrpSpPr/>
              <p:nvPr/>
            </p:nvGrpSpPr>
            <p:grpSpPr>
              <a:xfrm>
                <a:off x="1841535" y="1303550"/>
                <a:ext cx="843427" cy="443226"/>
                <a:chOff x="666810" y="2586037"/>
                <a:chExt cx="468000" cy="245937"/>
              </a:xfrm>
            </p:grpSpPr>
            <p:sp>
              <p:nvSpPr>
                <p:cNvPr id="5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4" name="文本框 5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1" name="直接连接符 50"/>
              <p:cNvCxnSpPr>
                <a:stCxn id="53" idx="6"/>
              </p:cNvCxnSpPr>
              <p:nvPr/>
            </p:nvCxnSpPr>
            <p:spPr>
              <a:xfrm>
                <a:off x="2534033" y="1711215"/>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915072" y="1329060"/>
                <a:ext cx="4316896" cy="432472"/>
              </a:xfrm>
              <a:prstGeom prst="rect">
                <a:avLst/>
              </a:prstGeom>
              <a:noFill/>
            </p:spPr>
            <p:txBody>
              <a:bodyPr wrap="square" rtlCol="0">
                <a:spAutoFit/>
              </a:bodyPr>
              <a:lstStyle/>
              <a:p>
                <a:r>
                  <a:rPr lang="zh-CN" altLang="en-US" sz="2400" dirty="0"/>
                  <a:t>高电压的测量</a:t>
                </a:r>
                <a:endParaRPr lang="en-US" altLang="zh-CN" sz="2400" dirty="0"/>
              </a:p>
            </p:txBody>
          </p:sp>
        </p:grpSp>
        <p:grpSp>
          <p:nvGrpSpPr>
            <p:cNvPr id="8" name="组合 7"/>
            <p:cNvGrpSpPr/>
            <p:nvPr/>
          </p:nvGrpSpPr>
          <p:grpSpPr>
            <a:xfrm>
              <a:off x="3206583" y="1943088"/>
              <a:ext cx="5582803" cy="473144"/>
              <a:chOff x="2071646" y="2223512"/>
              <a:chExt cx="4755720" cy="443225"/>
            </a:xfrm>
          </p:grpSpPr>
          <p:sp>
            <p:nvSpPr>
              <p:cNvPr id="49" name="文本框 48"/>
              <p:cNvSpPr txBox="1"/>
              <p:nvPr/>
            </p:nvSpPr>
            <p:spPr>
              <a:xfrm>
                <a:off x="2071646" y="2223512"/>
                <a:ext cx="383206" cy="443225"/>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2534033" y="2631188"/>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915073" y="2224366"/>
                <a:ext cx="3833675" cy="432472"/>
              </a:xfrm>
              <a:prstGeom prst="rect">
                <a:avLst/>
              </a:prstGeom>
              <a:noFill/>
            </p:spPr>
            <p:txBody>
              <a:bodyPr wrap="square" rtlCol="0">
                <a:spAutoFit/>
              </a:bodyPr>
              <a:lstStyle/>
              <a:p>
                <a:r>
                  <a:rPr lang="zh-CN" altLang="en-US" sz="2400" dirty="0"/>
                  <a:t>大电流的测量</a:t>
                </a:r>
                <a:endParaRPr lang="en-US" altLang="zh-CN" sz="2400" dirty="0"/>
              </a:p>
            </p:txBody>
          </p:sp>
        </p:grpSp>
        <p:grpSp>
          <p:nvGrpSpPr>
            <p:cNvPr id="9" name="组合 8"/>
            <p:cNvGrpSpPr/>
            <p:nvPr/>
          </p:nvGrpSpPr>
          <p:grpSpPr>
            <a:xfrm>
              <a:off x="2936452" y="2545407"/>
              <a:ext cx="5852933" cy="473146"/>
              <a:chOff x="1841535" y="3143496"/>
              <a:chExt cx="4985831" cy="443226"/>
            </a:xfrm>
          </p:grpSpPr>
          <p:grpSp>
            <p:nvGrpSpPr>
              <p:cNvPr id="40" name="组合 39"/>
              <p:cNvGrpSpPr/>
              <p:nvPr/>
            </p:nvGrpSpPr>
            <p:grpSpPr>
              <a:xfrm>
                <a:off x="1841535" y="3143496"/>
                <a:ext cx="843427" cy="443226"/>
                <a:chOff x="666810" y="2586037"/>
                <a:chExt cx="468000" cy="245937"/>
              </a:xfrm>
            </p:grpSpPr>
            <p:sp>
              <p:nvSpPr>
                <p:cNvPr id="4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4" name="文本框 4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1" name="直接连接符 40"/>
              <p:cNvCxnSpPr>
                <a:stCxn id="43" idx="6"/>
              </p:cNvCxnSpPr>
              <p:nvPr/>
            </p:nvCxnSpPr>
            <p:spPr>
              <a:xfrm>
                <a:off x="2534033" y="3551161"/>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915073" y="3153419"/>
                <a:ext cx="3833675" cy="345345"/>
              </a:xfrm>
              <a:prstGeom prst="rect">
                <a:avLst/>
              </a:prstGeom>
              <a:noFill/>
            </p:spPr>
            <p:txBody>
              <a:bodyPr wrap="square" rtlCol="0">
                <a:spAutoFit/>
              </a:bodyPr>
              <a:lstStyle/>
              <a:p>
                <a:r>
                  <a:rPr lang="zh-CN" altLang="en-US" sz="2400" dirty="0"/>
                  <a:t>频率、周期、相位的测量</a:t>
                </a:r>
              </a:p>
            </p:txBody>
          </p:sp>
        </p:grpSp>
        <p:grpSp>
          <p:nvGrpSpPr>
            <p:cNvPr id="10" name="组合 9"/>
            <p:cNvGrpSpPr/>
            <p:nvPr/>
          </p:nvGrpSpPr>
          <p:grpSpPr>
            <a:xfrm>
              <a:off x="2927648" y="3147728"/>
              <a:ext cx="6410657" cy="473145"/>
              <a:chOff x="1841535" y="4063469"/>
              <a:chExt cx="5460930" cy="443226"/>
            </a:xfrm>
          </p:grpSpPr>
          <p:grpSp>
            <p:nvGrpSpPr>
              <p:cNvPr id="35" name="组合 34"/>
              <p:cNvGrpSpPr/>
              <p:nvPr/>
            </p:nvGrpSpPr>
            <p:grpSpPr>
              <a:xfrm>
                <a:off x="1841535" y="4063469"/>
                <a:ext cx="843427" cy="443226"/>
                <a:chOff x="666810" y="2586037"/>
                <a:chExt cx="468000" cy="245937"/>
              </a:xfrm>
            </p:grpSpPr>
            <p:sp>
              <p:nvSpPr>
                <p:cNvPr id="3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9" name="文本框 3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6" name="直接连接符 35"/>
              <p:cNvCxnSpPr>
                <a:stCxn id="38"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915073" y="4086673"/>
                <a:ext cx="4387392" cy="345345"/>
              </a:xfrm>
              <a:prstGeom prst="rect">
                <a:avLst/>
              </a:prstGeom>
              <a:noFill/>
            </p:spPr>
            <p:txBody>
              <a:bodyPr wrap="square" rtlCol="0">
                <a:spAutoFit/>
              </a:bodyPr>
              <a:lstStyle/>
              <a:p>
                <a:r>
                  <a:rPr lang="zh-CN" altLang="en-US" sz="2400" dirty="0"/>
                  <a:t>指针式电工仪表</a:t>
                </a:r>
                <a:endParaRPr lang="en-US" altLang="zh-CN" sz="2400" dirty="0"/>
              </a:p>
            </p:txBody>
          </p:sp>
        </p:grpSp>
        <p:grpSp>
          <p:nvGrpSpPr>
            <p:cNvPr id="29" name="组合 28"/>
            <p:cNvGrpSpPr/>
            <p:nvPr/>
          </p:nvGrpSpPr>
          <p:grpSpPr>
            <a:xfrm>
              <a:off x="2927648" y="3750047"/>
              <a:ext cx="6410657" cy="473145"/>
              <a:chOff x="1841535" y="4063469"/>
              <a:chExt cx="5460930" cy="443226"/>
            </a:xfrm>
          </p:grpSpPr>
          <p:grpSp>
            <p:nvGrpSpPr>
              <p:cNvPr id="30" name="组合 29"/>
              <p:cNvGrpSpPr/>
              <p:nvPr/>
            </p:nvGrpSpPr>
            <p:grpSpPr>
              <a:xfrm>
                <a:off x="1841535" y="4063469"/>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p:cNvCxnSpPr>
                <a:stCxn id="33"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915073" y="4091529"/>
                <a:ext cx="4387392" cy="345345"/>
              </a:xfrm>
              <a:prstGeom prst="rect">
                <a:avLst/>
              </a:prstGeom>
              <a:noFill/>
            </p:spPr>
            <p:txBody>
              <a:bodyPr wrap="square" rtlCol="0">
                <a:spAutoFit/>
              </a:bodyPr>
              <a:lstStyle/>
              <a:p>
                <a:r>
                  <a:rPr lang="zh-CN" altLang="zh-CN" sz="2400" dirty="0"/>
                  <a:t>电力设备绝缘性能的测试</a:t>
                </a:r>
                <a:endParaRPr lang="en-US" altLang="zh-CN" sz="2400" dirty="0"/>
              </a:p>
            </p:txBody>
          </p:sp>
        </p:grpSp>
        <p:grpSp>
          <p:nvGrpSpPr>
            <p:cNvPr id="55" name="组合 54"/>
            <p:cNvGrpSpPr/>
            <p:nvPr/>
          </p:nvGrpSpPr>
          <p:grpSpPr>
            <a:xfrm>
              <a:off x="2927648" y="4954688"/>
              <a:ext cx="6410657" cy="473145"/>
              <a:chOff x="1841535" y="4063469"/>
              <a:chExt cx="5460930" cy="443226"/>
            </a:xfrm>
          </p:grpSpPr>
          <p:grpSp>
            <p:nvGrpSpPr>
              <p:cNvPr id="56" name="组合 55"/>
              <p:cNvGrpSpPr/>
              <p:nvPr/>
            </p:nvGrpSpPr>
            <p:grpSpPr>
              <a:xfrm>
                <a:off x="1841535" y="4063469"/>
                <a:ext cx="843427" cy="443226"/>
                <a:chOff x="666810" y="2586037"/>
                <a:chExt cx="468000" cy="245937"/>
              </a:xfrm>
            </p:grpSpPr>
            <p:sp>
              <p:nvSpPr>
                <p:cNvPr id="5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4075939"/>
                <a:ext cx="4387392" cy="345345"/>
              </a:xfrm>
              <a:prstGeom prst="rect">
                <a:avLst/>
              </a:prstGeom>
              <a:noFill/>
            </p:spPr>
            <p:txBody>
              <a:bodyPr wrap="square" rtlCol="0">
                <a:spAutoFit/>
              </a:bodyPr>
              <a:lstStyle/>
              <a:p>
                <a:r>
                  <a:rPr lang="zh-CN" altLang="en-US" sz="2400" dirty="0"/>
                  <a:t>局部放电的测试</a:t>
                </a:r>
                <a:endParaRPr lang="en-US" altLang="zh-CN" sz="2400" dirty="0"/>
              </a:p>
            </p:txBody>
          </p:sp>
        </p:grpSp>
        <p:grpSp>
          <p:nvGrpSpPr>
            <p:cNvPr id="61" name="组合 60"/>
            <p:cNvGrpSpPr/>
            <p:nvPr/>
          </p:nvGrpSpPr>
          <p:grpSpPr>
            <a:xfrm>
              <a:off x="2927648" y="4352368"/>
              <a:ext cx="6410657" cy="473145"/>
              <a:chOff x="1841535" y="4063469"/>
              <a:chExt cx="5460930" cy="443226"/>
            </a:xfrm>
          </p:grpSpPr>
          <p:grpSp>
            <p:nvGrpSpPr>
              <p:cNvPr id="62" name="组合 61"/>
              <p:cNvGrpSpPr/>
              <p:nvPr/>
            </p:nvGrpSpPr>
            <p:grpSpPr>
              <a:xfrm>
                <a:off x="1841535" y="4063469"/>
                <a:ext cx="843427" cy="443226"/>
                <a:chOff x="666810" y="2586037"/>
                <a:chExt cx="468000" cy="245937"/>
              </a:xfrm>
            </p:grpSpPr>
            <p:sp>
              <p:nvSpPr>
                <p:cNvPr id="6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6" name="文本框 65"/>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3" name="直接连接符 62"/>
              <p:cNvCxnSpPr>
                <a:stCxn id="65"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2915073" y="4066871"/>
                <a:ext cx="4387392" cy="345345"/>
              </a:xfrm>
              <a:prstGeom prst="rect">
                <a:avLst/>
              </a:prstGeom>
              <a:noFill/>
            </p:spPr>
            <p:txBody>
              <a:bodyPr wrap="square" rtlCol="0">
                <a:spAutoFit/>
              </a:bodyPr>
              <a:lstStyle/>
              <a:p>
                <a:r>
                  <a:rPr lang="zh-CN" altLang="en-US" sz="2400" dirty="0"/>
                  <a:t>接地电阻的测量</a:t>
                </a:r>
                <a:endParaRPr lang="en-US" altLang="zh-CN" sz="2400" dirty="0"/>
              </a:p>
            </p:txBody>
          </p:sp>
        </p:grpSp>
      </p:grpSp>
      <p:sp>
        <p:nvSpPr>
          <p:cNvPr id="67" name="Freeform 10"/>
          <p:cNvSpPr>
            <a:spLocks/>
          </p:cNvSpPr>
          <p:nvPr/>
        </p:nvSpPr>
        <p:spPr bwMode="auto">
          <a:xfrm>
            <a:off x="2855640" y="1844824"/>
            <a:ext cx="990110" cy="367071"/>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8" name="文本框 67"/>
          <p:cNvSpPr txBox="1"/>
          <p:nvPr/>
        </p:nvSpPr>
        <p:spPr>
          <a:xfrm>
            <a:off x="3197777" y="1811375"/>
            <a:ext cx="449851" cy="47314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6632098"/>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电气测量技术</a:t>
            </a:r>
          </a:p>
        </p:txBody>
      </p:sp>
      <p:grpSp>
        <p:nvGrpSpPr>
          <p:cNvPr id="73" name="组合 72"/>
          <p:cNvGrpSpPr/>
          <p:nvPr/>
        </p:nvGrpSpPr>
        <p:grpSpPr>
          <a:xfrm>
            <a:off x="2927648" y="1196752"/>
            <a:ext cx="6410657" cy="4087065"/>
            <a:chOff x="2927648" y="1340768"/>
            <a:chExt cx="6410657" cy="4087065"/>
          </a:xfrm>
        </p:grpSpPr>
        <p:grpSp>
          <p:nvGrpSpPr>
            <p:cNvPr id="74" name="组合 73"/>
            <p:cNvGrpSpPr/>
            <p:nvPr/>
          </p:nvGrpSpPr>
          <p:grpSpPr>
            <a:xfrm>
              <a:off x="2936453" y="1340768"/>
              <a:ext cx="6327900" cy="488897"/>
              <a:chOff x="1841535" y="1303550"/>
              <a:chExt cx="5390433" cy="457982"/>
            </a:xfrm>
          </p:grpSpPr>
          <p:grpSp>
            <p:nvGrpSpPr>
              <p:cNvPr id="111" name="组合 110"/>
              <p:cNvGrpSpPr/>
              <p:nvPr/>
            </p:nvGrpSpPr>
            <p:grpSpPr>
              <a:xfrm>
                <a:off x="1841535" y="1303550"/>
                <a:ext cx="843427" cy="443226"/>
                <a:chOff x="666810" y="2586037"/>
                <a:chExt cx="468000" cy="245937"/>
              </a:xfrm>
            </p:grpSpPr>
            <p:sp>
              <p:nvSpPr>
                <p:cNvPr id="11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60000"/>
                    <a:lumOff val="40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15" name="文本框 11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12" name="直接连接符 111"/>
              <p:cNvCxnSpPr>
                <a:stCxn id="114" idx="6"/>
              </p:cNvCxnSpPr>
              <p:nvPr/>
            </p:nvCxnSpPr>
            <p:spPr>
              <a:xfrm>
                <a:off x="2534033" y="1711215"/>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2915072" y="1329060"/>
                <a:ext cx="4316896" cy="432472"/>
              </a:xfrm>
              <a:prstGeom prst="rect">
                <a:avLst/>
              </a:prstGeom>
              <a:noFill/>
            </p:spPr>
            <p:txBody>
              <a:bodyPr wrap="square" rtlCol="0">
                <a:spAutoFit/>
              </a:bodyPr>
              <a:lstStyle/>
              <a:p>
                <a:r>
                  <a:rPr lang="zh-CN" altLang="en-US" sz="2400" dirty="0"/>
                  <a:t>高电压的测量：电压互感器</a:t>
                </a:r>
                <a:endParaRPr lang="en-US" altLang="zh-CN" sz="2400" dirty="0"/>
              </a:p>
            </p:txBody>
          </p:sp>
        </p:grpSp>
        <p:grpSp>
          <p:nvGrpSpPr>
            <p:cNvPr id="75" name="组合 74"/>
            <p:cNvGrpSpPr/>
            <p:nvPr/>
          </p:nvGrpSpPr>
          <p:grpSpPr>
            <a:xfrm>
              <a:off x="2936452" y="1943088"/>
              <a:ext cx="5852933" cy="473144"/>
              <a:chOff x="1841535" y="2223512"/>
              <a:chExt cx="4985831" cy="443225"/>
            </a:xfrm>
          </p:grpSpPr>
          <p:grpSp>
            <p:nvGrpSpPr>
              <p:cNvPr id="106" name="组合 105"/>
              <p:cNvGrpSpPr/>
              <p:nvPr/>
            </p:nvGrpSpPr>
            <p:grpSpPr>
              <a:xfrm>
                <a:off x="1841535" y="2223512"/>
                <a:ext cx="843427" cy="443225"/>
                <a:chOff x="666810" y="2586037"/>
                <a:chExt cx="468000" cy="245937"/>
              </a:xfrm>
            </p:grpSpPr>
            <p:sp>
              <p:nvSpPr>
                <p:cNvPr id="10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60000"/>
                    <a:lumOff val="40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10" name="文本框 109"/>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07" name="直接连接符 106"/>
              <p:cNvCxnSpPr>
                <a:stCxn id="109" idx="6"/>
              </p:cNvCxnSpPr>
              <p:nvPr/>
            </p:nvCxnSpPr>
            <p:spPr>
              <a:xfrm>
                <a:off x="2534033" y="2631188"/>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2915073" y="2224366"/>
                <a:ext cx="3833675" cy="432472"/>
              </a:xfrm>
              <a:prstGeom prst="rect">
                <a:avLst/>
              </a:prstGeom>
              <a:noFill/>
            </p:spPr>
            <p:txBody>
              <a:bodyPr wrap="square" rtlCol="0">
                <a:spAutoFit/>
              </a:bodyPr>
              <a:lstStyle/>
              <a:p>
                <a:r>
                  <a:rPr lang="zh-CN" altLang="en-US" sz="2400" dirty="0"/>
                  <a:t>大电流的测量：电流互感器</a:t>
                </a:r>
                <a:endParaRPr lang="en-US" altLang="zh-CN" sz="2400" dirty="0"/>
              </a:p>
            </p:txBody>
          </p:sp>
        </p:grpSp>
        <p:grpSp>
          <p:nvGrpSpPr>
            <p:cNvPr id="76" name="组合 75"/>
            <p:cNvGrpSpPr/>
            <p:nvPr/>
          </p:nvGrpSpPr>
          <p:grpSpPr>
            <a:xfrm>
              <a:off x="2936452" y="2545407"/>
              <a:ext cx="5852933" cy="473146"/>
              <a:chOff x="1841535" y="3143496"/>
              <a:chExt cx="4985831" cy="443226"/>
            </a:xfrm>
          </p:grpSpPr>
          <p:grpSp>
            <p:nvGrpSpPr>
              <p:cNvPr id="101" name="组合 100"/>
              <p:cNvGrpSpPr/>
              <p:nvPr/>
            </p:nvGrpSpPr>
            <p:grpSpPr>
              <a:xfrm>
                <a:off x="1841535" y="3143496"/>
                <a:ext cx="843427" cy="443226"/>
                <a:chOff x="666810" y="2586037"/>
                <a:chExt cx="468000" cy="245937"/>
              </a:xfrm>
            </p:grpSpPr>
            <p:sp>
              <p:nvSpPr>
                <p:cNvPr id="10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05" name="文本框 10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02" name="直接连接符 101"/>
              <p:cNvCxnSpPr>
                <a:stCxn id="104" idx="6"/>
              </p:cNvCxnSpPr>
              <p:nvPr/>
            </p:nvCxnSpPr>
            <p:spPr>
              <a:xfrm>
                <a:off x="2534033" y="3551161"/>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2915073" y="3153419"/>
                <a:ext cx="3833675" cy="345345"/>
              </a:xfrm>
              <a:prstGeom prst="rect">
                <a:avLst/>
              </a:prstGeom>
              <a:noFill/>
            </p:spPr>
            <p:txBody>
              <a:bodyPr wrap="square" rtlCol="0">
                <a:spAutoFit/>
              </a:bodyPr>
              <a:lstStyle/>
              <a:p>
                <a:r>
                  <a:rPr lang="zh-CN" altLang="en-US" sz="2400" dirty="0"/>
                  <a:t>频率、周期、相位的测量</a:t>
                </a:r>
              </a:p>
            </p:txBody>
          </p:sp>
        </p:grpSp>
        <p:grpSp>
          <p:nvGrpSpPr>
            <p:cNvPr id="77" name="组合 76"/>
            <p:cNvGrpSpPr/>
            <p:nvPr/>
          </p:nvGrpSpPr>
          <p:grpSpPr>
            <a:xfrm>
              <a:off x="2927648" y="3147728"/>
              <a:ext cx="6410657" cy="473145"/>
              <a:chOff x="1841535" y="4063469"/>
              <a:chExt cx="5460930" cy="443226"/>
            </a:xfrm>
          </p:grpSpPr>
          <p:grpSp>
            <p:nvGrpSpPr>
              <p:cNvPr id="96" name="组合 95"/>
              <p:cNvGrpSpPr/>
              <p:nvPr/>
            </p:nvGrpSpPr>
            <p:grpSpPr>
              <a:xfrm>
                <a:off x="1841535" y="4063469"/>
                <a:ext cx="843427" cy="443226"/>
                <a:chOff x="666810" y="2586037"/>
                <a:chExt cx="468000" cy="245937"/>
              </a:xfrm>
            </p:grpSpPr>
            <p:sp>
              <p:nvSpPr>
                <p:cNvPr id="9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00" name="文本框 9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97" name="直接连接符 96"/>
              <p:cNvCxnSpPr>
                <a:stCxn id="99"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2915073" y="4086673"/>
                <a:ext cx="4387392" cy="345345"/>
              </a:xfrm>
              <a:prstGeom prst="rect">
                <a:avLst/>
              </a:prstGeom>
              <a:noFill/>
            </p:spPr>
            <p:txBody>
              <a:bodyPr wrap="square" rtlCol="0">
                <a:spAutoFit/>
              </a:bodyPr>
              <a:lstStyle/>
              <a:p>
                <a:r>
                  <a:rPr lang="zh-CN" altLang="en-US" sz="2400" dirty="0"/>
                  <a:t>指针式电工仪表</a:t>
                </a:r>
                <a:endParaRPr lang="en-US" altLang="zh-CN" sz="2400" dirty="0"/>
              </a:p>
            </p:txBody>
          </p:sp>
        </p:grpSp>
        <p:grpSp>
          <p:nvGrpSpPr>
            <p:cNvPr id="78" name="组合 77"/>
            <p:cNvGrpSpPr/>
            <p:nvPr/>
          </p:nvGrpSpPr>
          <p:grpSpPr>
            <a:xfrm>
              <a:off x="2927648" y="3750047"/>
              <a:ext cx="6410657" cy="473145"/>
              <a:chOff x="1841535" y="4063469"/>
              <a:chExt cx="5460930" cy="443226"/>
            </a:xfrm>
          </p:grpSpPr>
          <p:grpSp>
            <p:nvGrpSpPr>
              <p:cNvPr id="91" name="组合 90"/>
              <p:cNvGrpSpPr/>
              <p:nvPr/>
            </p:nvGrpSpPr>
            <p:grpSpPr>
              <a:xfrm>
                <a:off x="1841535" y="4063469"/>
                <a:ext cx="843427" cy="443226"/>
                <a:chOff x="666810" y="2586037"/>
                <a:chExt cx="468000" cy="245937"/>
              </a:xfrm>
            </p:grpSpPr>
            <p:sp>
              <p:nvSpPr>
                <p:cNvPr id="9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95" name="文本框 9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92" name="直接连接符 91"/>
              <p:cNvCxnSpPr>
                <a:stCxn id="94"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2915073" y="4091529"/>
                <a:ext cx="4387392" cy="345345"/>
              </a:xfrm>
              <a:prstGeom prst="rect">
                <a:avLst/>
              </a:prstGeom>
              <a:noFill/>
            </p:spPr>
            <p:txBody>
              <a:bodyPr wrap="square" rtlCol="0">
                <a:spAutoFit/>
              </a:bodyPr>
              <a:lstStyle/>
              <a:p>
                <a:r>
                  <a:rPr lang="zh-CN" altLang="zh-CN" sz="2400" dirty="0"/>
                  <a:t>电力设备绝缘性能的测试</a:t>
                </a:r>
                <a:endParaRPr lang="en-US" altLang="zh-CN" sz="2400" dirty="0"/>
              </a:p>
            </p:txBody>
          </p:sp>
        </p:grpSp>
        <p:grpSp>
          <p:nvGrpSpPr>
            <p:cNvPr id="79" name="组合 78"/>
            <p:cNvGrpSpPr/>
            <p:nvPr/>
          </p:nvGrpSpPr>
          <p:grpSpPr>
            <a:xfrm>
              <a:off x="2927648" y="4954688"/>
              <a:ext cx="6410657" cy="473145"/>
              <a:chOff x="1841535" y="4063469"/>
              <a:chExt cx="5460930" cy="443226"/>
            </a:xfrm>
          </p:grpSpPr>
          <p:grpSp>
            <p:nvGrpSpPr>
              <p:cNvPr id="86" name="组合 85"/>
              <p:cNvGrpSpPr/>
              <p:nvPr/>
            </p:nvGrpSpPr>
            <p:grpSpPr>
              <a:xfrm>
                <a:off x="1841535" y="4063469"/>
                <a:ext cx="843427" cy="443226"/>
                <a:chOff x="666810" y="2586037"/>
                <a:chExt cx="468000" cy="245937"/>
              </a:xfrm>
            </p:grpSpPr>
            <p:sp>
              <p:nvSpPr>
                <p:cNvPr id="8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90" name="文本框 8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7" name="直接连接符 86"/>
              <p:cNvCxnSpPr>
                <a:stCxn id="89"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2915073" y="4075939"/>
                <a:ext cx="4387392" cy="345345"/>
              </a:xfrm>
              <a:prstGeom prst="rect">
                <a:avLst/>
              </a:prstGeom>
              <a:noFill/>
            </p:spPr>
            <p:txBody>
              <a:bodyPr wrap="square" rtlCol="0">
                <a:spAutoFit/>
              </a:bodyPr>
              <a:lstStyle/>
              <a:p>
                <a:r>
                  <a:rPr lang="zh-CN" altLang="en-US" sz="2400" dirty="0"/>
                  <a:t>局部放电的测试</a:t>
                </a:r>
                <a:endParaRPr lang="en-US" altLang="zh-CN" sz="2400" dirty="0"/>
              </a:p>
            </p:txBody>
          </p:sp>
        </p:grpSp>
        <p:grpSp>
          <p:nvGrpSpPr>
            <p:cNvPr id="80" name="组合 79"/>
            <p:cNvGrpSpPr/>
            <p:nvPr/>
          </p:nvGrpSpPr>
          <p:grpSpPr>
            <a:xfrm>
              <a:off x="2927648" y="4352368"/>
              <a:ext cx="6410657" cy="473145"/>
              <a:chOff x="1841535" y="4063469"/>
              <a:chExt cx="5460930" cy="443226"/>
            </a:xfrm>
          </p:grpSpPr>
          <p:grpSp>
            <p:nvGrpSpPr>
              <p:cNvPr id="81" name="组合 80"/>
              <p:cNvGrpSpPr/>
              <p:nvPr/>
            </p:nvGrpSpPr>
            <p:grpSpPr>
              <a:xfrm>
                <a:off x="1841535" y="4063469"/>
                <a:ext cx="843427" cy="443226"/>
                <a:chOff x="666810" y="2586037"/>
                <a:chExt cx="468000" cy="245937"/>
              </a:xfrm>
            </p:grpSpPr>
            <p:sp>
              <p:nvSpPr>
                <p:cNvPr id="8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5" name="文本框 8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2" name="直接连接符 81"/>
              <p:cNvCxnSpPr>
                <a:stCxn id="84"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2915073" y="4066871"/>
                <a:ext cx="4387392" cy="345345"/>
              </a:xfrm>
              <a:prstGeom prst="rect">
                <a:avLst/>
              </a:prstGeom>
              <a:noFill/>
            </p:spPr>
            <p:txBody>
              <a:bodyPr wrap="square" rtlCol="0">
                <a:spAutoFit/>
              </a:bodyPr>
              <a:lstStyle/>
              <a:p>
                <a:r>
                  <a:rPr lang="zh-CN" altLang="en-US" sz="2400" dirty="0"/>
                  <a:t>接地电阻的测量</a:t>
                </a:r>
                <a:endParaRPr lang="en-US" altLang="zh-CN" sz="2400" dirty="0"/>
              </a:p>
            </p:txBody>
          </p:sp>
        </p:grpSp>
      </p:grpSp>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58701" y="975601"/>
            <a:ext cx="4069147" cy="574183"/>
          </a:xfrm>
        </p:spPr>
        <p:txBody>
          <a:bodyPr>
            <a:normAutofit/>
          </a:bodyPr>
          <a:lstStyle/>
          <a:p>
            <a:r>
              <a:rPr lang="zh-CN" altLang="en-US" dirty="0"/>
              <a:t>频率和周期的测量</a:t>
            </a:r>
          </a:p>
        </p:txBody>
      </p:sp>
      <p:sp>
        <p:nvSpPr>
          <p:cNvPr id="7" name="内容占位符 2"/>
          <p:cNvSpPr txBox="1">
            <a:spLocks/>
          </p:cNvSpPr>
          <p:nvPr/>
        </p:nvSpPr>
        <p:spPr>
          <a:xfrm>
            <a:off x="47328" y="2060847"/>
            <a:ext cx="4824536" cy="3960441"/>
          </a:xfrm>
          <a:prstGeom prst="snip2DiagRect">
            <a:avLst/>
          </a:prstGeom>
          <a:effectLst>
            <a:softEdge rad="127000"/>
          </a:effectLst>
        </p:spPr>
        <p:style>
          <a:lnRef idx="3">
            <a:schemeClr val="lt1"/>
          </a:lnRef>
          <a:fillRef idx="1">
            <a:schemeClr val="accent1"/>
          </a:fillRef>
          <a:effectRef idx="1">
            <a:schemeClr val="accent1"/>
          </a:effectRef>
          <a:fontRef idx="minor">
            <a:schemeClr val="lt1"/>
          </a:fontRef>
        </p:style>
        <p:txBody>
          <a:bodyPr>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fontAlgn="auto">
              <a:spcAft>
                <a:spcPts val="0"/>
              </a:spcAft>
            </a:pPr>
            <a:r>
              <a:rPr lang="zh-CN" altLang="en-US" sz="2600" dirty="0"/>
              <a:t>周期和频率是交流电气量的基本特征量</a:t>
            </a:r>
            <a:endParaRPr lang="en-US" altLang="zh-CN" sz="2600" dirty="0"/>
          </a:p>
          <a:p>
            <a:pPr fontAlgn="auto">
              <a:spcAft>
                <a:spcPts val="0"/>
              </a:spcAft>
            </a:pPr>
            <a:r>
              <a:rPr lang="zh-CN" altLang="en-US" sz="2600" dirty="0"/>
              <a:t>频率是目前测量精度最高的参量之一，能达到</a:t>
            </a:r>
            <a:r>
              <a:rPr lang="en-US" altLang="zh-CN" sz="2600" dirty="0"/>
              <a:t>10</a:t>
            </a:r>
            <a:r>
              <a:rPr lang="en-US" altLang="zh-CN" sz="2600" baseline="30000" dirty="0"/>
              <a:t>-13</a:t>
            </a:r>
            <a:r>
              <a:rPr lang="zh-CN" altLang="en-US" sz="2600" dirty="0"/>
              <a:t>的精确度。</a:t>
            </a:r>
          </a:p>
          <a:p>
            <a:pPr fontAlgn="auto">
              <a:spcAft>
                <a:spcPts val="0"/>
              </a:spcAft>
            </a:pPr>
            <a:r>
              <a:rPr lang="zh-CN" altLang="en-US" sz="2600" dirty="0"/>
              <a:t>频率和周期是从不同的侧面来描述周期现象的，二者互为倒数关系。</a:t>
            </a:r>
          </a:p>
          <a:p>
            <a:pPr fontAlgn="auto">
              <a:spcAft>
                <a:spcPts val="0"/>
              </a:spcAft>
            </a:pPr>
            <a:endParaRPr lang="zh-CN" altLang="en-US" dirty="0"/>
          </a:p>
        </p:txBody>
      </p:sp>
      <mc:AlternateContent xmlns:mc="http://schemas.openxmlformats.org/markup-compatibility/2006" xmlns:a14="http://schemas.microsoft.com/office/drawing/2010/main">
        <mc:Choice Requires="a14">
          <p:sp>
            <p:nvSpPr>
              <p:cNvPr id="8" name="Object 1"/>
              <p:cNvSpPr txBox="1"/>
              <p:nvPr/>
            </p:nvSpPr>
            <p:spPr bwMode="auto">
              <a:xfrm>
                <a:off x="7392144" y="2877736"/>
                <a:ext cx="936625" cy="8001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𝑁</m:t>
                          </m:r>
                        </m:num>
                        <m:den>
                          <m:r>
                            <a:rPr lang="zh-CN" altLang="en-US" i="1">
                              <a:solidFill>
                                <a:srgbClr val="000000"/>
                              </a:solidFill>
                              <a:latin typeface="Cambria Math" panose="02040503050406030204" pitchFamily="18" charset="0"/>
                            </a:rPr>
                            <m:t>𝑡</m:t>
                          </m:r>
                        </m:den>
                      </m:f>
                    </m:oMath>
                  </m:oMathPara>
                </a14:m>
                <a:endParaRPr lang="zh-CN" altLang="en-US"/>
              </a:p>
            </p:txBody>
          </p:sp>
        </mc:Choice>
        <mc:Fallback xmlns="">
          <p:sp>
            <p:nvSpPr>
              <p:cNvPr id="8" name="Object 1"/>
              <p:cNvSpPr txBox="1">
                <a:spLocks noRot="1" noChangeAspect="1" noMove="1" noResize="1" noEditPoints="1" noAdjustHandles="1" noChangeArrowheads="1" noChangeShapeType="1" noTextEdit="1"/>
              </p:cNvSpPr>
              <p:nvPr/>
            </p:nvSpPr>
            <p:spPr bwMode="auto">
              <a:xfrm>
                <a:off x="7392144" y="2877736"/>
                <a:ext cx="936625" cy="800100"/>
              </a:xfrm>
              <a:prstGeom prst="rect">
                <a:avLst/>
              </a:prstGeom>
              <a:blipFill>
                <a:blip r:embed="rId2"/>
                <a:stretch>
                  <a:fillRect/>
                </a:stretch>
              </a:blipFill>
              <a:ln>
                <a:noFill/>
              </a:ln>
            </p:spPr>
            <p:txBody>
              <a:bodyPr/>
              <a:lstStyle/>
              <a:p>
                <a:r>
                  <a:rPr lang="zh-CN" altLang="en-US">
                    <a:noFill/>
                  </a:rPr>
                  <a:t> </a:t>
                </a:r>
              </a:p>
            </p:txBody>
          </p:sp>
        </mc:Fallback>
      </mc:AlternateContent>
      <p:sp>
        <p:nvSpPr>
          <p:cNvPr id="9" name="内容占位符 3"/>
          <p:cNvSpPr txBox="1">
            <a:spLocks/>
          </p:cNvSpPr>
          <p:nvPr/>
        </p:nvSpPr>
        <p:spPr>
          <a:xfrm>
            <a:off x="5028741" y="1777788"/>
            <a:ext cx="6600055" cy="4247556"/>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l"/>
            </a:pPr>
            <a:r>
              <a:rPr lang="zh-CN" altLang="en-US" dirty="0"/>
              <a:t> </a:t>
            </a:r>
            <a:r>
              <a:rPr lang="zh-CN" altLang="en-US" sz="2400" dirty="0"/>
              <a:t>频率</a:t>
            </a:r>
            <a:r>
              <a:rPr lang="en-US" altLang="zh-CN" sz="2400" dirty="0"/>
              <a:t>:</a:t>
            </a:r>
            <a:r>
              <a:rPr lang="zh-CN" altLang="en-US" sz="2400" dirty="0"/>
              <a:t>单位时间内被测信号重复出现的次数。</a:t>
            </a:r>
          </a:p>
          <a:p>
            <a:pPr fontAlgn="auto">
              <a:spcAft>
                <a:spcPts val="0"/>
              </a:spcAft>
            </a:pPr>
            <a:endParaRPr lang="en-US" altLang="zh-CN" sz="2400" dirty="0"/>
          </a:p>
          <a:p>
            <a:pPr marL="0" indent="0" fontAlgn="auto">
              <a:spcAft>
                <a:spcPts val="0"/>
              </a:spcAft>
              <a:buFont typeface="Calibri" panose="020F0502020204030204" pitchFamily="34" charset="0"/>
              <a:buNone/>
            </a:pPr>
            <a:endParaRPr lang="en-US" altLang="zh-CN" sz="2400" dirty="0"/>
          </a:p>
          <a:p>
            <a:pPr marL="0" indent="0" fontAlgn="auto">
              <a:spcAft>
                <a:spcPts val="0"/>
              </a:spcAft>
              <a:buFont typeface="Calibri" panose="020F0502020204030204" pitchFamily="34" charset="0"/>
              <a:buNone/>
            </a:pPr>
            <a:endParaRPr lang="en-US" altLang="zh-CN" sz="2400" dirty="0"/>
          </a:p>
          <a:p>
            <a:pPr lvl="1" fontAlgn="auto">
              <a:spcAft>
                <a:spcPts val="0"/>
              </a:spcAft>
              <a:buFont typeface="Arial" panose="020B0604020202020204" pitchFamily="34" charset="0"/>
              <a:buChar char="•"/>
            </a:pPr>
            <a:r>
              <a:rPr lang="en-US" altLang="zh-CN" i="1" dirty="0">
                <a:latin typeface="Times New Roman" panose="02020603050405020304" pitchFamily="18" charset="0"/>
                <a:cs typeface="Times New Roman" panose="02020603050405020304" pitchFamily="18" charset="0"/>
              </a:rPr>
              <a:t> f </a:t>
            </a:r>
            <a:r>
              <a:rPr lang="en-US" altLang="zh-CN" dirty="0"/>
              <a:t>—</a:t>
            </a:r>
            <a:r>
              <a:rPr lang="zh-CN" altLang="en-US" dirty="0"/>
              <a:t>被测信号的频率；</a:t>
            </a:r>
          </a:p>
          <a:p>
            <a:pPr lvl="1" fontAlgn="auto">
              <a:spcAft>
                <a:spcPts val="0"/>
              </a:spcAft>
              <a:buFont typeface="Arial" panose="020B0604020202020204" pitchFamily="34" charset="0"/>
              <a:buChar char="•"/>
            </a:pPr>
            <a:r>
              <a:rPr lang="en-US" altLang="zh-CN" i="1" dirty="0">
                <a:latin typeface="Times New Roman" panose="02020603050405020304" pitchFamily="18" charset="0"/>
                <a:cs typeface="Times New Roman" panose="02020603050405020304" pitchFamily="18" charset="0"/>
              </a:rPr>
              <a:t>N </a:t>
            </a:r>
            <a:r>
              <a:rPr lang="en-US" altLang="zh-CN" dirty="0"/>
              <a:t>—</a:t>
            </a:r>
            <a:r>
              <a:rPr lang="zh-CN" altLang="en-US" dirty="0"/>
              <a:t>电振动次数或脉冲个数；</a:t>
            </a:r>
          </a:p>
          <a:p>
            <a:pPr lvl="1" fontAlgn="auto">
              <a:spcAft>
                <a:spcPts val="0"/>
              </a:spcAft>
              <a:buFont typeface="Arial" panose="020B0604020202020204" pitchFamily="34" charset="0"/>
              <a:buChar char="•"/>
            </a:pP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t </a:t>
            </a:r>
            <a:r>
              <a:rPr lang="en-US" altLang="zh-CN" dirty="0"/>
              <a:t>—</a:t>
            </a:r>
            <a:r>
              <a:rPr lang="zh-CN" altLang="en-US" dirty="0"/>
              <a:t>产生</a:t>
            </a:r>
            <a:r>
              <a:rPr lang="en-US" altLang="zh-CN" dirty="0"/>
              <a:t>N</a:t>
            </a:r>
            <a:r>
              <a:rPr lang="zh-CN" altLang="en-US" dirty="0"/>
              <a:t>次电振动或</a:t>
            </a:r>
            <a:r>
              <a:rPr lang="en-US" altLang="zh-CN" dirty="0"/>
              <a:t>N</a:t>
            </a:r>
            <a:r>
              <a:rPr lang="zh-CN" altLang="en-US" dirty="0"/>
              <a:t>个电脉冲所需的时间 </a:t>
            </a:r>
          </a:p>
          <a:p>
            <a:pPr marL="0" indent="0" fontAlgn="auto">
              <a:spcAft>
                <a:spcPts val="0"/>
              </a:spcAft>
              <a:buFont typeface="Calibri" panose="020F0502020204030204" pitchFamily="34" charset="0"/>
              <a:buNone/>
            </a:pPr>
            <a:endParaRPr lang="zh-CN" altLang="en-US" dirty="0"/>
          </a:p>
        </p:txBody>
      </p:sp>
    </p:spTree>
    <p:extLst>
      <p:ext uri="{BB962C8B-B14F-4D97-AF65-F5344CB8AC3E}">
        <p14:creationId xmlns:p14="http://schemas.microsoft.com/office/powerpoint/2010/main" val="1295580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58701" y="975601"/>
            <a:ext cx="4069147" cy="574183"/>
          </a:xfrm>
        </p:spPr>
        <p:txBody>
          <a:bodyPr>
            <a:normAutofit/>
          </a:bodyPr>
          <a:lstStyle/>
          <a:p>
            <a:r>
              <a:rPr lang="zh-CN" altLang="en-US" dirty="0"/>
              <a:t>频率测量</a:t>
            </a:r>
          </a:p>
        </p:txBody>
      </p:sp>
      <p:sp>
        <p:nvSpPr>
          <p:cNvPr id="10" name="内容占位符 2"/>
          <p:cNvSpPr txBox="1">
            <a:spLocks/>
          </p:cNvSpPr>
          <p:nvPr/>
        </p:nvSpPr>
        <p:spPr>
          <a:xfrm>
            <a:off x="658701" y="1685678"/>
            <a:ext cx="11162884" cy="4921498"/>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sz="2400" dirty="0"/>
              <a:t>目前最常用的是采用计数法测量频率的数字频率计</a:t>
            </a:r>
          </a:p>
        </p:txBody>
      </p:sp>
      <p:graphicFrame>
        <p:nvGraphicFramePr>
          <p:cNvPr id="11" name="Object 1"/>
          <p:cNvGraphicFramePr>
            <a:graphicFrameLocks noChangeAspect="1"/>
          </p:cNvGraphicFramePr>
          <p:nvPr>
            <p:extLst>
              <p:ext uri="{D42A27DB-BD31-4B8C-83A1-F6EECF244321}">
                <p14:modId xmlns:p14="http://schemas.microsoft.com/office/powerpoint/2010/main" val="3757069484"/>
              </p:ext>
            </p:extLst>
          </p:nvPr>
        </p:nvGraphicFramePr>
        <p:xfrm>
          <a:off x="407368" y="2889646"/>
          <a:ext cx="6911781" cy="2987280"/>
        </p:xfrm>
        <a:graphic>
          <a:graphicData uri="http://schemas.openxmlformats.org/presentationml/2006/ole">
            <mc:AlternateContent xmlns:mc="http://schemas.openxmlformats.org/markup-compatibility/2006">
              <mc:Choice xmlns:v="urn:schemas-microsoft-com:vml" Requires="v">
                <p:oleObj spid="_x0000_s9258" name="Visio" r:id="rId3" imgW="6157773" imgH="2341826" progId="Visio.Drawing.11">
                  <p:embed/>
                </p:oleObj>
              </mc:Choice>
              <mc:Fallback>
                <p:oleObj name="Visio" r:id="rId3" imgW="6157773" imgH="23418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68" y="2889646"/>
                        <a:ext cx="6911781" cy="2987280"/>
                      </a:xfrm>
                      <a:prstGeom prst="rect">
                        <a:avLst/>
                      </a:prstGeom>
                      <a:solidFill>
                        <a:schemeClr val="accent2">
                          <a:lumMod val="20000"/>
                          <a:lumOff val="80000"/>
                        </a:schemeClr>
                      </a:solidFill>
                      <a:ln>
                        <a:noFill/>
                      </a:ln>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2697518649"/>
              </p:ext>
            </p:extLst>
          </p:nvPr>
        </p:nvGraphicFramePr>
        <p:xfrm>
          <a:off x="7946324" y="2848523"/>
          <a:ext cx="2562225" cy="3162300"/>
        </p:xfrm>
        <a:graphic>
          <a:graphicData uri="http://schemas.openxmlformats.org/presentationml/2006/ole">
            <mc:AlternateContent xmlns:mc="http://schemas.openxmlformats.org/markup-compatibility/2006">
              <mc:Choice xmlns:v="urn:schemas-microsoft-com:vml" Requires="v">
                <p:oleObj spid="_x0000_s9259" name="Visio" r:id="rId5" imgW="2566794" imgH="3158978" progId="Visio.Drawing.11">
                  <p:embed/>
                </p:oleObj>
              </mc:Choice>
              <mc:Fallback>
                <p:oleObj name="Visio" r:id="rId5" imgW="2566794" imgH="315897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6324" y="2848523"/>
                        <a:ext cx="2562225" cy="3162300"/>
                      </a:xfrm>
                      <a:prstGeom prst="rect">
                        <a:avLst/>
                      </a:prstGeom>
                      <a:solidFill>
                        <a:schemeClr val="accent5">
                          <a:lumMod val="20000"/>
                          <a:lumOff val="80000"/>
                        </a:schemeClr>
                      </a:solidFill>
                      <a:ln>
                        <a:noFill/>
                      </a:ln>
                    </p:spPr>
                  </p:pic>
                </p:oleObj>
              </mc:Fallback>
            </mc:AlternateContent>
          </a:graphicData>
        </a:graphic>
      </p:graphicFrame>
      <p:sp>
        <p:nvSpPr>
          <p:cNvPr id="13" name="矩形 8"/>
          <p:cNvSpPr>
            <a:spLocks noChangeArrowheads="1"/>
          </p:cNvSpPr>
          <p:nvPr/>
        </p:nvSpPr>
        <p:spPr bwMode="auto">
          <a:xfrm>
            <a:off x="2535975" y="6139930"/>
            <a:ext cx="2441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mn-ea"/>
                <a:ea typeface="+mn-ea"/>
              </a:rPr>
              <a:t>计数法测信号频率原理图</a:t>
            </a:r>
            <a:endParaRPr kumimoji="1" lang="zh-CN" altLang="en-US" sz="1600" dirty="0">
              <a:solidFill>
                <a:schemeClr val="tx1"/>
              </a:solidFill>
              <a:latin typeface="+mn-ea"/>
              <a:ea typeface="+mn-ea"/>
            </a:endParaRPr>
          </a:p>
        </p:txBody>
      </p:sp>
      <p:sp>
        <p:nvSpPr>
          <p:cNvPr id="14" name="矩形 9"/>
          <p:cNvSpPr>
            <a:spLocks noChangeArrowheads="1"/>
          </p:cNvSpPr>
          <p:nvPr/>
        </p:nvSpPr>
        <p:spPr bwMode="auto">
          <a:xfrm>
            <a:off x="7801861" y="6139930"/>
            <a:ext cx="285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mn-ea"/>
                <a:ea typeface="+mn-ea"/>
              </a:rPr>
              <a:t>计数法测信号频率各点波形图</a:t>
            </a:r>
            <a:endParaRPr kumimoji="1" lang="zh-CN" altLang="en-US" sz="1600" dirty="0">
              <a:solidFill>
                <a:schemeClr val="tx1"/>
              </a:solidFill>
              <a:latin typeface="+mn-ea"/>
              <a:ea typeface="+mn-ea"/>
            </a:endParaRPr>
          </a:p>
        </p:txBody>
      </p:sp>
    </p:spTree>
    <p:extLst>
      <p:ext uri="{BB962C8B-B14F-4D97-AF65-F5344CB8AC3E}">
        <p14:creationId xmlns:p14="http://schemas.microsoft.com/office/powerpoint/2010/main" val="4243215147"/>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58701" y="975601"/>
            <a:ext cx="4069147" cy="574183"/>
          </a:xfrm>
        </p:spPr>
        <p:txBody>
          <a:bodyPr>
            <a:normAutofit/>
          </a:bodyPr>
          <a:lstStyle/>
          <a:p>
            <a:r>
              <a:rPr lang="zh-CN" altLang="en-US" dirty="0"/>
              <a:t>频率测量</a:t>
            </a:r>
          </a:p>
        </p:txBody>
      </p:sp>
      <p:sp>
        <p:nvSpPr>
          <p:cNvPr id="8" name="内容占位符 2"/>
          <p:cNvSpPr txBox="1">
            <a:spLocks/>
          </p:cNvSpPr>
          <p:nvPr/>
        </p:nvSpPr>
        <p:spPr>
          <a:xfrm>
            <a:off x="407368" y="2313000"/>
            <a:ext cx="5376000" cy="3082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fontAlgn="auto">
              <a:spcAft>
                <a:spcPts val="0"/>
              </a:spcAft>
            </a:pPr>
            <a:r>
              <a:rPr lang="zh-CN" altLang="en-US" sz="2000" dirty="0"/>
              <a:t>欲准确地测量频率，必须要确定一个准确的时间间隔。由于稳定度良好的石英晶体振荡器产生的信号的频率稳定度可达</a:t>
            </a:r>
            <a:r>
              <a:rPr lang="en-US" altLang="zh-CN" sz="2000" dirty="0"/>
              <a:t>10-9</a:t>
            </a:r>
            <a:r>
              <a:rPr lang="zh-CN" altLang="en-US" sz="2000" dirty="0"/>
              <a:t>量级，所以利用石英晶体振荡器产生周期为</a:t>
            </a:r>
            <a:r>
              <a:rPr lang="en-US" altLang="zh-CN" sz="2000" dirty="0"/>
              <a:t>T0</a:t>
            </a:r>
            <a:r>
              <a:rPr lang="zh-CN" altLang="en-US" sz="2000" dirty="0"/>
              <a:t>的脉冲，经过一系列分频可得到几种标准的时间基准，例如，</a:t>
            </a:r>
            <a:r>
              <a:rPr lang="en-US" altLang="zh-CN" sz="2000" dirty="0"/>
              <a:t>10ms</a:t>
            </a:r>
            <a:r>
              <a:rPr lang="zh-CN" altLang="en-US" sz="2000" dirty="0"/>
              <a:t>，</a:t>
            </a:r>
            <a:r>
              <a:rPr lang="en-US" altLang="zh-CN" sz="2000" dirty="0"/>
              <a:t>0.01s</a:t>
            </a:r>
            <a:r>
              <a:rPr lang="zh-CN" altLang="en-US" sz="2000" dirty="0"/>
              <a:t>，</a:t>
            </a:r>
            <a:r>
              <a:rPr lang="en-US" altLang="zh-CN" sz="2000" dirty="0"/>
              <a:t>1s</a:t>
            </a:r>
            <a:r>
              <a:rPr lang="zh-CN" altLang="en-US" sz="2000" dirty="0"/>
              <a:t>，</a:t>
            </a:r>
            <a:r>
              <a:rPr lang="en-US" altLang="zh-CN" sz="2000" dirty="0"/>
              <a:t>10s</a:t>
            </a:r>
            <a:r>
              <a:rPr lang="zh-CN" altLang="en-US" sz="2000" dirty="0"/>
              <a:t>等几种</a:t>
            </a:r>
          </a:p>
          <a:p>
            <a:pPr fontAlgn="auto">
              <a:spcAft>
                <a:spcPts val="0"/>
              </a:spcAft>
            </a:pPr>
            <a:endParaRPr lang="zh-CN" altLang="en-US" dirty="0"/>
          </a:p>
        </p:txBody>
      </p:sp>
      <p:pic>
        <p:nvPicPr>
          <p:cNvPr id="9" name="图片 4" descr="6z86.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4652" y="1700808"/>
            <a:ext cx="3524766" cy="28098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Object 1"/>
              <p:cNvSpPr txBox="1"/>
              <p:nvPr/>
            </p:nvSpPr>
            <p:spPr bwMode="auto">
              <a:xfrm>
                <a:off x="10771598" y="3501008"/>
                <a:ext cx="1082771" cy="43204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xmlns="">
          <p:sp>
            <p:nvSpPr>
              <p:cNvPr id="15" name="Object 1"/>
              <p:cNvSpPr txBox="1">
                <a:spLocks noRot="1" noChangeAspect="1" noMove="1" noResize="1" noEditPoints="1" noAdjustHandles="1" noChangeArrowheads="1" noChangeShapeType="1" noTextEdit="1"/>
              </p:cNvSpPr>
              <p:nvPr/>
            </p:nvSpPr>
            <p:spPr bwMode="auto">
              <a:xfrm>
                <a:off x="10771598" y="3501008"/>
                <a:ext cx="1082771" cy="432048"/>
              </a:xfrm>
              <a:prstGeom prst="rect">
                <a:avLst/>
              </a:prstGeom>
              <a:blipFill>
                <a:blip r:embed="rId3"/>
                <a:stretch>
                  <a:fillRect/>
                </a:stretch>
              </a:blipFill>
              <a:ln>
                <a:noFill/>
              </a:ln>
            </p:spPr>
            <p:txBody>
              <a:bodyPr/>
              <a:lstStyle/>
              <a:p>
                <a:r>
                  <a:rPr lang="zh-CN" altLang="en-US">
                    <a:noFill/>
                  </a:rPr>
                  <a:t> </a:t>
                </a:r>
              </a:p>
            </p:txBody>
          </p:sp>
        </mc:Fallback>
      </mc:AlternateContent>
      <p:sp>
        <p:nvSpPr>
          <p:cNvPr id="16" name="矩形 8"/>
          <p:cNvSpPr>
            <a:spLocks noChangeArrowheads="1"/>
          </p:cNvSpPr>
          <p:nvPr/>
        </p:nvSpPr>
        <p:spPr bwMode="auto">
          <a:xfrm>
            <a:off x="6346598" y="4706968"/>
            <a:ext cx="27714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400" dirty="0">
                <a:solidFill>
                  <a:schemeClr val="tx1"/>
                </a:solidFill>
                <a:latin typeface="+mn-ea"/>
                <a:ea typeface="+mn-ea"/>
              </a:rPr>
              <a:t>计数法测量频率时相对误差</a:t>
            </a:r>
            <a:endParaRPr kumimoji="1" lang="zh-CN" altLang="en-US" sz="2400" dirty="0">
              <a:solidFill>
                <a:schemeClr val="tx1"/>
              </a:solidFill>
              <a:latin typeface="+mn-ea"/>
              <a:ea typeface="+mn-ea"/>
            </a:endParaRPr>
          </a:p>
        </p:txBody>
      </p:sp>
      <mc:AlternateContent xmlns:mc="http://schemas.openxmlformats.org/markup-compatibility/2006" xmlns:a14="http://schemas.microsoft.com/office/drawing/2010/main">
        <mc:Choice Requires="a14">
          <p:sp>
            <p:nvSpPr>
              <p:cNvPr id="17" name="Object 5"/>
              <p:cNvSpPr txBox="1"/>
              <p:nvPr/>
            </p:nvSpPr>
            <p:spPr bwMode="auto">
              <a:xfrm>
                <a:off x="6492082" y="5649793"/>
                <a:ext cx="1727200" cy="7699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𝑑𝑁</m:t>
                          </m:r>
                        </m:num>
                        <m:den>
                          <m:r>
                            <a:rPr lang="zh-CN" altLang="en-US" i="1">
                              <a:solidFill>
                                <a:srgbClr val="000000"/>
                              </a:solidFill>
                              <a:latin typeface="Cambria Math" panose="02040503050406030204" pitchFamily="18" charset="0"/>
                            </a:rPr>
                            <m:t>𝑁</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𝑑𝑇</m:t>
                          </m:r>
                        </m:num>
                        <m:den>
                          <m:r>
                            <a:rPr lang="zh-CN" altLang="en-US" i="1">
                              <a:solidFill>
                                <a:srgbClr val="000000"/>
                              </a:solidFill>
                              <a:latin typeface="Cambria Math" panose="02040503050406030204" pitchFamily="18" charset="0"/>
                            </a:rPr>
                            <m:t>𝑇</m:t>
                          </m:r>
                        </m:den>
                      </m:f>
                    </m:oMath>
                  </m:oMathPara>
                </a14:m>
                <a:endParaRPr lang="zh-CN" altLang="en-US"/>
              </a:p>
            </p:txBody>
          </p:sp>
        </mc:Choice>
        <mc:Fallback xmlns="">
          <p:sp>
            <p:nvSpPr>
              <p:cNvPr id="17" name="Object 5"/>
              <p:cNvSpPr txBox="1">
                <a:spLocks noRot="1" noChangeAspect="1" noMove="1" noResize="1" noEditPoints="1" noAdjustHandles="1" noChangeArrowheads="1" noChangeShapeType="1" noTextEdit="1"/>
              </p:cNvSpPr>
              <p:nvPr/>
            </p:nvSpPr>
            <p:spPr bwMode="auto">
              <a:xfrm>
                <a:off x="6492082" y="5649793"/>
                <a:ext cx="1727200" cy="769938"/>
              </a:xfrm>
              <a:prstGeom prst="rect">
                <a:avLst/>
              </a:prstGeom>
              <a:blipFill>
                <a:blip r:embed="rId5"/>
                <a:stretch>
                  <a:fillRect/>
                </a:stretch>
              </a:blipFill>
              <a:ln>
                <a:noFill/>
              </a:ln>
            </p:spPr>
            <p:txBody>
              <a:bodyPr/>
              <a:lstStyle/>
              <a:p>
                <a:r>
                  <a:rPr lang="zh-CN" altLang="en-US">
                    <a:noFill/>
                  </a:rPr>
                  <a:t> </a:t>
                </a:r>
              </a:p>
            </p:txBody>
          </p:sp>
        </mc:Fallback>
      </mc:AlternateContent>
      <p:sp>
        <p:nvSpPr>
          <p:cNvPr id="18" name="矩形 11"/>
          <p:cNvSpPr>
            <a:spLocks noChangeArrowheads="1"/>
          </p:cNvSpPr>
          <p:nvPr/>
        </p:nvSpPr>
        <p:spPr bwMode="auto">
          <a:xfrm>
            <a:off x="9118065" y="4706717"/>
            <a:ext cx="27363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400" dirty="0">
                <a:solidFill>
                  <a:schemeClr val="tx1"/>
                </a:solidFill>
                <a:latin typeface="+mn-ea"/>
                <a:ea typeface="+mn-ea"/>
              </a:rPr>
              <a:t>极限情况下最大相对误差</a:t>
            </a:r>
            <a:endParaRPr kumimoji="1" lang="zh-CN" altLang="en-US" sz="2400" dirty="0">
              <a:solidFill>
                <a:schemeClr val="tx1"/>
              </a:solidFill>
              <a:latin typeface="+mn-ea"/>
              <a:ea typeface="+mn-ea"/>
            </a:endParaRPr>
          </a:p>
        </p:txBody>
      </p:sp>
      <mc:AlternateContent xmlns:mc="http://schemas.openxmlformats.org/markup-compatibility/2006" xmlns:a14="http://schemas.microsoft.com/office/drawing/2010/main">
        <mc:Choice Requires="a14">
          <p:sp>
            <p:nvSpPr>
              <p:cNvPr id="19" name="Object 7"/>
              <p:cNvSpPr txBox="1"/>
              <p:nvPr/>
            </p:nvSpPr>
            <p:spPr bwMode="auto">
              <a:xfrm>
                <a:off x="9296400" y="5691862"/>
                <a:ext cx="2376488" cy="685800"/>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𝑑𝑁</m:t>
                                  </m:r>
                                </m:num>
                                <m:den>
                                  <m:r>
                                    <a:rPr lang="zh-CN" altLang="en-US" i="1">
                                      <a:solidFill>
                                        <a:srgbClr val="000000"/>
                                      </a:solidFill>
                                      <a:latin typeface="Cambria Math" panose="02040503050406030204" pitchFamily="18" charset="0"/>
                                    </a:rPr>
                                    <m:t>𝑁</m:t>
                                  </m:r>
                                </m:den>
                              </m:f>
                            </m:e>
                          </m:d>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𝑑𝑇</m:t>
                                  </m:r>
                                </m:num>
                                <m:den>
                                  <m:r>
                                    <a:rPr lang="zh-CN" altLang="en-US" i="1">
                                      <a:solidFill>
                                        <a:srgbClr val="000000"/>
                                      </a:solidFill>
                                      <a:latin typeface="Cambria Math" panose="02040503050406030204" pitchFamily="18" charset="0"/>
                                    </a:rPr>
                                    <m:t>𝑇</m:t>
                                  </m:r>
                                </m:den>
                              </m:f>
                            </m:e>
                          </m:d>
                        </m:e>
                        <m:sub>
                          <m:r>
                            <m:rPr>
                              <m:sty m:val="p"/>
                            </m:rPr>
                            <a:rPr lang="zh-CN" altLang="en-US" i="0">
                              <a:solidFill>
                                <a:srgbClr val="000000"/>
                              </a:solidFill>
                              <a:latin typeface="Cambria Math" panose="02040503050406030204" pitchFamily="18" charset="0"/>
                            </a:rPr>
                            <m:t>max</m:t>
                          </m:r>
                        </m:sub>
                      </m:sSub>
                    </m:oMath>
                  </m:oMathPara>
                </a14:m>
                <a:endParaRPr lang="zh-CN" altLang="en-US"/>
              </a:p>
            </p:txBody>
          </p:sp>
        </mc:Choice>
        <mc:Fallback xmlns="">
          <p:sp>
            <p:nvSpPr>
              <p:cNvPr id="19" name="Object 7"/>
              <p:cNvSpPr txBox="1">
                <a:spLocks noRot="1" noChangeAspect="1" noMove="1" noResize="1" noEditPoints="1" noAdjustHandles="1" noChangeArrowheads="1" noChangeShapeType="1" noTextEdit="1"/>
              </p:cNvSpPr>
              <p:nvPr/>
            </p:nvSpPr>
            <p:spPr bwMode="auto">
              <a:xfrm>
                <a:off x="9296400" y="5691862"/>
                <a:ext cx="2376488" cy="685800"/>
              </a:xfrm>
              <a:prstGeom prst="rect">
                <a:avLst/>
              </a:prstGeom>
              <a:blipFill>
                <a:blip r:embed="rId6"/>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926410255"/>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58701" y="975601"/>
            <a:ext cx="4069147" cy="574183"/>
          </a:xfrm>
        </p:spPr>
        <p:txBody>
          <a:bodyPr>
            <a:normAutofit/>
          </a:bodyPr>
          <a:lstStyle/>
          <a:p>
            <a:r>
              <a:rPr lang="zh-CN" altLang="en-US" dirty="0"/>
              <a:t>频率测量</a:t>
            </a:r>
          </a:p>
        </p:txBody>
      </p:sp>
      <p:graphicFrame>
        <p:nvGraphicFramePr>
          <p:cNvPr id="10" name="内容占位符 3"/>
          <p:cNvGraphicFramePr>
            <a:graphicFrameLocks/>
          </p:cNvGraphicFramePr>
          <p:nvPr>
            <p:extLst>
              <p:ext uri="{D42A27DB-BD31-4B8C-83A1-F6EECF244321}">
                <p14:modId xmlns:p14="http://schemas.microsoft.com/office/powerpoint/2010/main" val="3412593096"/>
              </p:ext>
            </p:extLst>
          </p:nvPr>
        </p:nvGraphicFramePr>
        <p:xfrm>
          <a:off x="479376" y="1685925"/>
          <a:ext cx="4141043"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11" name="Object 3"/>
              <p:cNvSpPr txBox="1"/>
              <p:nvPr/>
            </p:nvSpPr>
            <p:spPr bwMode="auto">
              <a:xfrm>
                <a:off x="4253690" y="3809206"/>
                <a:ext cx="1655763" cy="67468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𝑑𝑁</m:t>
                          </m:r>
                        </m:num>
                        <m:den>
                          <m:r>
                            <a:rPr lang="zh-CN" altLang="en-US" i="1">
                              <a:solidFill>
                                <a:srgbClr val="000000"/>
                              </a:solidFill>
                              <a:latin typeface="Cambria Math" panose="02040503050406030204" pitchFamily="18" charset="0"/>
                            </a:rPr>
                            <m:t>𝑁</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𝑁</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𝑓𝑇</m:t>
                          </m:r>
                        </m:den>
                      </m:f>
                    </m:oMath>
                  </m:oMathPara>
                </a14:m>
                <a:endParaRPr lang="zh-CN" altLang="en-US"/>
              </a:p>
            </p:txBody>
          </p:sp>
        </mc:Choice>
        <mc:Fallback xmlns="">
          <p:sp>
            <p:nvSpPr>
              <p:cNvPr id="11" name="Object 3"/>
              <p:cNvSpPr txBox="1">
                <a:spLocks noRot="1" noChangeAspect="1" noMove="1" noResize="1" noEditPoints="1" noAdjustHandles="1" noChangeArrowheads="1" noChangeShapeType="1" noTextEdit="1"/>
              </p:cNvSpPr>
              <p:nvPr/>
            </p:nvSpPr>
            <p:spPr bwMode="auto">
              <a:xfrm>
                <a:off x="4253690" y="3809206"/>
                <a:ext cx="1655763" cy="674687"/>
              </a:xfrm>
              <a:prstGeom prst="rect">
                <a:avLst/>
              </a:prstGeom>
              <a:blipFill>
                <a:blip r:embed="rId7"/>
                <a:stretch>
                  <a:fillRect/>
                </a:stretch>
              </a:blipFill>
              <a:ln>
                <a:noFill/>
              </a:ln>
            </p:spPr>
            <p:txBody>
              <a:bodyPr/>
              <a:lstStyle/>
              <a:p>
                <a:r>
                  <a:rPr lang="zh-CN" altLang="en-US">
                    <a:noFill/>
                  </a:rPr>
                  <a:t> </a:t>
                </a:r>
              </a:p>
            </p:txBody>
          </p:sp>
        </mc:Fallback>
      </mc:AlternateContent>
      <p:sp>
        <p:nvSpPr>
          <p:cNvPr id="12" name="矩形 10"/>
          <p:cNvSpPr>
            <a:spLocks noChangeArrowheads="1"/>
          </p:cNvSpPr>
          <p:nvPr/>
        </p:nvSpPr>
        <p:spPr bwMode="auto">
          <a:xfrm>
            <a:off x="4110784" y="5145484"/>
            <a:ext cx="526216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8"/>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000" dirty="0">
                <a:solidFill>
                  <a:schemeClr val="tx1"/>
                </a:solidFill>
                <a:latin typeface="+mn-ea"/>
                <a:ea typeface="+mn-ea"/>
              </a:rPr>
              <a:t>设标准频率为</a:t>
            </a:r>
            <a:r>
              <a:rPr kumimoji="1" lang="en-US" altLang="zh-CN" sz="2000" i="1" dirty="0">
                <a:solidFill>
                  <a:schemeClr val="tx1"/>
                </a:solidFill>
                <a:latin typeface="+mn-ea"/>
                <a:ea typeface="+mn-ea"/>
              </a:rPr>
              <a:t>f</a:t>
            </a:r>
            <a:r>
              <a:rPr kumimoji="1" lang="en-US" altLang="zh-CN" sz="2000" baseline="-25000" dirty="0">
                <a:solidFill>
                  <a:schemeClr val="tx1"/>
                </a:solidFill>
                <a:latin typeface="+mn-ea"/>
                <a:ea typeface="+mn-ea"/>
              </a:rPr>
              <a:t>0</a:t>
            </a:r>
            <a:r>
              <a:rPr kumimoji="1" lang="zh-CN" altLang="zh-CN" sz="2000" dirty="0">
                <a:solidFill>
                  <a:schemeClr val="tx1"/>
                </a:solidFill>
                <a:latin typeface="+mn-ea"/>
                <a:ea typeface="+mn-ea"/>
              </a:rPr>
              <a:t>，闸门开启时间</a:t>
            </a:r>
            <a:r>
              <a:rPr kumimoji="1" lang="en-US" altLang="zh-CN" sz="2000" i="1" dirty="0">
                <a:solidFill>
                  <a:schemeClr val="tx1"/>
                </a:solidFill>
                <a:latin typeface="+mn-ea"/>
                <a:ea typeface="+mn-ea"/>
              </a:rPr>
              <a:t>T</a:t>
            </a:r>
            <a:r>
              <a:rPr kumimoji="1" lang="en-US" altLang="zh-CN" sz="2000" dirty="0">
                <a:solidFill>
                  <a:schemeClr val="tx1"/>
                </a:solidFill>
                <a:latin typeface="+mn-ea"/>
                <a:ea typeface="+mn-ea"/>
              </a:rPr>
              <a:t>=</a:t>
            </a:r>
            <a:r>
              <a:rPr kumimoji="1" lang="en-US" altLang="zh-CN" sz="2000" i="1" dirty="0">
                <a:solidFill>
                  <a:schemeClr val="tx1"/>
                </a:solidFill>
                <a:latin typeface="+mn-ea"/>
                <a:ea typeface="+mn-ea"/>
              </a:rPr>
              <a:t>NT</a:t>
            </a:r>
            <a:r>
              <a:rPr kumimoji="1" lang="en-US" altLang="zh-CN" sz="2000" baseline="-25000" dirty="0">
                <a:solidFill>
                  <a:schemeClr val="tx1"/>
                </a:solidFill>
                <a:latin typeface="+mn-ea"/>
                <a:ea typeface="+mn-ea"/>
              </a:rPr>
              <a:t>0</a:t>
            </a:r>
            <a:r>
              <a:rPr kumimoji="1" lang="en-US" altLang="zh-CN" sz="2000" dirty="0">
                <a:solidFill>
                  <a:schemeClr val="tx1"/>
                </a:solidFill>
                <a:latin typeface="+mn-ea"/>
                <a:ea typeface="+mn-ea"/>
              </a:rPr>
              <a:t>=</a:t>
            </a:r>
            <a:r>
              <a:rPr kumimoji="1" lang="en-US" altLang="zh-CN" sz="2000" i="1" dirty="0">
                <a:solidFill>
                  <a:schemeClr val="tx1"/>
                </a:solidFill>
                <a:latin typeface="+mn-ea"/>
                <a:ea typeface="+mn-ea"/>
              </a:rPr>
              <a:t>N</a:t>
            </a:r>
            <a:r>
              <a:rPr kumimoji="1" lang="en-US" altLang="zh-CN" sz="2000" dirty="0">
                <a:solidFill>
                  <a:schemeClr val="tx1"/>
                </a:solidFill>
                <a:latin typeface="+mn-ea"/>
                <a:ea typeface="+mn-ea"/>
              </a:rPr>
              <a:t>/</a:t>
            </a:r>
            <a:r>
              <a:rPr kumimoji="1" lang="en-US" altLang="zh-CN" sz="2000" i="1" dirty="0">
                <a:solidFill>
                  <a:schemeClr val="tx1"/>
                </a:solidFill>
                <a:latin typeface="+mn-ea"/>
                <a:ea typeface="+mn-ea"/>
              </a:rPr>
              <a:t>f</a:t>
            </a:r>
            <a:r>
              <a:rPr kumimoji="1" lang="en-US" altLang="zh-CN" sz="2000" baseline="-25000" dirty="0">
                <a:solidFill>
                  <a:schemeClr val="tx1"/>
                </a:solidFill>
                <a:latin typeface="+mn-ea"/>
                <a:ea typeface="+mn-ea"/>
              </a:rPr>
              <a:t>0</a:t>
            </a:r>
            <a:endParaRPr kumimoji="1" lang="zh-CN" altLang="en-US" sz="2000" dirty="0">
              <a:solidFill>
                <a:schemeClr val="tx1"/>
              </a:solidFill>
              <a:latin typeface="+mn-ea"/>
              <a:ea typeface="+mn-ea"/>
            </a:endParaRPr>
          </a:p>
        </p:txBody>
      </p:sp>
      <mc:AlternateContent xmlns:mc="http://schemas.openxmlformats.org/markup-compatibility/2006" xmlns:a14="http://schemas.microsoft.com/office/drawing/2010/main">
        <mc:Choice Requires="a14">
          <p:sp>
            <p:nvSpPr>
              <p:cNvPr id="13" name="Object 5"/>
              <p:cNvSpPr txBox="1"/>
              <p:nvPr/>
            </p:nvSpPr>
            <p:spPr bwMode="auto">
              <a:xfrm>
                <a:off x="4337246" y="5564203"/>
                <a:ext cx="1728788" cy="76358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𝑑𝑇</m:t>
                          </m:r>
                        </m:num>
                        <m:den>
                          <m:r>
                            <a:rPr lang="zh-CN" altLang="en-US" i="1">
                              <a:solidFill>
                                <a:srgbClr val="000000"/>
                              </a:solidFill>
                              <a:latin typeface="Cambria Math" panose="02040503050406030204" pitchFamily="18" charset="0"/>
                            </a:rPr>
                            <m:t>𝑇</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𝐺</m:t>
                      </m:r>
                    </m:oMath>
                  </m:oMathPara>
                </a14:m>
                <a:endParaRPr lang="zh-CN" altLang="en-US"/>
              </a:p>
            </p:txBody>
          </p:sp>
        </mc:Choice>
        <mc:Fallback xmlns="">
          <p:sp>
            <p:nvSpPr>
              <p:cNvPr id="13" name="Object 5"/>
              <p:cNvSpPr txBox="1">
                <a:spLocks noRot="1" noChangeAspect="1" noMove="1" noResize="1" noEditPoints="1" noAdjustHandles="1" noChangeArrowheads="1" noChangeShapeType="1" noTextEdit="1"/>
              </p:cNvSpPr>
              <p:nvPr/>
            </p:nvSpPr>
            <p:spPr bwMode="auto">
              <a:xfrm>
                <a:off x="4337246" y="5564203"/>
                <a:ext cx="1728788" cy="763588"/>
              </a:xfrm>
              <a:prstGeom prst="rect">
                <a:avLst/>
              </a:prstGeom>
              <a:blipFill>
                <a:blip r:embed="rId9"/>
                <a:stretch>
                  <a:fillRect/>
                </a:stretch>
              </a:blipFill>
              <a:ln>
                <a:noFill/>
              </a:ln>
            </p:spPr>
            <p:txBody>
              <a:bodyPr/>
              <a:lstStyle/>
              <a:p>
                <a:r>
                  <a:rPr lang="zh-CN" altLang="en-US">
                    <a:noFill/>
                  </a:rPr>
                  <a:t> </a:t>
                </a:r>
              </a:p>
            </p:txBody>
          </p:sp>
        </mc:Fallback>
      </mc:AlternateContent>
      <p:sp>
        <p:nvSpPr>
          <p:cNvPr id="14" name="矩形 13"/>
          <p:cNvSpPr>
            <a:spLocks noChangeArrowheads="1"/>
          </p:cNvSpPr>
          <p:nvPr/>
        </p:nvSpPr>
        <p:spPr bwMode="auto">
          <a:xfrm>
            <a:off x="4110783" y="6267458"/>
            <a:ext cx="3689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8"/>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000" dirty="0">
                <a:solidFill>
                  <a:schemeClr val="tx1"/>
                </a:solidFill>
                <a:latin typeface="+mn-ea"/>
                <a:ea typeface="+mn-ea"/>
              </a:rPr>
              <a:t>式中，</a:t>
            </a:r>
            <a:r>
              <a:rPr kumimoji="1" lang="en-US" altLang="zh-CN" sz="2000" dirty="0">
                <a:solidFill>
                  <a:schemeClr val="tx1"/>
                </a:solidFill>
                <a:latin typeface="+mn-ea"/>
                <a:ea typeface="+mn-ea"/>
              </a:rPr>
              <a:t>G</a:t>
            </a:r>
            <a:r>
              <a:rPr kumimoji="1" lang="zh-CN" altLang="zh-CN" sz="2000" dirty="0">
                <a:solidFill>
                  <a:schemeClr val="tx1"/>
                </a:solidFill>
                <a:latin typeface="+mn-ea"/>
                <a:ea typeface="+mn-ea"/>
              </a:rPr>
              <a:t>为晶体振荡器的稳定度</a:t>
            </a:r>
            <a:endParaRPr kumimoji="1" lang="zh-CN" altLang="en-US" sz="2000" dirty="0">
              <a:solidFill>
                <a:schemeClr val="tx1"/>
              </a:solidFill>
              <a:latin typeface="+mn-ea"/>
              <a:ea typeface="+mn-ea"/>
            </a:endParaRPr>
          </a:p>
        </p:txBody>
      </p:sp>
      <p:sp>
        <p:nvSpPr>
          <p:cNvPr id="20" name="矩形 14"/>
          <p:cNvSpPr>
            <a:spLocks noChangeArrowheads="1"/>
          </p:cNvSpPr>
          <p:nvPr/>
        </p:nvSpPr>
        <p:spPr bwMode="auto">
          <a:xfrm>
            <a:off x="6956618" y="2368807"/>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8"/>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400" dirty="0">
                <a:solidFill>
                  <a:schemeClr val="tx1"/>
                </a:solidFill>
                <a:latin typeface="+mn-ea"/>
                <a:ea typeface="+mn-ea"/>
              </a:rPr>
              <a:t>计数法测量频率的</a:t>
            </a:r>
            <a:r>
              <a:rPr kumimoji="1" lang="zh-CN" altLang="zh-CN" sz="2400" b="1" dirty="0">
                <a:solidFill>
                  <a:schemeClr val="tx1"/>
                </a:solidFill>
                <a:latin typeface="+mn-ea"/>
                <a:ea typeface="+mn-ea"/>
              </a:rPr>
              <a:t>最大相对误差</a:t>
            </a:r>
            <a:endParaRPr kumimoji="1" lang="zh-CN" altLang="en-US" sz="2400" b="1" dirty="0">
              <a:solidFill>
                <a:schemeClr val="tx1"/>
              </a:solidFill>
              <a:latin typeface="+mn-ea"/>
              <a:ea typeface="+mn-ea"/>
            </a:endParaRPr>
          </a:p>
        </p:txBody>
      </p:sp>
      <mc:AlternateContent xmlns:mc="http://schemas.openxmlformats.org/markup-compatibility/2006" xmlns:a14="http://schemas.microsoft.com/office/drawing/2010/main">
        <mc:Choice Requires="a14">
          <p:sp>
            <p:nvSpPr>
              <p:cNvPr id="21" name="Object 7"/>
              <p:cNvSpPr txBox="1"/>
              <p:nvPr/>
            </p:nvSpPr>
            <p:spPr bwMode="auto">
              <a:xfrm>
                <a:off x="7003450" y="3008706"/>
                <a:ext cx="4478337" cy="9366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𝑁</m:t>
                                  </m:r>
                                </m:den>
                              </m:f>
                            </m:e>
                          </m:d>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𝐺</m:t>
                              </m:r>
                            </m:e>
                          </m:d>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r>
                                    <a:rPr lang="zh-CN" altLang="en-US" i="1">
                                      <a:solidFill>
                                        <a:srgbClr val="000000"/>
                                      </a:solidFill>
                                      <a:latin typeface="Cambria Math" panose="02040503050406030204" pitchFamily="18" charset="0"/>
                                    </a:rPr>
                                    <m:t>𝑇</m:t>
                                  </m:r>
                                </m:den>
                              </m:f>
                            </m:e>
                          </m:d>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𝐺</m:t>
                              </m:r>
                            </m:e>
                          </m:d>
                        </m:e>
                        <m:sub>
                          <m:r>
                            <m:rPr>
                              <m:sty m:val="p"/>
                            </m:rPr>
                            <a:rPr lang="zh-CN" altLang="en-US" i="0">
                              <a:solidFill>
                                <a:srgbClr val="000000"/>
                              </a:solidFill>
                              <a:latin typeface="Cambria Math" panose="02040503050406030204" pitchFamily="18" charset="0"/>
                            </a:rPr>
                            <m:t>max</m:t>
                          </m:r>
                        </m:sub>
                      </m:sSub>
                    </m:oMath>
                  </m:oMathPara>
                </a14:m>
                <a:endParaRPr lang="zh-CN" altLang="en-US"/>
              </a:p>
            </p:txBody>
          </p:sp>
        </mc:Choice>
        <mc:Fallback xmlns="">
          <p:sp>
            <p:nvSpPr>
              <p:cNvPr id="21" name="Object 7"/>
              <p:cNvSpPr txBox="1">
                <a:spLocks noRot="1" noChangeAspect="1" noMove="1" noResize="1" noEditPoints="1" noAdjustHandles="1" noChangeArrowheads="1" noChangeShapeType="1" noTextEdit="1"/>
              </p:cNvSpPr>
              <p:nvPr/>
            </p:nvSpPr>
            <p:spPr bwMode="auto">
              <a:xfrm>
                <a:off x="7003450" y="3008706"/>
                <a:ext cx="4478337" cy="936625"/>
              </a:xfrm>
              <a:prstGeom prst="rect">
                <a:avLst/>
              </a:prstGeom>
              <a:blipFill>
                <a:blip r:embed="rId10"/>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41233894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sz="quarter" idx="10"/>
          </p:nvPr>
        </p:nvSpPr>
        <p:spPr>
          <a:solidFill>
            <a:schemeClr val="bg1"/>
          </a:solidFill>
        </p:spPr>
        <p:txBody>
          <a:bodyPr/>
          <a:lstStyle/>
          <a:p>
            <a:r>
              <a:rPr lang="zh-CN" altLang="en-US" dirty="0"/>
              <a:t>周期指电信号一个循环所需要的时间，它与频率的关系</a:t>
            </a:r>
          </a:p>
          <a:p>
            <a:endParaRPr lang="zh-CN" altLang="en-US" dirty="0"/>
          </a:p>
        </p:txBody>
      </p:sp>
      <p:sp>
        <p:nvSpPr>
          <p:cNvPr id="2" name="标题 1"/>
          <p:cNvSpPr>
            <a:spLocks noGrp="1"/>
          </p:cNvSpPr>
          <p:nvPr>
            <p:ph type="title"/>
          </p:nvPr>
        </p:nvSpPr>
        <p:spPr>
          <a:noFill/>
        </p:spPr>
        <p:txBody>
          <a:bodyPr>
            <a:normAutofit/>
          </a:bodyPr>
          <a:lstStyle/>
          <a:p>
            <a:r>
              <a:rPr lang="zh-CN" altLang="en-US" dirty="0"/>
              <a:t>周期的测量</a:t>
            </a:r>
          </a:p>
        </p:txBody>
      </p:sp>
      <p:sp>
        <p:nvSpPr>
          <p:cNvPr id="60421"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0422" name="Object 1"/>
              <p:cNvSpPr txBox="1"/>
              <p:nvPr/>
            </p:nvSpPr>
            <p:spPr bwMode="auto">
              <a:xfrm>
                <a:off x="2567608" y="2272112"/>
                <a:ext cx="792163" cy="7731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𝑓</m:t>
                          </m:r>
                        </m:den>
                      </m:f>
                    </m:oMath>
                  </m:oMathPara>
                </a14:m>
                <a:endParaRPr lang="zh-CN" altLang="en-US"/>
              </a:p>
            </p:txBody>
          </p:sp>
        </mc:Choice>
        <mc:Fallback xmlns="">
          <p:sp>
            <p:nvSpPr>
              <p:cNvPr id="60422" name="Object 1"/>
              <p:cNvSpPr txBox="1">
                <a:spLocks noRot="1" noChangeAspect="1" noMove="1" noResize="1" noEditPoints="1" noAdjustHandles="1" noChangeArrowheads="1" noChangeShapeType="1" noTextEdit="1"/>
              </p:cNvSpPr>
              <p:nvPr/>
            </p:nvSpPr>
            <p:spPr bwMode="auto">
              <a:xfrm>
                <a:off x="2567608" y="2272112"/>
                <a:ext cx="792163" cy="773113"/>
              </a:xfrm>
              <a:prstGeom prst="rect">
                <a:avLst/>
              </a:prstGeom>
              <a:blipFill>
                <a:blip r:embed="rId5"/>
                <a:stretch>
                  <a:fillRect/>
                </a:stretch>
              </a:blipFill>
              <a:ln>
                <a:noFill/>
              </a:ln>
            </p:spPr>
            <p:txBody>
              <a:bodyPr/>
              <a:lstStyle/>
              <a:p>
                <a:r>
                  <a:rPr lang="zh-CN" altLang="en-US">
                    <a:noFill/>
                  </a:rPr>
                  <a:t> </a:t>
                </a:r>
              </a:p>
            </p:txBody>
          </p:sp>
        </mc:Fallback>
      </mc:AlternateContent>
      <p:sp>
        <p:nvSpPr>
          <p:cNvPr id="60423"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60424" name="Object 3"/>
          <p:cNvGraphicFramePr>
            <a:graphicFrameLocks noChangeAspect="1"/>
          </p:cNvGraphicFramePr>
          <p:nvPr>
            <p:extLst>
              <p:ext uri="{D42A27DB-BD31-4B8C-83A1-F6EECF244321}">
                <p14:modId xmlns:p14="http://schemas.microsoft.com/office/powerpoint/2010/main" val="3561749670"/>
              </p:ext>
            </p:extLst>
          </p:nvPr>
        </p:nvGraphicFramePr>
        <p:xfrm>
          <a:off x="537369" y="3162301"/>
          <a:ext cx="6637338" cy="2663825"/>
        </p:xfrm>
        <a:graphic>
          <a:graphicData uri="http://schemas.openxmlformats.org/presentationml/2006/ole">
            <mc:AlternateContent xmlns:mc="http://schemas.openxmlformats.org/markup-compatibility/2006">
              <mc:Choice xmlns:v="urn:schemas-microsoft-com:vml" Requires="v">
                <p:oleObj spid="_x0000_s10282" name="Visio" r:id="rId6" imgW="6119737" imgH="2206828" progId="Visio.Drawing.11">
                  <p:embed/>
                </p:oleObj>
              </mc:Choice>
              <mc:Fallback>
                <p:oleObj name="Visio" r:id="rId6" imgW="6119737" imgH="2206828"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369" y="3162301"/>
                        <a:ext cx="6637338" cy="2663825"/>
                      </a:xfrm>
                      <a:prstGeom prst="rect">
                        <a:avLst/>
                      </a:prstGeom>
                      <a:noFill/>
                      <a:ln>
                        <a:noFill/>
                      </a:ln>
                    </p:spPr>
                  </p:pic>
                </p:oleObj>
              </mc:Fallback>
            </mc:AlternateContent>
          </a:graphicData>
        </a:graphic>
      </p:graphicFrame>
      <p:graphicFrame>
        <p:nvGraphicFramePr>
          <p:cNvPr id="60426" name="Object 5"/>
          <p:cNvGraphicFramePr>
            <a:graphicFrameLocks noChangeAspect="1"/>
          </p:cNvGraphicFramePr>
          <p:nvPr>
            <p:extLst>
              <p:ext uri="{D42A27DB-BD31-4B8C-83A1-F6EECF244321}">
                <p14:modId xmlns:p14="http://schemas.microsoft.com/office/powerpoint/2010/main" val="753318486"/>
              </p:ext>
            </p:extLst>
          </p:nvPr>
        </p:nvGraphicFramePr>
        <p:xfrm>
          <a:off x="8112224" y="3248027"/>
          <a:ext cx="2933700" cy="2419350"/>
        </p:xfrm>
        <a:graphic>
          <a:graphicData uri="http://schemas.openxmlformats.org/presentationml/2006/ole">
            <mc:AlternateContent xmlns:mc="http://schemas.openxmlformats.org/markup-compatibility/2006">
              <mc:Choice xmlns:v="urn:schemas-microsoft-com:vml" Requires="v">
                <p:oleObj spid="_x0000_s10283" name="Visio" r:id="rId8" imgW="2585923" imgH="2133193" progId="Visio.Drawing.11">
                  <p:embed/>
                </p:oleObj>
              </mc:Choice>
              <mc:Fallback>
                <p:oleObj name="Visio" r:id="rId8" imgW="2585923" imgH="2133193" progId="Visio.Drawing.11">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2224" y="3248027"/>
                        <a:ext cx="2933700" cy="2419350"/>
                      </a:xfrm>
                      <a:prstGeom prst="rect">
                        <a:avLst/>
                      </a:prstGeom>
                      <a:solidFill>
                        <a:schemeClr val="accent5">
                          <a:lumMod val="20000"/>
                          <a:lumOff val="80000"/>
                        </a:schemeClr>
                      </a:solidFill>
                      <a:ln>
                        <a:noFill/>
                      </a:ln>
                    </p:spPr>
                  </p:pic>
                </p:oleObj>
              </mc:Fallback>
            </mc:AlternateContent>
          </a:graphicData>
        </a:graphic>
      </p:graphicFrame>
      <p:sp>
        <p:nvSpPr>
          <p:cNvPr id="60427" name="矩形 11"/>
          <p:cNvSpPr>
            <a:spLocks noChangeArrowheads="1"/>
          </p:cNvSpPr>
          <p:nvPr/>
        </p:nvSpPr>
        <p:spPr bwMode="auto">
          <a:xfrm>
            <a:off x="2840038" y="5876925"/>
            <a:ext cx="203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mn-ea"/>
                <a:ea typeface="+mn-ea"/>
              </a:rPr>
              <a:t>计数法测周期原理图</a:t>
            </a:r>
            <a:endParaRPr kumimoji="1" lang="zh-CN" altLang="en-US" sz="1600" dirty="0">
              <a:solidFill>
                <a:schemeClr val="tx1"/>
              </a:solidFill>
              <a:latin typeface="+mn-ea"/>
              <a:ea typeface="+mn-ea"/>
            </a:endParaRPr>
          </a:p>
        </p:txBody>
      </p:sp>
      <p:sp>
        <p:nvSpPr>
          <p:cNvPr id="60428" name="矩形 12"/>
          <p:cNvSpPr>
            <a:spLocks noChangeArrowheads="1"/>
          </p:cNvSpPr>
          <p:nvPr/>
        </p:nvSpPr>
        <p:spPr bwMode="auto">
          <a:xfrm>
            <a:off x="8357493" y="5875338"/>
            <a:ext cx="2443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mn-ea"/>
                <a:ea typeface="+mn-ea"/>
              </a:rPr>
              <a:t>计数法测周期各点波形图</a:t>
            </a:r>
            <a:endParaRPr kumimoji="1" lang="zh-CN" altLang="en-US" sz="1600" dirty="0">
              <a:solidFill>
                <a:schemeClr val="tx1"/>
              </a:solidFill>
              <a:latin typeface="+mn-ea"/>
              <a:ea typeface="+mn-ea"/>
            </a:endParaRPr>
          </a:p>
        </p:txBody>
      </p:sp>
    </p:spTree>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根据获得的计数值</a:t>
            </a:r>
            <a:r>
              <a:rPr lang="en-US" altLang="zh-CN" dirty="0"/>
              <a:t>N</a:t>
            </a:r>
            <a:r>
              <a:rPr lang="zh-CN" altLang="en-US" dirty="0"/>
              <a:t>，时标信号周期</a:t>
            </a:r>
            <a:r>
              <a:rPr lang="en-US" altLang="zh-CN" dirty="0"/>
              <a:t>T0</a:t>
            </a:r>
            <a:r>
              <a:rPr lang="zh-CN" altLang="en-US" dirty="0"/>
              <a:t>，以及被测信号倍乘系数</a:t>
            </a:r>
            <a:r>
              <a:rPr lang="en-US" altLang="zh-CN" dirty="0"/>
              <a:t>n</a:t>
            </a:r>
            <a:r>
              <a:rPr lang="zh-CN" altLang="en-US" dirty="0"/>
              <a:t>，得到周期</a:t>
            </a:r>
          </a:p>
          <a:p>
            <a:endParaRPr lang="zh-CN" altLang="en-US" dirty="0"/>
          </a:p>
        </p:txBody>
      </p:sp>
      <p:sp>
        <p:nvSpPr>
          <p:cNvPr id="4" name="内容占位符 3"/>
          <p:cNvSpPr>
            <a:spLocks noGrp="1"/>
          </p:cNvSpPr>
          <p:nvPr>
            <p:ph sz="quarter" idx="11"/>
          </p:nvPr>
        </p:nvSpPr>
        <p:spPr/>
        <p:txBody>
          <a:bodyPr/>
          <a:lstStyle/>
          <a:p>
            <a:r>
              <a:rPr lang="zh-CN" altLang="en-US" dirty="0"/>
              <a:t>计数法测量周期的的测量误差</a:t>
            </a:r>
          </a:p>
          <a:p>
            <a:endParaRPr lang="en-US" altLang="zh-CN" dirty="0"/>
          </a:p>
          <a:p>
            <a:r>
              <a:rPr lang="zh-CN" altLang="en-US" dirty="0"/>
              <a:t>最大相对误差</a:t>
            </a:r>
          </a:p>
          <a:p>
            <a:endParaRPr lang="zh-CN" altLang="en-US" dirty="0"/>
          </a:p>
        </p:txBody>
      </p:sp>
      <p:sp>
        <p:nvSpPr>
          <p:cNvPr id="2" name="标题 1"/>
          <p:cNvSpPr>
            <a:spLocks noGrp="1"/>
          </p:cNvSpPr>
          <p:nvPr>
            <p:ph type="title"/>
          </p:nvPr>
        </p:nvSpPr>
        <p:spPr/>
        <p:txBody>
          <a:bodyPr>
            <a:normAutofit/>
          </a:bodyPr>
          <a:lstStyle/>
          <a:p>
            <a:r>
              <a:rPr lang="zh-CN" altLang="en-US" dirty="0"/>
              <a:t>周期的测量</a:t>
            </a:r>
          </a:p>
        </p:txBody>
      </p:sp>
      <p:sp>
        <p:nvSpPr>
          <p:cNvPr id="61443" name="矩形 4"/>
          <p:cNvSpPr>
            <a:spLocks noChangeArrowheads="1"/>
          </p:cNvSpPr>
          <p:nvPr/>
        </p:nvSpPr>
        <p:spPr bwMode="auto">
          <a:xfrm>
            <a:off x="1992313" y="1557338"/>
            <a:ext cx="8064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400" dirty="0">
                <a:solidFill>
                  <a:schemeClr val="tx1"/>
                </a:solidFill>
                <a:latin typeface="Tahoma" panose="020B0604030504040204" pitchFamily="34" charset="0"/>
                <a:ea typeface="宋体" panose="02010600030101010101" pitchFamily="2" charset="-122"/>
              </a:rPr>
              <a:t> </a:t>
            </a:r>
            <a:endParaRPr kumimoji="1" lang="zh-CN" altLang="en-US" sz="2400" dirty="0">
              <a:solidFill>
                <a:schemeClr val="tx1"/>
              </a:solidFill>
              <a:latin typeface="Tahoma" panose="020B0604030504040204" pitchFamily="34" charset="0"/>
              <a:ea typeface="宋体" panose="02010600030101010101" pitchFamily="2" charset="-122"/>
            </a:endParaRPr>
          </a:p>
        </p:txBody>
      </p:sp>
      <p:sp>
        <p:nvSpPr>
          <p:cNvPr id="61444"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1445" name="Object 1"/>
              <p:cNvSpPr txBox="1"/>
              <p:nvPr/>
            </p:nvSpPr>
            <p:spPr bwMode="auto">
              <a:xfrm>
                <a:off x="2163536" y="2691526"/>
                <a:ext cx="1081088" cy="70326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𝑁</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num>
                        <m:den>
                          <m:r>
                            <a:rPr lang="zh-CN" altLang="en-US" i="1">
                              <a:solidFill>
                                <a:srgbClr val="000000"/>
                              </a:solidFill>
                              <a:latin typeface="Cambria Math" panose="02040503050406030204" pitchFamily="18" charset="0"/>
                            </a:rPr>
                            <m:t>𝑛</m:t>
                          </m:r>
                        </m:den>
                      </m:f>
                    </m:oMath>
                  </m:oMathPara>
                </a14:m>
                <a:endParaRPr lang="zh-CN" altLang="en-US"/>
              </a:p>
            </p:txBody>
          </p:sp>
        </mc:Choice>
        <mc:Fallback xmlns="">
          <p:sp>
            <p:nvSpPr>
              <p:cNvPr id="61445" name="Object 1"/>
              <p:cNvSpPr txBox="1">
                <a:spLocks noRot="1" noChangeAspect="1" noMove="1" noResize="1" noEditPoints="1" noAdjustHandles="1" noChangeArrowheads="1" noChangeShapeType="1" noTextEdit="1"/>
              </p:cNvSpPr>
              <p:nvPr/>
            </p:nvSpPr>
            <p:spPr bwMode="auto">
              <a:xfrm>
                <a:off x="2163536" y="2691526"/>
                <a:ext cx="1081088" cy="703263"/>
              </a:xfrm>
              <a:prstGeom prst="rect">
                <a:avLst/>
              </a:prstGeom>
              <a:blipFill>
                <a:blip r:embed="rId3"/>
                <a:stretch>
                  <a:fillRect/>
                </a:stretch>
              </a:blipFill>
              <a:ln>
                <a:noFill/>
              </a:ln>
            </p:spPr>
            <p:txBody>
              <a:bodyPr/>
              <a:lstStyle/>
              <a:p>
                <a:r>
                  <a:rPr lang="zh-CN" altLang="en-US">
                    <a:noFill/>
                  </a:rPr>
                  <a:t> </a:t>
                </a:r>
              </a:p>
            </p:txBody>
          </p:sp>
        </mc:Fallback>
      </mc:AlternateContent>
      <p:sp>
        <p:nvSpPr>
          <p:cNvPr id="61447"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1448" name="Object 3"/>
              <p:cNvSpPr txBox="1"/>
              <p:nvPr/>
            </p:nvSpPr>
            <p:spPr bwMode="auto">
              <a:xfrm>
                <a:off x="7896200" y="2106006"/>
                <a:ext cx="1727721" cy="720244"/>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𝑑𝑁</m:t>
                          </m:r>
                        </m:num>
                        <m:den>
                          <m:r>
                            <a:rPr lang="zh-CN" altLang="en-US" i="1">
                              <a:solidFill>
                                <a:srgbClr val="000000"/>
                              </a:solidFill>
                              <a:latin typeface="Cambria Math" panose="02040503050406030204" pitchFamily="18" charset="0"/>
                            </a:rPr>
                            <m:t>𝑁</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den>
                      </m:f>
                    </m:oMath>
                  </m:oMathPara>
                </a14:m>
                <a:endParaRPr lang="zh-CN" altLang="en-US"/>
              </a:p>
            </p:txBody>
          </p:sp>
        </mc:Choice>
        <mc:Fallback xmlns="">
          <p:sp>
            <p:nvSpPr>
              <p:cNvPr id="61448" name="Object 3"/>
              <p:cNvSpPr txBox="1">
                <a:spLocks noRot="1" noChangeAspect="1" noMove="1" noResize="1" noEditPoints="1" noAdjustHandles="1" noChangeArrowheads="1" noChangeShapeType="1" noTextEdit="1"/>
              </p:cNvSpPr>
              <p:nvPr/>
            </p:nvSpPr>
            <p:spPr bwMode="auto">
              <a:xfrm>
                <a:off x="7896200" y="2106006"/>
                <a:ext cx="1727721" cy="720244"/>
              </a:xfrm>
              <a:prstGeom prst="rect">
                <a:avLst/>
              </a:prstGeom>
              <a:blipFill>
                <a:blip r:embed="rId4"/>
                <a:stretch>
                  <a:fillRect/>
                </a:stretch>
              </a:blipFill>
              <a:ln>
                <a:noFill/>
              </a:ln>
            </p:spPr>
            <p:txBody>
              <a:bodyPr/>
              <a:lstStyle/>
              <a:p>
                <a:r>
                  <a:rPr lang="zh-CN" altLang="en-US">
                    <a:noFill/>
                  </a:rPr>
                  <a:t> </a:t>
                </a:r>
              </a:p>
            </p:txBody>
          </p:sp>
        </mc:Fallback>
      </mc:AlternateContent>
      <p:sp>
        <p:nvSpPr>
          <p:cNvPr id="61450"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1451" name="Object 5"/>
              <p:cNvSpPr txBox="1"/>
              <p:nvPr/>
            </p:nvSpPr>
            <p:spPr bwMode="auto">
              <a:xfrm>
                <a:off x="6837349" y="3261486"/>
                <a:ext cx="4352925" cy="8651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𝑑𝑁</m:t>
                                  </m:r>
                                </m:num>
                                <m:den>
                                  <m:r>
                                    <a:rPr lang="zh-CN" altLang="en-US" i="1">
                                      <a:solidFill>
                                        <a:srgbClr val="000000"/>
                                      </a:solidFill>
                                      <a:latin typeface="Cambria Math" panose="02040503050406030204" pitchFamily="18" charset="0"/>
                                    </a:rPr>
                                    <m:t>𝑁</m:t>
                                  </m:r>
                                </m:den>
                              </m:f>
                            </m:e>
                          </m:d>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den>
                              </m:f>
                            </m:e>
                          </m:d>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𝑁</m:t>
                                  </m:r>
                                </m:den>
                              </m:f>
                            </m:e>
                          </m:d>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𝐺</m:t>
                              </m:r>
                            </m:e>
                          </m:d>
                        </m:e>
                        <m:sub>
                          <m:r>
                            <m:rPr>
                              <m:sty m:val="p"/>
                            </m:rPr>
                            <a:rPr lang="zh-CN" altLang="en-US" i="0">
                              <a:solidFill>
                                <a:srgbClr val="000000"/>
                              </a:solidFill>
                              <a:latin typeface="Cambria Math" panose="02040503050406030204" pitchFamily="18" charset="0"/>
                            </a:rPr>
                            <m:t>max</m:t>
                          </m:r>
                        </m:sub>
                      </m:sSub>
                    </m:oMath>
                  </m:oMathPara>
                </a14:m>
                <a:endParaRPr lang="zh-CN" altLang="en-US"/>
              </a:p>
            </p:txBody>
          </p:sp>
        </mc:Choice>
        <mc:Fallback xmlns="">
          <p:sp>
            <p:nvSpPr>
              <p:cNvPr id="61451" name="Object 5"/>
              <p:cNvSpPr txBox="1">
                <a:spLocks noRot="1" noChangeAspect="1" noMove="1" noResize="1" noEditPoints="1" noAdjustHandles="1" noChangeArrowheads="1" noChangeShapeType="1" noTextEdit="1"/>
              </p:cNvSpPr>
              <p:nvPr/>
            </p:nvSpPr>
            <p:spPr bwMode="auto">
              <a:xfrm>
                <a:off x="6837349" y="3261486"/>
                <a:ext cx="4352925" cy="865188"/>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453" name="Object 7"/>
              <p:cNvSpPr txBox="1"/>
              <p:nvPr/>
            </p:nvSpPr>
            <p:spPr bwMode="auto">
              <a:xfrm>
                <a:off x="6960096" y="4184811"/>
                <a:ext cx="2663825" cy="865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num>
                                <m:den>
                                  <m:r>
                                    <a:rPr lang="zh-CN" altLang="en-US" i="1">
                                      <a:solidFill>
                                        <a:srgbClr val="000000"/>
                                      </a:solidFill>
                                      <a:latin typeface="Cambria Math" panose="02040503050406030204" pitchFamily="18" charset="0"/>
                                    </a:rPr>
                                    <m:t>𝑛</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den>
                              </m:f>
                            </m:e>
                          </m:d>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𝐺</m:t>
                              </m:r>
                            </m:e>
                          </m:d>
                        </m:e>
                        <m:sub>
                          <m:r>
                            <m:rPr>
                              <m:sty m:val="p"/>
                            </m:rPr>
                            <a:rPr lang="zh-CN" altLang="en-US" i="0">
                              <a:solidFill>
                                <a:srgbClr val="000000"/>
                              </a:solidFill>
                              <a:latin typeface="Cambria Math" panose="02040503050406030204" pitchFamily="18" charset="0"/>
                            </a:rPr>
                            <m:t>max</m:t>
                          </m:r>
                        </m:sub>
                      </m:sSub>
                    </m:oMath>
                  </m:oMathPara>
                </a14:m>
                <a:endParaRPr lang="zh-CN" altLang="en-US"/>
              </a:p>
            </p:txBody>
          </p:sp>
        </mc:Choice>
        <mc:Fallback xmlns="">
          <p:sp>
            <p:nvSpPr>
              <p:cNvPr id="61453" name="Object 7"/>
              <p:cNvSpPr txBox="1">
                <a:spLocks noRot="1" noChangeAspect="1" noMove="1" noResize="1" noEditPoints="1" noAdjustHandles="1" noChangeArrowheads="1" noChangeShapeType="1" noTextEdit="1"/>
              </p:cNvSpPr>
              <p:nvPr/>
            </p:nvSpPr>
            <p:spPr bwMode="auto">
              <a:xfrm>
                <a:off x="6960096" y="4184811"/>
                <a:ext cx="2663825" cy="865187"/>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kumimoji="1" lang="zh-CN" altLang="zh-CN" dirty="0">
                <a:latin typeface="+mn-ea"/>
              </a:rPr>
              <a:t>对于同一信号用直接测量频率和直接测量周期的误差相等时，那么此时信号的输入频率被称为中介频率</a:t>
            </a:r>
            <a:r>
              <a:rPr kumimoji="1" lang="en-US" altLang="zh-CN" i="1" dirty="0">
                <a:latin typeface="Times New Roman" panose="02020603050405020304" pitchFamily="18" charset="0"/>
                <a:cs typeface="Times New Roman" panose="02020603050405020304" pitchFamily="18" charset="0"/>
              </a:rPr>
              <a:t>f</a:t>
            </a:r>
            <a:r>
              <a:rPr kumimoji="1" lang="en-US" altLang="zh-CN" baseline="-25000" dirty="0">
                <a:latin typeface="Times New Roman" panose="02020603050405020304" pitchFamily="18" charset="0"/>
                <a:cs typeface="Times New Roman" panose="02020603050405020304" pitchFamily="18" charset="0"/>
              </a:rPr>
              <a:t>c</a:t>
            </a:r>
          </a:p>
          <a:p>
            <a:r>
              <a:rPr kumimoji="1" lang="zh-CN" altLang="zh-CN" dirty="0">
                <a:latin typeface="+mn-ea"/>
              </a:rPr>
              <a:t>为了获得较高的测量准确度，如果被测频率高于</a:t>
            </a:r>
            <a:r>
              <a:rPr kumimoji="1" lang="zh-CN" altLang="en-US" dirty="0">
                <a:latin typeface="+mn-ea"/>
              </a:rPr>
              <a:t>或低于</a:t>
            </a:r>
            <a:r>
              <a:rPr kumimoji="1" lang="zh-CN" altLang="zh-CN" dirty="0">
                <a:latin typeface="+mn-ea"/>
              </a:rPr>
              <a:t>中介频率时，采用</a:t>
            </a:r>
            <a:r>
              <a:rPr kumimoji="1" lang="zh-CN" altLang="zh-CN" b="1" dirty="0">
                <a:latin typeface="+mn-ea"/>
              </a:rPr>
              <a:t>直接测量频率</a:t>
            </a:r>
            <a:r>
              <a:rPr kumimoji="1" lang="zh-CN" altLang="zh-CN" dirty="0">
                <a:latin typeface="+mn-ea"/>
              </a:rPr>
              <a:t>的方法</a:t>
            </a:r>
            <a:endParaRPr kumimoji="1" lang="zh-CN" altLang="en-US" dirty="0">
              <a:latin typeface="+mn-ea"/>
            </a:endParaRPr>
          </a:p>
          <a:p>
            <a:endParaRPr lang="zh-CN" altLang="en-US" dirty="0"/>
          </a:p>
        </p:txBody>
      </p:sp>
      <p:sp>
        <p:nvSpPr>
          <p:cNvPr id="4" name="内容占位符 3"/>
          <p:cNvSpPr>
            <a:spLocks noGrp="1"/>
          </p:cNvSpPr>
          <p:nvPr>
            <p:ph sz="quarter" idx="11"/>
          </p:nvPr>
        </p:nvSpPr>
        <p:spPr/>
        <p:txBody>
          <a:bodyPr/>
          <a:lstStyle/>
          <a:p>
            <a:endParaRPr lang="en-US" altLang="zh-CN" dirty="0"/>
          </a:p>
          <a:p>
            <a:endParaRPr lang="en-US" altLang="zh-CN" dirty="0"/>
          </a:p>
          <a:p>
            <a:r>
              <a:rPr lang="zh-CN" altLang="en-US" dirty="0"/>
              <a:t>假设</a:t>
            </a:r>
            <a:endParaRPr lang="en-US" altLang="zh-CN" dirty="0"/>
          </a:p>
          <a:p>
            <a:endParaRPr lang="en-US" altLang="zh-CN" dirty="0"/>
          </a:p>
          <a:p>
            <a:r>
              <a:rPr lang="zh-CN" altLang="en-US" dirty="0"/>
              <a:t>可得</a:t>
            </a:r>
          </a:p>
        </p:txBody>
      </p:sp>
      <p:sp>
        <p:nvSpPr>
          <p:cNvPr id="2" name="标题 1"/>
          <p:cNvSpPr>
            <a:spLocks noGrp="1"/>
          </p:cNvSpPr>
          <p:nvPr>
            <p:ph type="title"/>
          </p:nvPr>
        </p:nvSpPr>
        <p:spPr/>
        <p:txBody>
          <a:bodyPr>
            <a:normAutofit/>
          </a:bodyPr>
          <a:lstStyle/>
          <a:p>
            <a:r>
              <a:rPr lang="zh-CN" altLang="en-US" dirty="0"/>
              <a:t>中介频率</a:t>
            </a:r>
          </a:p>
        </p:txBody>
      </p:sp>
      <p:sp>
        <p:nvSpPr>
          <p:cNvPr id="62470"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2471" name="Object 1"/>
              <p:cNvSpPr txBox="1"/>
              <p:nvPr/>
            </p:nvSpPr>
            <p:spPr bwMode="auto">
              <a:xfrm>
                <a:off x="6719025" y="1875879"/>
                <a:ext cx="2016125" cy="8032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den>
                      </m:f>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num>
                            <m:den>
                              <m:r>
                                <a:rPr lang="zh-CN" altLang="en-US" i="1">
                                  <a:solidFill>
                                    <a:srgbClr val="000000"/>
                                  </a:solidFill>
                                  <a:latin typeface="Cambria Math" panose="02040503050406030204" pitchFamily="18" charset="0"/>
                                </a:rPr>
                                <m:t>𝑛</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den>
                          </m:f>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𝐺</m:t>
                          </m:r>
                        </m:e>
                      </m:d>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62471" name="Object 1"/>
              <p:cNvSpPr txBox="1">
                <a:spLocks noRot="1" noChangeAspect="1" noMove="1" noResize="1" noEditPoints="1" noAdjustHandles="1" noChangeArrowheads="1" noChangeShapeType="1" noTextEdit="1"/>
              </p:cNvSpPr>
              <p:nvPr/>
            </p:nvSpPr>
            <p:spPr bwMode="auto">
              <a:xfrm>
                <a:off x="6719025" y="1875879"/>
                <a:ext cx="2016125" cy="803275"/>
              </a:xfrm>
              <a:prstGeom prst="rect">
                <a:avLst/>
              </a:prstGeom>
              <a:blipFill>
                <a:blip r:embed="rId3"/>
                <a:stretch>
                  <a:fillRect/>
                </a:stretch>
              </a:blipFill>
              <a:ln>
                <a:noFill/>
              </a:ln>
            </p:spPr>
            <p:txBody>
              <a:bodyPr/>
              <a:lstStyle/>
              <a:p>
                <a:r>
                  <a:rPr lang="zh-CN" altLang="en-US">
                    <a:noFill/>
                  </a:rPr>
                  <a:t> </a:t>
                </a:r>
              </a:p>
            </p:txBody>
          </p:sp>
        </mc:Fallback>
      </mc:AlternateContent>
      <p:sp>
        <p:nvSpPr>
          <p:cNvPr id="62472"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2473" name="Object 3"/>
              <p:cNvSpPr txBox="1"/>
              <p:nvPr/>
            </p:nvSpPr>
            <p:spPr bwMode="auto">
              <a:xfrm>
                <a:off x="9146227" y="1778761"/>
                <a:ext cx="2159000" cy="8540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den>
                      </m:f>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r>
                                <a:rPr lang="zh-CN" altLang="en-US" i="1">
                                  <a:solidFill>
                                    <a:srgbClr val="000000"/>
                                  </a:solidFill>
                                  <a:latin typeface="Cambria Math" panose="02040503050406030204" pitchFamily="18" charset="0"/>
                                </a:rPr>
                                <m:t>𝑇</m:t>
                              </m:r>
                            </m:den>
                          </m:f>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𝐺</m:t>
                          </m:r>
                        </m:e>
                      </m:d>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62473" name="Object 3"/>
              <p:cNvSpPr txBox="1">
                <a:spLocks noRot="1" noChangeAspect="1" noMove="1" noResize="1" noEditPoints="1" noAdjustHandles="1" noChangeArrowheads="1" noChangeShapeType="1" noTextEdit="1"/>
              </p:cNvSpPr>
              <p:nvPr/>
            </p:nvSpPr>
            <p:spPr bwMode="auto">
              <a:xfrm>
                <a:off x="9146227" y="1778761"/>
                <a:ext cx="2159000" cy="854075"/>
              </a:xfrm>
              <a:prstGeom prst="rect">
                <a:avLst/>
              </a:prstGeom>
              <a:blipFill>
                <a:blip r:embed="rId4"/>
                <a:stretch>
                  <a:fillRect/>
                </a:stretch>
              </a:blipFill>
              <a:ln>
                <a:noFill/>
              </a:ln>
            </p:spPr>
            <p:txBody>
              <a:bodyPr/>
              <a:lstStyle/>
              <a:p>
                <a:r>
                  <a:rPr lang="zh-CN" altLang="en-US">
                    <a:noFill/>
                  </a:rPr>
                  <a:t> </a:t>
                </a:r>
              </a:p>
            </p:txBody>
          </p:sp>
        </mc:Fallback>
      </mc:AlternateContent>
      <p:sp>
        <p:nvSpPr>
          <p:cNvPr id="62475"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2476" name="Object 5"/>
              <p:cNvSpPr txBox="1"/>
              <p:nvPr/>
            </p:nvSpPr>
            <p:spPr bwMode="auto">
              <a:xfrm>
                <a:off x="7392142" y="2982540"/>
                <a:ext cx="1089025" cy="71913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𝑥</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den>
                      </m:f>
                    </m:oMath>
                  </m:oMathPara>
                </a14:m>
                <a:endParaRPr lang="zh-CN" altLang="en-US"/>
              </a:p>
            </p:txBody>
          </p:sp>
        </mc:Choice>
        <mc:Fallback xmlns="">
          <p:sp>
            <p:nvSpPr>
              <p:cNvPr id="62476" name="Object 5"/>
              <p:cNvSpPr txBox="1">
                <a:spLocks noRot="1" noChangeAspect="1" noMove="1" noResize="1" noEditPoints="1" noAdjustHandles="1" noChangeArrowheads="1" noChangeShapeType="1" noTextEdit="1"/>
              </p:cNvSpPr>
              <p:nvPr/>
            </p:nvSpPr>
            <p:spPr bwMode="auto">
              <a:xfrm>
                <a:off x="7392142" y="2982540"/>
                <a:ext cx="1089025" cy="719138"/>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478" name="Object 7"/>
              <p:cNvSpPr txBox="1"/>
              <p:nvPr/>
            </p:nvSpPr>
            <p:spPr bwMode="auto">
              <a:xfrm>
                <a:off x="7080993" y="4005064"/>
                <a:ext cx="1711325" cy="8636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𝑇</m:t>
                              </m:r>
                            </m:den>
                          </m:f>
                        </m:e>
                      </m:ra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𝑐</m:t>
                          </m:r>
                        </m:sub>
                      </m:sSub>
                    </m:oMath>
                  </m:oMathPara>
                </a14:m>
                <a:endParaRPr lang="zh-CN" altLang="en-US"/>
              </a:p>
            </p:txBody>
          </p:sp>
        </mc:Choice>
        <mc:Fallback xmlns="">
          <p:sp>
            <p:nvSpPr>
              <p:cNvPr id="62478" name="Object 7"/>
              <p:cNvSpPr txBox="1">
                <a:spLocks noRot="1" noChangeAspect="1" noMove="1" noResize="1" noEditPoints="1" noAdjustHandles="1" noChangeArrowheads="1" noChangeShapeType="1" noTextEdit="1"/>
              </p:cNvSpPr>
              <p:nvPr/>
            </p:nvSpPr>
            <p:spPr bwMode="auto">
              <a:xfrm>
                <a:off x="7080993" y="4005064"/>
                <a:ext cx="1711325" cy="863600"/>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相位和时间也是密切相关的，二者也可以互相转换，例如</a:t>
            </a:r>
            <a:r>
              <a:rPr lang="en-US" altLang="zh-CN" dirty="0"/>
              <a:t>50Hz</a:t>
            </a:r>
            <a:r>
              <a:rPr lang="zh-CN" altLang="en-US" dirty="0"/>
              <a:t>交流电源，一个周期为</a:t>
            </a:r>
            <a:r>
              <a:rPr lang="en-US" altLang="zh-CN" dirty="0"/>
              <a:t>20ms</a:t>
            </a:r>
            <a:r>
              <a:rPr lang="zh-CN" altLang="en-US" dirty="0"/>
              <a:t>，对应相位为</a:t>
            </a:r>
            <a:r>
              <a:rPr lang="en-US" altLang="zh-CN" dirty="0"/>
              <a:t>360°</a:t>
            </a:r>
            <a:r>
              <a:rPr lang="zh-CN" altLang="en-US" dirty="0"/>
              <a:t>，如果测出时间间隔为</a:t>
            </a:r>
            <a:r>
              <a:rPr lang="en-US" altLang="zh-CN" dirty="0"/>
              <a:t>5ms</a:t>
            </a:r>
            <a:r>
              <a:rPr lang="zh-CN" altLang="en-US" dirty="0"/>
              <a:t>，则知相位为</a:t>
            </a:r>
            <a:r>
              <a:rPr lang="en-US" altLang="zh-CN" dirty="0"/>
              <a:t>90°</a:t>
            </a:r>
            <a:r>
              <a:rPr lang="zh-CN" altLang="en-US" dirty="0"/>
              <a:t>。可见，与频率计测量时间的原理类似，可以利用计数法来测量相位的变化</a:t>
            </a:r>
          </a:p>
          <a:p>
            <a:endParaRPr lang="zh-CN" altLang="en-US" dirty="0"/>
          </a:p>
        </p:txBody>
      </p:sp>
      <p:sp>
        <p:nvSpPr>
          <p:cNvPr id="2" name="标题 1"/>
          <p:cNvSpPr>
            <a:spLocks noGrp="1"/>
          </p:cNvSpPr>
          <p:nvPr>
            <p:ph type="title"/>
          </p:nvPr>
        </p:nvSpPr>
        <p:spPr/>
        <p:txBody>
          <a:bodyPr>
            <a:normAutofit/>
          </a:bodyPr>
          <a:lstStyle/>
          <a:p>
            <a:r>
              <a:rPr lang="zh-CN" altLang="en-US" dirty="0"/>
              <a:t>相位的测量</a:t>
            </a:r>
          </a:p>
        </p:txBody>
      </p:sp>
      <p:sp>
        <p:nvSpPr>
          <p:cNvPr id="63493"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63494" name="Object 1"/>
          <p:cNvGraphicFramePr>
            <a:graphicFrameLocks noChangeAspect="1"/>
          </p:cNvGraphicFramePr>
          <p:nvPr>
            <p:extLst>
              <p:ext uri="{D42A27DB-BD31-4B8C-83A1-F6EECF244321}">
                <p14:modId xmlns:p14="http://schemas.microsoft.com/office/powerpoint/2010/main" val="2397928445"/>
              </p:ext>
            </p:extLst>
          </p:nvPr>
        </p:nvGraphicFramePr>
        <p:xfrm>
          <a:off x="1031770" y="3645024"/>
          <a:ext cx="5645150" cy="2089150"/>
        </p:xfrm>
        <a:graphic>
          <a:graphicData uri="http://schemas.openxmlformats.org/presentationml/2006/ole">
            <mc:AlternateContent xmlns:mc="http://schemas.openxmlformats.org/markup-compatibility/2006">
              <mc:Choice xmlns:v="urn:schemas-microsoft-com:vml" Requires="v">
                <p:oleObj spid="_x0000_s11306" name="Visio" r:id="rId4" imgW="5201920" imgH="1925374" progId="Visio.Drawing.11">
                  <p:embed/>
                </p:oleObj>
              </mc:Choice>
              <mc:Fallback>
                <p:oleObj name="Visio" r:id="rId4" imgW="5201920" imgH="1925374"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770" y="3645024"/>
                        <a:ext cx="5645150" cy="2089150"/>
                      </a:xfrm>
                      <a:prstGeom prst="rect">
                        <a:avLst/>
                      </a:prstGeom>
                      <a:solidFill>
                        <a:schemeClr val="bg2">
                          <a:lumMod val="20000"/>
                          <a:lumOff val="80000"/>
                        </a:schemeClr>
                      </a:solidFill>
                      <a:ln>
                        <a:noFill/>
                      </a:ln>
                    </p:spPr>
                  </p:pic>
                </p:oleObj>
              </mc:Fallback>
            </mc:AlternateContent>
          </a:graphicData>
        </a:graphic>
      </p:graphicFrame>
      <p:graphicFrame>
        <p:nvGraphicFramePr>
          <p:cNvPr id="63496" name="Object 3"/>
          <p:cNvGraphicFramePr>
            <a:graphicFrameLocks noChangeAspect="1"/>
          </p:cNvGraphicFramePr>
          <p:nvPr>
            <p:extLst>
              <p:ext uri="{D42A27DB-BD31-4B8C-83A1-F6EECF244321}">
                <p14:modId xmlns:p14="http://schemas.microsoft.com/office/powerpoint/2010/main" val="213985781"/>
              </p:ext>
            </p:extLst>
          </p:nvPr>
        </p:nvGraphicFramePr>
        <p:xfrm>
          <a:off x="7536160" y="2746976"/>
          <a:ext cx="3816350" cy="3856037"/>
        </p:xfrm>
        <a:graphic>
          <a:graphicData uri="http://schemas.openxmlformats.org/presentationml/2006/ole">
            <mc:AlternateContent xmlns:mc="http://schemas.openxmlformats.org/markup-compatibility/2006">
              <mc:Choice xmlns:v="urn:schemas-microsoft-com:vml" Requires="v">
                <p:oleObj spid="_x0000_s11307" name="Visio" r:id="rId6" imgW="4294983" imgH="4354266" progId="Visio.Drawing.11">
                  <p:embed/>
                </p:oleObj>
              </mc:Choice>
              <mc:Fallback>
                <p:oleObj name="Visio" r:id="rId6" imgW="4294983" imgH="4354266"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6160" y="2746976"/>
                        <a:ext cx="3816350" cy="3856037"/>
                      </a:xfrm>
                      <a:prstGeom prst="rect">
                        <a:avLst/>
                      </a:prstGeom>
                      <a:solidFill>
                        <a:schemeClr val="bg1"/>
                      </a:solidFill>
                      <a:ln>
                        <a:noFill/>
                      </a:ln>
                    </p:spPr>
                  </p:pic>
                </p:oleObj>
              </mc:Fallback>
            </mc:AlternateContent>
          </a:graphicData>
        </a:graphic>
      </p:graphicFrame>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被测相位差值</a:t>
            </a:r>
          </a:p>
          <a:p>
            <a:endParaRPr lang="en-US" altLang="zh-CN" dirty="0"/>
          </a:p>
          <a:p>
            <a:pPr>
              <a:lnSpc>
                <a:spcPct val="150000"/>
              </a:lnSpc>
              <a:spcBef>
                <a:spcPct val="0"/>
              </a:spcBef>
              <a:buSzTx/>
              <a:buFont typeface="Arial" panose="020B0604020202020204" pitchFamily="34" charset="0"/>
              <a:buChar char="•"/>
            </a:pPr>
            <a:r>
              <a:rPr kumimoji="1" lang="zh-CN" altLang="zh-CN" dirty="0">
                <a:latin typeface="+mn-ea"/>
              </a:rPr>
              <a:t>式中，</a:t>
            </a:r>
            <a:r>
              <a:rPr kumimoji="1" lang="en-US" altLang="zh-CN" i="1" dirty="0">
                <a:latin typeface="+mn-ea"/>
              </a:rPr>
              <a:t>T</a:t>
            </a:r>
            <a:r>
              <a:rPr kumimoji="1" lang="en-US" altLang="zh-CN" baseline="-25000" dirty="0">
                <a:latin typeface="+mn-ea"/>
              </a:rPr>
              <a:t>0</a:t>
            </a:r>
            <a:r>
              <a:rPr kumimoji="1" lang="zh-CN" altLang="zh-CN" dirty="0">
                <a:latin typeface="+mn-ea"/>
              </a:rPr>
              <a:t>为时标脉冲周期， </a:t>
            </a:r>
            <a:r>
              <a:rPr kumimoji="1" lang="en-US" altLang="zh-CN" i="1" dirty="0">
                <a:latin typeface="+mn-ea"/>
              </a:rPr>
              <a:t>N</a:t>
            </a:r>
            <a:r>
              <a:rPr kumimoji="1" lang="en-US" altLang="zh-CN" baseline="-25000" dirty="0">
                <a:latin typeface="+mn-ea"/>
              </a:rPr>
              <a:t>x</a:t>
            </a:r>
            <a:r>
              <a:rPr kumimoji="1" lang="zh-CN" altLang="zh-CN" dirty="0">
                <a:latin typeface="+mn-ea"/>
              </a:rPr>
              <a:t>为时间</a:t>
            </a:r>
            <a:r>
              <a:rPr kumimoji="1" lang="en-US" altLang="zh-CN" dirty="0">
                <a:latin typeface="+mn-ea"/>
              </a:rPr>
              <a:t>    </a:t>
            </a:r>
            <a:r>
              <a:rPr kumimoji="1" lang="zh-CN" altLang="zh-CN" dirty="0">
                <a:latin typeface="+mn-ea"/>
              </a:rPr>
              <a:t>内的计数值，</a:t>
            </a:r>
            <a:r>
              <a:rPr kumimoji="1" lang="en-US" altLang="zh-CN" i="1" dirty="0">
                <a:latin typeface="+mn-ea"/>
              </a:rPr>
              <a:t>T</a:t>
            </a:r>
            <a:r>
              <a:rPr kumimoji="1" lang="zh-CN" altLang="zh-CN" dirty="0">
                <a:latin typeface="+mn-ea"/>
              </a:rPr>
              <a:t>为被测信号周期</a:t>
            </a:r>
            <a:endParaRPr kumimoji="1" lang="en-US" altLang="zh-CN" dirty="0">
              <a:latin typeface="+mn-ea"/>
            </a:endParaRPr>
          </a:p>
          <a:p>
            <a:pPr>
              <a:lnSpc>
                <a:spcPct val="150000"/>
              </a:lnSpc>
              <a:spcBef>
                <a:spcPct val="0"/>
              </a:spcBef>
              <a:buSzTx/>
              <a:buFont typeface="Arial" panose="020B0604020202020204" pitchFamily="34" charset="0"/>
              <a:buChar char="•"/>
            </a:pPr>
            <a:r>
              <a:rPr lang="zh-CN" altLang="en-US" dirty="0">
                <a:latin typeface="+mn-ea"/>
              </a:rPr>
              <a:t>由于</a:t>
            </a:r>
            <a:r>
              <a:rPr lang="en-US" altLang="zh-CN" dirty="0">
                <a:latin typeface="+mn-ea"/>
              </a:rPr>
              <a:t>T</a:t>
            </a:r>
            <a:r>
              <a:rPr lang="zh-CN" altLang="en-US" dirty="0">
                <a:latin typeface="+mn-ea"/>
              </a:rPr>
              <a:t>也是未知数，所以需要经过两次测量，并经过计算得到相位差值，</a:t>
            </a:r>
          </a:p>
          <a:p>
            <a:pPr>
              <a:lnSpc>
                <a:spcPct val="150000"/>
              </a:lnSpc>
              <a:spcBef>
                <a:spcPct val="0"/>
              </a:spcBef>
              <a:buSzTx/>
              <a:buFont typeface="Arial" panose="020B0604020202020204" pitchFamily="34" charset="0"/>
              <a:buChar char="•"/>
            </a:pPr>
            <a:r>
              <a:rPr lang="zh-CN" altLang="en-US" dirty="0">
                <a:latin typeface="+mn-ea"/>
              </a:rPr>
              <a:t>假设测量信号的周期计数值为</a:t>
            </a:r>
            <a:r>
              <a:rPr kumimoji="1" lang="en-US" altLang="zh-CN" i="1" dirty="0">
                <a:latin typeface="+mn-ea"/>
              </a:rPr>
              <a:t>N</a:t>
            </a:r>
            <a:r>
              <a:rPr kumimoji="1" lang="en-US" altLang="zh-CN" baseline="-25000" dirty="0">
                <a:latin typeface="+mn-ea"/>
              </a:rPr>
              <a:t>T</a:t>
            </a:r>
            <a:endParaRPr lang="en-US" altLang="zh-CN" dirty="0">
              <a:latin typeface="+mn-ea"/>
            </a:endParaRPr>
          </a:p>
          <a:p>
            <a:pPr>
              <a:lnSpc>
                <a:spcPct val="150000"/>
              </a:lnSpc>
              <a:spcBef>
                <a:spcPct val="0"/>
              </a:spcBef>
              <a:buSzTx/>
              <a:buFont typeface="Arial" panose="020B0604020202020204" pitchFamily="34" charset="0"/>
              <a:buChar char="•"/>
            </a:pPr>
            <a:endParaRPr lang="en-US" altLang="zh-CN" dirty="0">
              <a:latin typeface="+mn-ea"/>
            </a:endParaRPr>
          </a:p>
          <a:p>
            <a:pPr>
              <a:lnSpc>
                <a:spcPct val="150000"/>
              </a:lnSpc>
              <a:spcBef>
                <a:spcPct val="0"/>
              </a:spcBef>
              <a:buSzTx/>
              <a:buFont typeface="Arial" panose="020B0604020202020204" pitchFamily="34" charset="0"/>
              <a:buChar char="•"/>
            </a:pPr>
            <a:r>
              <a:rPr lang="zh-CN" altLang="en-US" dirty="0">
                <a:latin typeface="+mn-ea"/>
              </a:rPr>
              <a:t>该测量方法的准确度与时标脉冲的频率相关</a:t>
            </a:r>
          </a:p>
          <a:p>
            <a:pPr>
              <a:lnSpc>
                <a:spcPct val="150000"/>
              </a:lnSpc>
              <a:spcBef>
                <a:spcPct val="0"/>
              </a:spcBef>
              <a:buSzTx/>
              <a:buFont typeface="Arial" panose="020B0604020202020204" pitchFamily="34" charset="0"/>
              <a:buChar char="•"/>
            </a:pPr>
            <a:r>
              <a:rPr lang="zh-CN" altLang="en-US" dirty="0">
                <a:latin typeface="+mn-ea"/>
              </a:rPr>
              <a:t>准确度要求为</a:t>
            </a:r>
            <a:r>
              <a:rPr lang="en-US" altLang="zh-CN" dirty="0">
                <a:latin typeface="+mn-ea"/>
              </a:rPr>
              <a:t>0.1°</a:t>
            </a:r>
          </a:p>
          <a:p>
            <a:pPr>
              <a:lnSpc>
                <a:spcPct val="100000"/>
              </a:lnSpc>
              <a:spcBef>
                <a:spcPct val="0"/>
              </a:spcBef>
              <a:buSzTx/>
              <a:buFont typeface="Arial" panose="020B0604020202020204" pitchFamily="34" charset="0"/>
              <a:buChar char="•"/>
            </a:pPr>
            <a:endParaRPr lang="zh-CN" altLang="en-US" dirty="0">
              <a:latin typeface="+mn-ea"/>
            </a:endParaRPr>
          </a:p>
        </p:txBody>
      </p:sp>
      <p:sp>
        <p:nvSpPr>
          <p:cNvPr id="2" name="标题 1"/>
          <p:cNvSpPr>
            <a:spLocks noGrp="1"/>
          </p:cNvSpPr>
          <p:nvPr>
            <p:ph type="title"/>
          </p:nvPr>
        </p:nvSpPr>
        <p:spPr/>
        <p:txBody>
          <a:bodyPr>
            <a:normAutofit/>
          </a:bodyPr>
          <a:lstStyle/>
          <a:p>
            <a:r>
              <a:rPr lang="zh-CN" altLang="en-US" dirty="0"/>
              <a:t>相位的测量</a:t>
            </a:r>
          </a:p>
        </p:txBody>
      </p:sp>
      <p:sp>
        <p:nvSpPr>
          <p:cNvPr id="64516"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4517" name="Object 1"/>
              <p:cNvSpPr txBox="1"/>
              <p:nvPr/>
            </p:nvSpPr>
            <p:spPr bwMode="auto">
              <a:xfrm>
                <a:off x="3130577" y="2032124"/>
                <a:ext cx="2651125" cy="64770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𝑥</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𝜑</m:t>
                              </m:r>
                            </m:sub>
                          </m:sSub>
                        </m:num>
                        <m:den>
                          <m:r>
                            <a:rPr lang="zh-CN" altLang="en-US" i="1">
                              <a:solidFill>
                                <a:srgbClr val="000000"/>
                              </a:solidFill>
                              <a:latin typeface="Cambria Math" panose="02040503050406030204" pitchFamily="18" charset="0"/>
                            </a:rPr>
                            <m:t>𝑇</m:t>
                          </m:r>
                        </m:den>
                      </m:f>
                      <m:r>
                        <a:rPr lang="zh-CN" altLang="en-US" i="1">
                          <a:solidFill>
                            <a:srgbClr val="000000"/>
                          </a:solidFill>
                          <a:latin typeface="Cambria Math" panose="02040503050406030204" pitchFamily="18" charset="0"/>
                        </a:rPr>
                        <m:t>×360°=</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360°</m:t>
                          </m:r>
                        </m:num>
                        <m:den>
                          <m:r>
                            <a:rPr lang="zh-CN" altLang="en-US" i="1">
                              <a:solidFill>
                                <a:srgbClr val="000000"/>
                              </a:solidFill>
                              <a:latin typeface="Cambria Math" panose="02040503050406030204" pitchFamily="18" charset="0"/>
                            </a:rPr>
                            <m:t>𝑇</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𝑥</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xmlns="">
          <p:sp>
            <p:nvSpPr>
              <p:cNvPr id="64517" name="Object 1"/>
              <p:cNvSpPr txBox="1">
                <a:spLocks noRot="1" noChangeAspect="1" noMove="1" noResize="1" noEditPoints="1" noAdjustHandles="1" noChangeArrowheads="1" noChangeShapeType="1" noTextEdit="1"/>
              </p:cNvSpPr>
              <p:nvPr/>
            </p:nvSpPr>
            <p:spPr bwMode="auto">
              <a:xfrm>
                <a:off x="3130577" y="2032124"/>
                <a:ext cx="2651125" cy="647700"/>
              </a:xfrm>
              <a:prstGeom prst="rect">
                <a:avLst/>
              </a:prstGeom>
              <a:blipFill>
                <a:blip r:embed="rId3"/>
                <a:stretch>
                  <a:fillRect/>
                </a:stretch>
              </a:blipFill>
              <a:ln>
                <a:noFill/>
              </a:ln>
            </p:spPr>
            <p:txBody>
              <a:bodyPr/>
              <a:lstStyle/>
              <a:p>
                <a:r>
                  <a:rPr lang="zh-CN" altLang="en-US">
                    <a:noFill/>
                  </a:rPr>
                  <a:t> </a:t>
                </a:r>
              </a:p>
            </p:txBody>
          </p:sp>
        </mc:Fallback>
      </mc:AlternateContent>
      <p:sp>
        <p:nvSpPr>
          <p:cNvPr id="64519" name="Rectangle 7"/>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4520" name="Object 6"/>
              <p:cNvSpPr txBox="1"/>
              <p:nvPr/>
            </p:nvSpPr>
            <p:spPr bwMode="auto">
              <a:xfrm>
                <a:off x="5136457" y="2651015"/>
                <a:ext cx="287338" cy="4794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𝜑</m:t>
                          </m:r>
                        </m:sub>
                      </m:sSub>
                    </m:oMath>
                  </m:oMathPara>
                </a14:m>
                <a:endParaRPr lang="zh-CN" altLang="en-US"/>
              </a:p>
            </p:txBody>
          </p:sp>
        </mc:Choice>
        <mc:Fallback xmlns="">
          <p:sp>
            <p:nvSpPr>
              <p:cNvPr id="64520" name="Object 6"/>
              <p:cNvSpPr txBox="1">
                <a:spLocks noRot="1" noChangeAspect="1" noMove="1" noResize="1" noEditPoints="1" noAdjustHandles="1" noChangeArrowheads="1" noChangeShapeType="1" noTextEdit="1"/>
              </p:cNvSpPr>
              <p:nvPr/>
            </p:nvSpPr>
            <p:spPr bwMode="auto">
              <a:xfrm>
                <a:off x="5136457" y="2651015"/>
                <a:ext cx="287338" cy="479425"/>
              </a:xfrm>
              <a:prstGeom prst="rect">
                <a:avLst/>
              </a:prstGeom>
              <a:blipFill>
                <a:blip r:embed="rId4"/>
                <a:stretch>
                  <a:fillRect r="-21277"/>
                </a:stretch>
              </a:blipFill>
              <a:ln>
                <a:noFill/>
              </a:ln>
            </p:spPr>
            <p:txBody>
              <a:bodyPr/>
              <a:lstStyle/>
              <a:p>
                <a:r>
                  <a:rPr lang="zh-CN" altLang="en-US">
                    <a:noFill/>
                  </a:rPr>
                  <a:t> </a:t>
                </a:r>
              </a:p>
            </p:txBody>
          </p:sp>
        </mc:Fallback>
      </mc:AlternateContent>
      <p:sp>
        <p:nvSpPr>
          <p:cNvPr id="64523" name="Rectangle 9"/>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4524" name="Object 8"/>
              <p:cNvSpPr txBox="1"/>
              <p:nvPr/>
            </p:nvSpPr>
            <p:spPr bwMode="auto">
              <a:xfrm>
                <a:off x="2567608" y="3861048"/>
                <a:ext cx="1531911" cy="696831"/>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𝑥</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𝑥</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𝑇</m:t>
                              </m:r>
                            </m:sub>
                          </m:sSub>
                        </m:den>
                      </m:f>
                      <m:r>
                        <a:rPr lang="zh-CN" altLang="en-US" i="1">
                          <a:solidFill>
                            <a:srgbClr val="000000"/>
                          </a:solidFill>
                          <a:latin typeface="Cambria Math" panose="02040503050406030204" pitchFamily="18" charset="0"/>
                        </a:rPr>
                        <m:t>×360°</m:t>
                      </m:r>
                    </m:oMath>
                  </m:oMathPara>
                </a14:m>
                <a:endParaRPr lang="zh-CN" altLang="en-US"/>
              </a:p>
            </p:txBody>
          </p:sp>
        </mc:Choice>
        <mc:Fallback xmlns="">
          <p:sp>
            <p:nvSpPr>
              <p:cNvPr id="64524" name="Object 8"/>
              <p:cNvSpPr txBox="1">
                <a:spLocks noRot="1" noChangeAspect="1" noMove="1" noResize="1" noEditPoints="1" noAdjustHandles="1" noChangeArrowheads="1" noChangeShapeType="1" noTextEdit="1"/>
              </p:cNvSpPr>
              <p:nvPr/>
            </p:nvSpPr>
            <p:spPr bwMode="auto">
              <a:xfrm>
                <a:off x="2567608" y="3861048"/>
                <a:ext cx="1531911" cy="696831"/>
              </a:xfrm>
              <a:prstGeom prst="rect">
                <a:avLst/>
              </a:prstGeom>
              <a:blipFill>
                <a:blip r:embed="rId5"/>
                <a:stretch>
                  <a:fillRect/>
                </a:stretch>
              </a:blipFill>
              <a:ln>
                <a:noFill/>
              </a:ln>
            </p:spPr>
            <p:txBody>
              <a:bodyPr/>
              <a:lstStyle/>
              <a:p>
                <a:r>
                  <a:rPr lang="zh-CN" altLang="en-US">
                    <a:noFill/>
                  </a:rPr>
                  <a:t> </a:t>
                </a:r>
              </a:p>
            </p:txBody>
          </p:sp>
        </mc:Fallback>
      </mc:AlternateContent>
      <p:sp>
        <p:nvSpPr>
          <p:cNvPr id="64527" name="Rectangle 11"/>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4528" name="Object 10"/>
              <p:cNvSpPr txBox="1"/>
              <p:nvPr/>
            </p:nvSpPr>
            <p:spPr bwMode="auto">
              <a:xfrm>
                <a:off x="1415480" y="5383288"/>
                <a:ext cx="1223963" cy="7286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num>
                        <m:den>
                          <m:r>
                            <a:rPr lang="zh-CN" altLang="en-US" i="1">
                              <a:solidFill>
                                <a:srgbClr val="000000"/>
                              </a:solidFill>
                              <a:latin typeface="Cambria Math" panose="02040503050406030204" pitchFamily="18" charset="0"/>
                            </a:rPr>
                            <m:t>𝑇</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0.1°</m:t>
                          </m:r>
                        </m:num>
                        <m:den>
                          <m:r>
                            <a:rPr lang="zh-CN" altLang="en-US" i="1">
                              <a:solidFill>
                                <a:srgbClr val="000000"/>
                              </a:solidFill>
                              <a:latin typeface="Cambria Math" panose="02040503050406030204" pitchFamily="18" charset="0"/>
                            </a:rPr>
                            <m:t>360°</m:t>
                          </m:r>
                        </m:den>
                      </m:f>
                    </m:oMath>
                  </m:oMathPara>
                </a14:m>
                <a:endParaRPr lang="zh-CN" altLang="en-US"/>
              </a:p>
            </p:txBody>
          </p:sp>
        </mc:Choice>
        <mc:Fallback xmlns="">
          <p:sp>
            <p:nvSpPr>
              <p:cNvPr id="64528" name="Object 10"/>
              <p:cNvSpPr txBox="1">
                <a:spLocks noRot="1" noChangeAspect="1" noMove="1" noResize="1" noEditPoints="1" noAdjustHandles="1" noChangeArrowheads="1" noChangeShapeType="1" noTextEdit="1"/>
              </p:cNvSpPr>
              <p:nvPr/>
            </p:nvSpPr>
            <p:spPr bwMode="auto">
              <a:xfrm>
                <a:off x="1415480" y="5383288"/>
                <a:ext cx="1223963" cy="728662"/>
              </a:xfrm>
              <a:prstGeom prst="rect">
                <a:avLst/>
              </a:prstGeom>
              <a:blipFill>
                <a:blip r:embed="rId6"/>
                <a:stretch>
                  <a:fillRect/>
                </a:stretch>
              </a:blipFill>
              <a:ln>
                <a:noFill/>
              </a:ln>
            </p:spPr>
            <p:txBody>
              <a:bodyPr/>
              <a:lstStyle/>
              <a:p>
                <a:r>
                  <a:rPr lang="zh-CN" altLang="en-US">
                    <a:noFill/>
                  </a:rPr>
                  <a:t> </a:t>
                </a:r>
              </a:p>
            </p:txBody>
          </p:sp>
        </mc:Fallback>
      </mc:AlternateContent>
      <p:sp>
        <p:nvSpPr>
          <p:cNvPr id="64529" name="矩形 21"/>
          <p:cNvSpPr>
            <a:spLocks noChangeArrowheads="1"/>
          </p:cNvSpPr>
          <p:nvPr/>
        </p:nvSpPr>
        <p:spPr bwMode="auto">
          <a:xfrm>
            <a:off x="2964757" y="5558554"/>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2000" dirty="0">
                <a:solidFill>
                  <a:schemeClr val="tx1"/>
                </a:solidFill>
                <a:latin typeface="+mn-ea"/>
                <a:ea typeface="+mn-ea"/>
              </a:rPr>
              <a:t>即</a:t>
            </a:r>
            <a:endParaRPr kumimoji="1" lang="zh-CN" altLang="en-US" sz="2000" dirty="0">
              <a:solidFill>
                <a:schemeClr val="tx1"/>
              </a:solidFill>
              <a:latin typeface="+mn-ea"/>
              <a:ea typeface="+mn-ea"/>
            </a:endParaRPr>
          </a:p>
        </p:txBody>
      </p:sp>
      <p:sp>
        <p:nvSpPr>
          <p:cNvPr id="64530" name="Rectangle 13"/>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64531" name="Rectangle 15"/>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4532" name="Object 14"/>
              <p:cNvSpPr txBox="1"/>
              <p:nvPr/>
            </p:nvSpPr>
            <p:spPr bwMode="auto">
              <a:xfrm>
                <a:off x="3456882" y="5558554"/>
                <a:ext cx="1679575" cy="5048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≥3600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𝑥</m:t>
                          </m:r>
                        </m:sub>
                      </m:sSub>
                    </m:oMath>
                  </m:oMathPara>
                </a14:m>
                <a:endParaRPr lang="zh-CN" altLang="en-US"/>
              </a:p>
            </p:txBody>
          </p:sp>
        </mc:Choice>
        <mc:Fallback xmlns="">
          <p:sp>
            <p:nvSpPr>
              <p:cNvPr id="64532" name="Object 14"/>
              <p:cNvSpPr txBox="1">
                <a:spLocks noRot="1" noChangeAspect="1" noMove="1" noResize="1" noEditPoints="1" noAdjustHandles="1" noChangeArrowheads="1" noChangeShapeType="1" noTextEdit="1"/>
              </p:cNvSpPr>
              <p:nvPr/>
            </p:nvSpPr>
            <p:spPr bwMode="auto">
              <a:xfrm>
                <a:off x="3456882" y="5558554"/>
                <a:ext cx="1679575" cy="504825"/>
              </a:xfrm>
              <a:prstGeom prst="rect">
                <a:avLst/>
              </a:prstGeom>
              <a:blipFill>
                <a:blip r:embed="rId7"/>
                <a:stretch>
                  <a:fillRect l="-1087"/>
                </a:stretch>
              </a:blipFill>
              <a:ln>
                <a:noFill/>
              </a:ln>
            </p:spPr>
            <p:txBody>
              <a:bodyPr/>
              <a:lstStyle/>
              <a:p>
                <a:r>
                  <a:rPr lang="zh-CN" altLang="en-US">
                    <a:noFill/>
                  </a:rPr>
                  <a:t> </a:t>
                </a:r>
              </a:p>
            </p:txBody>
          </p:sp>
        </mc:Fallback>
      </mc:AlternateContent>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057" y="964871"/>
            <a:ext cx="4861235" cy="574183"/>
          </a:xfrm>
        </p:spPr>
        <p:txBody>
          <a:bodyPr>
            <a:normAutofit/>
          </a:bodyPr>
          <a:lstStyle/>
          <a:p>
            <a:r>
              <a:rPr lang="zh-CN" altLang="zh-CN" dirty="0">
                <a:ea typeface="宋体" panose="02010600030101010101" pitchFamily="2" charset="-122"/>
              </a:rPr>
              <a:t>电磁式电压互感器（</a:t>
            </a:r>
            <a:r>
              <a:rPr lang="en-US" altLang="zh-CN" dirty="0">
                <a:ea typeface="宋体" panose="02010600030101010101" pitchFamily="2" charset="-122"/>
              </a:rPr>
              <a:t>PT</a:t>
            </a:r>
            <a:r>
              <a:rPr lang="zh-CN" altLang="zh-CN" dirty="0">
                <a:ea typeface="宋体" panose="02010600030101010101" pitchFamily="2" charset="-122"/>
              </a:rPr>
              <a:t>）</a:t>
            </a:r>
            <a:endParaRPr lang="zh-CN" altLang="en-US" dirty="0"/>
          </a:p>
        </p:txBody>
      </p:sp>
      <p:graphicFrame>
        <p:nvGraphicFramePr>
          <p:cNvPr id="10" name="Object 1"/>
          <p:cNvGraphicFramePr>
            <a:graphicFrameLocks noChangeAspect="1"/>
          </p:cNvGraphicFramePr>
          <p:nvPr>
            <p:extLst>
              <p:ext uri="{D42A27DB-BD31-4B8C-83A1-F6EECF244321}">
                <p14:modId xmlns:p14="http://schemas.microsoft.com/office/powerpoint/2010/main" val="1815665089"/>
              </p:ext>
            </p:extLst>
          </p:nvPr>
        </p:nvGraphicFramePr>
        <p:xfrm>
          <a:off x="367578" y="1624306"/>
          <a:ext cx="3270299" cy="4717658"/>
        </p:xfrm>
        <a:graphic>
          <a:graphicData uri="http://schemas.openxmlformats.org/presentationml/2006/ole">
            <mc:AlternateContent xmlns:mc="http://schemas.openxmlformats.org/markup-compatibility/2006">
              <mc:Choice xmlns:v="urn:schemas-microsoft-com:vml" Requires="v">
                <p:oleObj spid="_x0000_s1046" name="Visio" r:id="rId4" imgW="5920883" imgH="8532061" progId="Visio.Drawing.11">
                  <p:embed/>
                </p:oleObj>
              </mc:Choice>
              <mc:Fallback>
                <p:oleObj name="Visio" r:id="rId4" imgW="5920883" imgH="85320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578" y="1624306"/>
                        <a:ext cx="3270299" cy="4717658"/>
                      </a:xfrm>
                      <a:prstGeom prst="rect">
                        <a:avLst/>
                      </a:prstGeom>
                      <a:noFill/>
                    </p:spPr>
                  </p:pic>
                </p:oleObj>
              </mc:Fallback>
            </mc:AlternateContent>
          </a:graphicData>
        </a:graphic>
      </p:graphicFrame>
      <p:sp>
        <p:nvSpPr>
          <p:cNvPr id="11" name="Rectangle 3"/>
          <p:cNvSpPr>
            <a:spLocks noChangeArrowheads="1"/>
          </p:cNvSpPr>
          <p:nvPr/>
        </p:nvSpPr>
        <p:spPr bwMode="auto">
          <a:xfrm>
            <a:off x="344600" y="6321010"/>
            <a:ext cx="3744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pPr eaLnBrk="0" hangingPunct="0"/>
            <a:r>
              <a:rPr kumimoji="1" lang="en-US" altLang="zh-CN" sz="1600" dirty="0">
                <a:latin typeface="Times New Roman" panose="02020603050405020304" pitchFamily="18" charset="0"/>
                <a:ea typeface="宋体" panose="02010600030101010101" pitchFamily="2" charset="-122"/>
              </a:rPr>
              <a:t>W</a:t>
            </a:r>
            <a:r>
              <a:rPr kumimoji="1" lang="en-US" altLang="zh-CN" sz="1600" baseline="-30000" dirty="0">
                <a:latin typeface="Times New Roman" panose="02020603050405020304" pitchFamily="18" charset="0"/>
                <a:ea typeface="宋体" panose="02010600030101010101" pitchFamily="2" charset="-122"/>
              </a:rPr>
              <a:t>1</a:t>
            </a:r>
            <a:r>
              <a:rPr kumimoji="1" lang="en-US" altLang="zh-CN" sz="1600" dirty="0">
                <a:latin typeface="Times New Roman" panose="02020603050405020304" pitchFamily="18" charset="0"/>
                <a:ea typeface="宋体" panose="02010600030101010101" pitchFamily="2" charset="-122"/>
              </a:rPr>
              <a:t>—</a:t>
            </a:r>
            <a:r>
              <a:rPr kumimoji="1" lang="zh-CN" altLang="en-US" sz="1600" dirty="0">
                <a:latin typeface="Times New Roman" panose="02020603050405020304" pitchFamily="18" charset="0"/>
                <a:ea typeface="宋体" panose="02010600030101010101" pitchFamily="2" charset="-122"/>
              </a:rPr>
              <a:t>一次绕组匝数；</a:t>
            </a:r>
            <a:r>
              <a:rPr kumimoji="1" lang="en-US" altLang="zh-CN" sz="1600" dirty="0">
                <a:latin typeface="Tahoma" panose="020B0604030504040204" pitchFamily="34" charset="0"/>
                <a:ea typeface="宋体" panose="02010600030101010101" pitchFamily="2" charset="-122"/>
              </a:rPr>
              <a:t>W</a:t>
            </a:r>
            <a:r>
              <a:rPr kumimoji="1" lang="en-US" altLang="zh-CN" sz="1600" baseline="-30000" dirty="0">
                <a:latin typeface="Times New Roman" panose="02020603050405020304" pitchFamily="18" charset="0"/>
                <a:ea typeface="宋体" panose="02010600030101010101" pitchFamily="2" charset="-122"/>
              </a:rPr>
              <a:t>2</a:t>
            </a:r>
            <a:r>
              <a:rPr kumimoji="1" lang="en-US" altLang="zh-CN" sz="1600" dirty="0">
                <a:latin typeface="Times New Roman" panose="02020603050405020304" pitchFamily="18" charset="0"/>
                <a:ea typeface="宋体" panose="02010600030101010101" pitchFamily="2" charset="-122"/>
              </a:rPr>
              <a:t>—</a:t>
            </a:r>
            <a:r>
              <a:rPr kumimoji="1" lang="zh-CN" altLang="en-US" sz="1600" dirty="0">
                <a:latin typeface="Times New Roman" panose="02020603050405020304" pitchFamily="18" charset="0"/>
                <a:ea typeface="宋体" panose="02010600030101010101" pitchFamily="2" charset="-122"/>
              </a:rPr>
              <a:t>二次绕组匝数</a:t>
            </a:r>
          </a:p>
        </p:txBody>
      </p:sp>
      <mc:AlternateContent xmlns:mc="http://schemas.openxmlformats.org/markup-compatibility/2006" xmlns:a14="http://schemas.microsoft.com/office/drawing/2010/main">
        <mc:Choice Requires="a14">
          <p:sp>
            <p:nvSpPr>
              <p:cNvPr id="12" name="Object 12"/>
              <p:cNvSpPr txBox="1"/>
              <p:nvPr/>
            </p:nvSpPr>
            <p:spPr bwMode="auto">
              <a:xfrm>
                <a:off x="5164138" y="3284984"/>
                <a:ext cx="3375025" cy="57943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=4.44</m:t>
                      </m:r>
                      <m:r>
                        <a:rPr lang="zh-CN" altLang="en-US" i="1">
                          <a:solidFill>
                            <a:srgbClr val="000000"/>
                          </a:solidFill>
                          <a:latin typeface="Cambria Math" panose="02040503050406030204" pitchFamily="18" charset="0"/>
                        </a:rPr>
                        <m:t>𝑓</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Φ</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−8</m:t>
                          </m:r>
                        </m:sup>
                      </m:sSup>
                    </m:oMath>
                  </m:oMathPara>
                </a14:m>
                <a:endParaRPr lang="zh-CN" altLang="en-US" dirty="0"/>
              </a:p>
            </p:txBody>
          </p:sp>
        </mc:Choice>
        <mc:Fallback xmlns="">
          <p:sp>
            <p:nvSpPr>
              <p:cNvPr id="12" name="Object 12"/>
              <p:cNvSpPr txBox="1">
                <a:spLocks noRot="1" noChangeAspect="1" noMove="1" noResize="1" noEditPoints="1" noAdjustHandles="1" noChangeArrowheads="1" noChangeShapeType="1" noTextEdit="1"/>
              </p:cNvSpPr>
              <p:nvPr/>
            </p:nvSpPr>
            <p:spPr bwMode="auto">
              <a:xfrm>
                <a:off x="5164138" y="3284984"/>
                <a:ext cx="3375025" cy="57943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bject 11"/>
              <p:cNvSpPr txBox="1"/>
              <p:nvPr/>
            </p:nvSpPr>
            <p:spPr bwMode="auto">
              <a:xfrm>
                <a:off x="5114925" y="3861048"/>
                <a:ext cx="3476625" cy="5842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=4.44</m:t>
                      </m:r>
                      <m:r>
                        <a:rPr lang="zh-CN" altLang="en-US" i="1">
                          <a:solidFill>
                            <a:srgbClr val="000000"/>
                          </a:solidFill>
                          <a:latin typeface="Cambria Math" panose="02040503050406030204" pitchFamily="18" charset="0"/>
                        </a:rPr>
                        <m:t>𝑓</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Φ</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−8</m:t>
                          </m:r>
                        </m:sup>
                      </m:sSup>
                    </m:oMath>
                  </m:oMathPara>
                </a14:m>
                <a:endParaRPr lang="zh-CN" altLang="en-US" dirty="0"/>
              </a:p>
            </p:txBody>
          </p:sp>
        </mc:Choice>
        <mc:Fallback xmlns="">
          <p:sp>
            <p:nvSpPr>
              <p:cNvPr id="13" name="Object 11"/>
              <p:cNvSpPr txBox="1">
                <a:spLocks noRot="1" noChangeAspect="1" noMove="1" noResize="1" noEditPoints="1" noAdjustHandles="1" noChangeArrowheads="1" noChangeShapeType="1" noTextEdit="1"/>
              </p:cNvSpPr>
              <p:nvPr/>
            </p:nvSpPr>
            <p:spPr bwMode="auto">
              <a:xfrm>
                <a:off x="5114925" y="3861048"/>
                <a:ext cx="3476625" cy="584200"/>
              </a:xfrm>
              <a:prstGeom prst="rect">
                <a:avLst/>
              </a:prstGeom>
              <a:blipFill>
                <a:blip r:embed="rId7"/>
                <a:stretch>
                  <a:fillRect/>
                </a:stretch>
              </a:blipFill>
            </p:spPr>
            <p:txBody>
              <a:bodyPr/>
              <a:lstStyle/>
              <a:p>
                <a:r>
                  <a:rPr lang="zh-CN" altLang="en-US">
                    <a:noFill/>
                  </a:rPr>
                  <a:t> </a:t>
                </a:r>
              </a:p>
            </p:txBody>
          </p:sp>
        </mc:Fallback>
      </mc:AlternateContent>
      <p:sp>
        <p:nvSpPr>
          <p:cNvPr id="14" name="Rectangle 13"/>
          <p:cNvSpPr>
            <a:spLocks noChangeArrowheads="1"/>
          </p:cNvSpPr>
          <p:nvPr/>
        </p:nvSpPr>
        <p:spPr bwMode="auto">
          <a:xfrm>
            <a:off x="4132048" y="2857498"/>
            <a:ext cx="5416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en-US" sz="2400" dirty="0">
                <a:latin typeface="Times New Roman" panose="02020603050405020304" pitchFamily="18" charset="0"/>
                <a:ea typeface="宋体" panose="02010600030101010101" pitchFamily="2" charset="-122"/>
              </a:rPr>
              <a:t>一、二次绕组上分别感应的电动势为：</a:t>
            </a:r>
          </a:p>
        </p:txBody>
      </p:sp>
      <mc:AlternateContent xmlns:mc="http://schemas.openxmlformats.org/markup-compatibility/2006" xmlns:a14="http://schemas.microsoft.com/office/drawing/2010/main">
        <mc:Choice Requires="a14">
          <p:sp>
            <p:nvSpPr>
              <p:cNvPr id="15" name="Object 16"/>
              <p:cNvSpPr txBox="1"/>
              <p:nvPr/>
            </p:nvSpPr>
            <p:spPr bwMode="auto">
              <a:xfrm>
                <a:off x="5102533" y="4667250"/>
                <a:ext cx="1616075" cy="766762"/>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𝑈</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2</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den>
                      </m:f>
                    </m:oMath>
                  </m:oMathPara>
                </a14:m>
                <a:endParaRPr lang="zh-CN" altLang="en-US"/>
              </a:p>
            </p:txBody>
          </p:sp>
        </mc:Choice>
        <mc:Fallback xmlns="">
          <p:sp>
            <p:nvSpPr>
              <p:cNvPr id="15" name="Object 16"/>
              <p:cNvSpPr txBox="1">
                <a:spLocks noRot="1" noChangeAspect="1" noMove="1" noResize="1" noEditPoints="1" noAdjustHandles="1" noChangeArrowheads="1" noChangeShapeType="1" noTextEdit="1"/>
              </p:cNvSpPr>
              <p:nvPr/>
            </p:nvSpPr>
            <p:spPr bwMode="auto">
              <a:xfrm>
                <a:off x="5102533" y="4667250"/>
                <a:ext cx="1616075" cy="766762"/>
              </a:xfrm>
              <a:prstGeom prst="rect">
                <a:avLst/>
              </a:prstGeom>
              <a:blipFill>
                <a:blip r:embed="rId8"/>
                <a:stretch>
                  <a:fillRect/>
                </a:stretch>
              </a:blipFill>
            </p:spPr>
            <p:txBody>
              <a:bodyPr/>
              <a:lstStyle/>
              <a:p>
                <a:r>
                  <a:rPr lang="zh-CN" altLang="en-US">
                    <a:noFill/>
                  </a:rPr>
                  <a:t> </a:t>
                </a:r>
              </a:p>
            </p:txBody>
          </p:sp>
        </mc:Fallback>
      </mc:AlternateContent>
      <p:sp>
        <p:nvSpPr>
          <p:cNvPr id="17" name="矩形 20"/>
          <p:cNvSpPr>
            <a:spLocks noChangeArrowheads="1"/>
          </p:cNvSpPr>
          <p:nvPr/>
        </p:nvSpPr>
        <p:spPr bwMode="auto">
          <a:xfrm>
            <a:off x="4340051" y="5457824"/>
            <a:ext cx="3570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dirty="0">
                <a:latin typeface="Tahoma" panose="020B0604030504040204" pitchFamily="34" charset="0"/>
                <a:ea typeface="宋体" panose="02010600030101010101" pitchFamily="2" charset="-122"/>
              </a:rPr>
              <a:t>理想电压互感器</a:t>
            </a:r>
            <a:r>
              <a:rPr kumimoji="1" lang="zh-CN" altLang="en-US" sz="2400" dirty="0">
                <a:latin typeface="Tahoma" panose="020B0604030504040204" pitchFamily="34" charset="0"/>
                <a:ea typeface="宋体" panose="02010600030101010101" pitchFamily="2" charset="-122"/>
              </a:rPr>
              <a:t>变比为：</a:t>
            </a:r>
          </a:p>
        </p:txBody>
      </p:sp>
      <mc:AlternateContent xmlns:mc="http://schemas.openxmlformats.org/markup-compatibility/2006" xmlns:a14="http://schemas.microsoft.com/office/drawing/2010/main">
        <mc:Choice Requires="a14">
          <p:sp>
            <p:nvSpPr>
              <p:cNvPr id="18" name="Object 18"/>
              <p:cNvSpPr txBox="1"/>
              <p:nvPr/>
            </p:nvSpPr>
            <p:spPr bwMode="auto">
              <a:xfrm>
                <a:off x="6527801" y="5805489"/>
                <a:ext cx="3209925" cy="8540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𝐾</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𝑁</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𝑁</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2</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𝑊</m:t>
                              </m:r>
                            </m:e>
                            <m:sub>
                              <m:r>
                                <a:rPr lang="zh-CN" altLang="en-US" i="1">
                                  <a:solidFill>
                                    <a:srgbClr val="000000"/>
                                  </a:solidFill>
                                  <a:latin typeface="Cambria Math" panose="02040503050406030204" pitchFamily="18" charset="0"/>
                                </a:rPr>
                                <m:t>2</m:t>
                              </m:r>
                            </m:sub>
                          </m:sSub>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𝑈</m:t>
                          </m:r>
                        </m:sub>
                      </m:sSub>
                    </m:oMath>
                  </m:oMathPara>
                </a14:m>
                <a:endParaRPr lang="zh-CN" altLang="en-US" dirty="0"/>
              </a:p>
            </p:txBody>
          </p:sp>
        </mc:Choice>
        <mc:Fallback xmlns="">
          <p:sp>
            <p:nvSpPr>
              <p:cNvPr id="18" name="Object 18"/>
              <p:cNvSpPr txBox="1">
                <a:spLocks noRot="1" noChangeAspect="1" noMove="1" noResize="1" noEditPoints="1" noAdjustHandles="1" noChangeArrowheads="1" noChangeShapeType="1" noTextEdit="1"/>
              </p:cNvSpPr>
              <p:nvPr/>
            </p:nvSpPr>
            <p:spPr bwMode="auto">
              <a:xfrm>
                <a:off x="6527801" y="5805489"/>
                <a:ext cx="3209925" cy="854075"/>
              </a:xfrm>
              <a:prstGeom prst="rect">
                <a:avLst/>
              </a:prstGeom>
              <a:blipFill>
                <a:blip r:embed="rId9"/>
                <a:stretch>
                  <a:fillRect/>
                </a:stretch>
              </a:blipFill>
            </p:spPr>
            <p:txBody>
              <a:bodyPr/>
              <a:lstStyle/>
              <a:p>
                <a:r>
                  <a:rPr lang="zh-CN" altLang="en-US">
                    <a:noFill/>
                  </a:rPr>
                  <a:t> </a:t>
                </a:r>
              </a:p>
            </p:txBody>
          </p:sp>
        </mc:Fallback>
      </mc:AlternateContent>
      <p:sp>
        <p:nvSpPr>
          <p:cNvPr id="19" name="矩形 23"/>
          <p:cNvSpPr>
            <a:spLocks noChangeArrowheads="1"/>
          </p:cNvSpPr>
          <p:nvPr/>
        </p:nvSpPr>
        <p:spPr bwMode="auto">
          <a:xfrm>
            <a:off x="4132048" y="1624306"/>
            <a:ext cx="806489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dirty="0">
                <a:latin typeface="Tahoma" panose="020B0604030504040204" pitchFamily="34" charset="0"/>
                <a:ea typeface="宋体" panose="02010600030101010101" pitchFamily="2" charset="-122"/>
              </a:rPr>
              <a:t>电磁式电压互感器简称</a:t>
            </a:r>
            <a:r>
              <a:rPr kumimoji="1" lang="en-US" altLang="zh-CN" sz="2400" dirty="0">
                <a:latin typeface="Tahoma" panose="020B0604030504040204" pitchFamily="34" charset="0"/>
                <a:ea typeface="宋体" panose="02010600030101010101" pitchFamily="2" charset="-122"/>
              </a:rPr>
              <a:t>PT</a:t>
            </a:r>
            <a:r>
              <a:rPr kumimoji="1" lang="zh-CN" altLang="zh-CN" sz="2400" dirty="0">
                <a:latin typeface="Tahoma" panose="020B0604030504040204" pitchFamily="34" charset="0"/>
                <a:ea typeface="宋体" panose="02010600030101010101" pitchFamily="2" charset="-122"/>
              </a:rPr>
              <a:t>（</a:t>
            </a:r>
            <a:r>
              <a:rPr kumimoji="1" lang="en-US" altLang="zh-CN" sz="2400" dirty="0">
                <a:latin typeface="Tahoma" panose="020B0604030504040204" pitchFamily="34" charset="0"/>
                <a:ea typeface="宋体" panose="02010600030101010101" pitchFamily="2" charset="-122"/>
              </a:rPr>
              <a:t>Potential Transformer</a:t>
            </a:r>
            <a:r>
              <a:rPr kumimoji="1" lang="zh-CN" altLang="zh-CN" sz="2400" dirty="0">
                <a:latin typeface="Tahoma" panose="020B0604030504040204" pitchFamily="34" charset="0"/>
                <a:ea typeface="宋体" panose="02010600030101010101" pitchFamily="2" charset="-122"/>
              </a:rPr>
              <a:t>）或</a:t>
            </a:r>
            <a:r>
              <a:rPr kumimoji="1" lang="en-US" altLang="zh-CN" sz="2400" dirty="0">
                <a:latin typeface="Tahoma" panose="020B0604030504040204" pitchFamily="34" charset="0"/>
                <a:ea typeface="宋体" panose="02010600030101010101" pitchFamily="2" charset="-122"/>
              </a:rPr>
              <a:t>TV</a:t>
            </a:r>
            <a:r>
              <a:rPr kumimoji="1" lang="zh-CN" altLang="zh-CN" sz="2400" dirty="0">
                <a:latin typeface="Tahoma" panose="020B0604030504040204" pitchFamily="34" charset="0"/>
                <a:ea typeface="宋体" panose="02010600030101010101" pitchFamily="2" charset="-122"/>
              </a:rPr>
              <a:t>，其工作原理运用</a:t>
            </a:r>
            <a:r>
              <a:rPr kumimoji="1" lang="zh-CN" altLang="zh-CN" sz="2400" dirty="0">
                <a:solidFill>
                  <a:srgbClr val="FF0000"/>
                </a:solidFill>
                <a:latin typeface="Tahoma" panose="020B0604030504040204" pitchFamily="34" charset="0"/>
                <a:ea typeface="宋体" panose="02010600030101010101" pitchFamily="2" charset="-122"/>
              </a:rPr>
              <a:t>电磁感应原理</a:t>
            </a:r>
            <a:r>
              <a:rPr kumimoji="1" lang="zh-CN" altLang="zh-CN" sz="2400" dirty="0">
                <a:latin typeface="Tahoma" panose="020B0604030504040204" pitchFamily="34" charset="0"/>
                <a:ea typeface="宋体" panose="02010600030101010101" pitchFamily="2" charset="-122"/>
              </a:rPr>
              <a:t>原副边磁耦合将交流高压变为低电压</a:t>
            </a:r>
            <a:endParaRPr kumimoji="1" lang="zh-CN" altLang="en-US" sz="2400" dirty="0">
              <a:latin typeface="Tahoma" panose="020B0604030504040204" pitchFamily="34" charset="0"/>
              <a:ea typeface="宋体" panose="02010600030101010101" pitchFamily="2" charset="-122"/>
            </a:endParaRPr>
          </a:p>
        </p:txBody>
      </p:sp>
      <p:sp>
        <p:nvSpPr>
          <p:cNvPr id="2" name="矩形 20">
            <a:extLst>
              <a:ext uri="{FF2B5EF4-FFF2-40B4-BE49-F238E27FC236}">
                <a16:creationId xmlns:a16="http://schemas.microsoft.com/office/drawing/2014/main" id="{7BF5837B-0B96-FCC4-1109-59D49496730D}"/>
              </a:ext>
            </a:extLst>
          </p:cNvPr>
          <p:cNvSpPr>
            <a:spLocks noChangeArrowheads="1"/>
          </p:cNvSpPr>
          <p:nvPr/>
        </p:nvSpPr>
        <p:spPr bwMode="auto">
          <a:xfrm>
            <a:off x="8902342" y="4961008"/>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en-US" sz="2400" dirty="0">
                <a:solidFill>
                  <a:srgbClr val="FF0000"/>
                </a:solidFill>
                <a:latin typeface="Tahoma" panose="020B0604030504040204" pitchFamily="34" charset="0"/>
                <a:ea typeface="宋体" panose="02010600030101010101" pitchFamily="2" charset="-122"/>
              </a:rPr>
              <a:t>被测电压等于多少？</a:t>
            </a:r>
          </a:p>
        </p:txBody>
      </p:sp>
      <p:sp>
        <p:nvSpPr>
          <p:cNvPr id="4" name="Rectangle 3">
            <a:extLst>
              <a:ext uri="{FF2B5EF4-FFF2-40B4-BE49-F238E27FC236}">
                <a16:creationId xmlns:a16="http://schemas.microsoft.com/office/drawing/2014/main" id="{6989B3B6-03FA-FB55-41F1-3A540056872F}"/>
              </a:ext>
            </a:extLst>
          </p:cNvPr>
          <p:cNvSpPr>
            <a:spLocks noChangeArrowheads="1"/>
          </p:cNvSpPr>
          <p:nvPr/>
        </p:nvSpPr>
        <p:spPr bwMode="auto">
          <a:xfrm>
            <a:off x="119336" y="3983871"/>
            <a:ext cx="8640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pPr eaLnBrk="0" hangingPunct="0"/>
            <a:r>
              <a:rPr kumimoji="1" lang="zh-CN" altLang="en-US" sz="1600" dirty="0">
                <a:latin typeface="Times New Roman" panose="02020603050405020304" pitchFamily="18" charset="0"/>
                <a:ea typeface="宋体" panose="02010600030101010101" pitchFamily="2" charset="-122"/>
              </a:rPr>
              <a:t>主磁通</a:t>
            </a:r>
          </a:p>
        </p:txBody>
      </p:sp>
    </p:spTree>
    <p:extLst>
      <p:ext uri="{BB962C8B-B14F-4D97-AF65-F5344CB8AC3E}">
        <p14:creationId xmlns:p14="http://schemas.microsoft.com/office/powerpoint/2010/main" val="34108434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P spid="18"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927648" y="1196752"/>
            <a:ext cx="6410657" cy="4087065"/>
            <a:chOff x="2927648" y="1340768"/>
            <a:chExt cx="6410657" cy="4087065"/>
          </a:xfrm>
        </p:grpSpPr>
        <p:grpSp>
          <p:nvGrpSpPr>
            <p:cNvPr id="3" name="组合 2"/>
            <p:cNvGrpSpPr/>
            <p:nvPr/>
          </p:nvGrpSpPr>
          <p:grpSpPr>
            <a:xfrm>
              <a:off x="2936453" y="1340768"/>
              <a:ext cx="6327900" cy="488897"/>
              <a:chOff x="1841535" y="1303550"/>
              <a:chExt cx="5390433" cy="457982"/>
            </a:xfrm>
          </p:grpSpPr>
          <p:grpSp>
            <p:nvGrpSpPr>
              <p:cNvPr id="40" name="组合 39"/>
              <p:cNvGrpSpPr/>
              <p:nvPr/>
            </p:nvGrpSpPr>
            <p:grpSpPr>
              <a:xfrm>
                <a:off x="1841535" y="1303550"/>
                <a:ext cx="843427" cy="443226"/>
                <a:chOff x="666810" y="2586037"/>
                <a:chExt cx="468000" cy="245937"/>
              </a:xfrm>
            </p:grpSpPr>
            <p:sp>
              <p:nvSpPr>
                <p:cNvPr id="4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4" name="文本框 4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1" name="直接连接符 40"/>
              <p:cNvCxnSpPr>
                <a:stCxn id="43" idx="6"/>
              </p:cNvCxnSpPr>
              <p:nvPr/>
            </p:nvCxnSpPr>
            <p:spPr>
              <a:xfrm>
                <a:off x="2534033" y="1711215"/>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915072" y="1329060"/>
                <a:ext cx="4316896" cy="432472"/>
              </a:xfrm>
              <a:prstGeom prst="rect">
                <a:avLst/>
              </a:prstGeom>
              <a:noFill/>
            </p:spPr>
            <p:txBody>
              <a:bodyPr wrap="square" rtlCol="0">
                <a:spAutoFit/>
              </a:bodyPr>
              <a:lstStyle/>
              <a:p>
                <a:r>
                  <a:rPr lang="zh-CN" altLang="en-US" sz="2400" dirty="0"/>
                  <a:t>高电压的测量：电压互感器</a:t>
                </a:r>
                <a:endParaRPr lang="en-US" altLang="zh-CN" sz="2400" dirty="0"/>
              </a:p>
            </p:txBody>
          </p:sp>
        </p:grpSp>
        <p:grpSp>
          <p:nvGrpSpPr>
            <p:cNvPr id="4" name="组合 3"/>
            <p:cNvGrpSpPr/>
            <p:nvPr/>
          </p:nvGrpSpPr>
          <p:grpSpPr>
            <a:xfrm>
              <a:off x="2936452" y="1943088"/>
              <a:ext cx="5852933" cy="473144"/>
              <a:chOff x="1841535" y="2223512"/>
              <a:chExt cx="4985831" cy="443225"/>
            </a:xfrm>
          </p:grpSpPr>
          <p:grpSp>
            <p:nvGrpSpPr>
              <p:cNvPr id="35" name="组合 34"/>
              <p:cNvGrpSpPr/>
              <p:nvPr/>
            </p:nvGrpSpPr>
            <p:grpSpPr>
              <a:xfrm>
                <a:off x="1841535" y="2223512"/>
                <a:ext cx="843427" cy="443225"/>
                <a:chOff x="666810" y="2586037"/>
                <a:chExt cx="468000" cy="245937"/>
              </a:xfrm>
            </p:grpSpPr>
            <p:sp>
              <p:nvSpPr>
                <p:cNvPr id="3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9" name="文本框 38"/>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6" name="直接连接符 35"/>
              <p:cNvCxnSpPr>
                <a:stCxn id="38" idx="6"/>
              </p:cNvCxnSpPr>
              <p:nvPr/>
            </p:nvCxnSpPr>
            <p:spPr>
              <a:xfrm>
                <a:off x="2534033" y="2631188"/>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915073" y="2224366"/>
                <a:ext cx="3833675" cy="432472"/>
              </a:xfrm>
              <a:prstGeom prst="rect">
                <a:avLst/>
              </a:prstGeom>
              <a:noFill/>
            </p:spPr>
            <p:txBody>
              <a:bodyPr wrap="square" rtlCol="0">
                <a:spAutoFit/>
              </a:bodyPr>
              <a:lstStyle/>
              <a:p>
                <a:r>
                  <a:rPr lang="zh-CN" altLang="en-US" sz="2400" dirty="0"/>
                  <a:t>大电流的测量：电流互感器</a:t>
                </a:r>
                <a:endParaRPr lang="en-US" altLang="zh-CN" sz="2400" dirty="0"/>
              </a:p>
            </p:txBody>
          </p:sp>
        </p:grpSp>
        <p:grpSp>
          <p:nvGrpSpPr>
            <p:cNvPr id="5" name="组合 4"/>
            <p:cNvGrpSpPr/>
            <p:nvPr/>
          </p:nvGrpSpPr>
          <p:grpSpPr>
            <a:xfrm>
              <a:off x="2936452" y="2545407"/>
              <a:ext cx="5852933" cy="473146"/>
              <a:chOff x="1841535" y="3143496"/>
              <a:chExt cx="4985831" cy="443226"/>
            </a:xfrm>
          </p:grpSpPr>
          <p:grpSp>
            <p:nvGrpSpPr>
              <p:cNvPr id="30" name="组合 29"/>
              <p:cNvGrpSpPr/>
              <p:nvPr/>
            </p:nvGrpSpPr>
            <p:grpSpPr>
              <a:xfrm>
                <a:off x="1841535" y="3143496"/>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1" name="直接连接符 30"/>
              <p:cNvCxnSpPr>
                <a:stCxn id="33" idx="6"/>
              </p:cNvCxnSpPr>
              <p:nvPr/>
            </p:nvCxnSpPr>
            <p:spPr>
              <a:xfrm>
                <a:off x="2534033" y="3551161"/>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915073" y="3153419"/>
                <a:ext cx="3833675" cy="345345"/>
              </a:xfrm>
              <a:prstGeom prst="rect">
                <a:avLst/>
              </a:prstGeom>
              <a:noFill/>
            </p:spPr>
            <p:txBody>
              <a:bodyPr wrap="square" rtlCol="0">
                <a:spAutoFit/>
              </a:bodyPr>
              <a:lstStyle/>
              <a:p>
                <a:r>
                  <a:rPr lang="zh-CN" altLang="en-US" sz="2400" dirty="0"/>
                  <a:t>频率、周期、相位的测量</a:t>
                </a:r>
              </a:p>
            </p:txBody>
          </p:sp>
        </p:grpSp>
        <p:grpSp>
          <p:nvGrpSpPr>
            <p:cNvPr id="6" name="组合 5"/>
            <p:cNvGrpSpPr/>
            <p:nvPr/>
          </p:nvGrpSpPr>
          <p:grpSpPr>
            <a:xfrm>
              <a:off x="2927648" y="3147728"/>
              <a:ext cx="6410657" cy="473145"/>
              <a:chOff x="1841535" y="4063469"/>
              <a:chExt cx="5460930" cy="443226"/>
            </a:xfrm>
          </p:grpSpPr>
          <p:grpSp>
            <p:nvGrpSpPr>
              <p:cNvPr id="25" name="组合 24"/>
              <p:cNvGrpSpPr/>
              <p:nvPr/>
            </p:nvGrpSpPr>
            <p:grpSpPr>
              <a:xfrm>
                <a:off x="1841535" y="4063469"/>
                <a:ext cx="843427" cy="443226"/>
                <a:chOff x="666810" y="2586037"/>
                <a:chExt cx="468000" cy="245937"/>
              </a:xfrm>
            </p:grpSpPr>
            <p:sp>
              <p:nvSpPr>
                <p:cNvPr id="2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9" name="文本框 2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6" name="直接连接符 25"/>
              <p:cNvCxnSpPr>
                <a:stCxn id="28"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915073" y="4086673"/>
                <a:ext cx="4387392" cy="345345"/>
              </a:xfrm>
              <a:prstGeom prst="rect">
                <a:avLst/>
              </a:prstGeom>
              <a:noFill/>
            </p:spPr>
            <p:txBody>
              <a:bodyPr wrap="square" rtlCol="0">
                <a:spAutoFit/>
              </a:bodyPr>
              <a:lstStyle/>
              <a:p>
                <a:r>
                  <a:rPr lang="zh-CN" altLang="en-US" sz="2400" dirty="0"/>
                  <a:t>指针式电工仪表</a:t>
                </a:r>
                <a:endParaRPr lang="en-US" altLang="zh-CN" sz="2400" dirty="0"/>
              </a:p>
            </p:txBody>
          </p:sp>
        </p:grpSp>
        <p:grpSp>
          <p:nvGrpSpPr>
            <p:cNvPr id="7" name="组合 6"/>
            <p:cNvGrpSpPr/>
            <p:nvPr/>
          </p:nvGrpSpPr>
          <p:grpSpPr>
            <a:xfrm>
              <a:off x="2927648" y="3750047"/>
              <a:ext cx="6410657" cy="473145"/>
              <a:chOff x="1841535" y="4063469"/>
              <a:chExt cx="5460930" cy="443226"/>
            </a:xfrm>
          </p:grpSpPr>
          <p:grpSp>
            <p:nvGrpSpPr>
              <p:cNvPr id="20" name="组合 19"/>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1" name="直接连接符 20"/>
              <p:cNvCxnSpPr>
                <a:stCxn id="23"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915073" y="4091529"/>
                <a:ext cx="4387392" cy="345345"/>
              </a:xfrm>
              <a:prstGeom prst="rect">
                <a:avLst/>
              </a:prstGeom>
              <a:noFill/>
            </p:spPr>
            <p:txBody>
              <a:bodyPr wrap="square" rtlCol="0">
                <a:spAutoFit/>
              </a:bodyPr>
              <a:lstStyle/>
              <a:p>
                <a:r>
                  <a:rPr lang="zh-CN" altLang="zh-CN" sz="2400" dirty="0"/>
                  <a:t>电力设备绝缘性能的测试</a:t>
                </a:r>
                <a:endParaRPr lang="en-US" altLang="zh-CN" sz="2400" dirty="0"/>
              </a:p>
            </p:txBody>
          </p:sp>
        </p:grpSp>
        <p:grpSp>
          <p:nvGrpSpPr>
            <p:cNvPr id="8" name="组合 7"/>
            <p:cNvGrpSpPr/>
            <p:nvPr/>
          </p:nvGrpSpPr>
          <p:grpSpPr>
            <a:xfrm>
              <a:off x="2927648" y="4954688"/>
              <a:ext cx="6410657" cy="473145"/>
              <a:chOff x="1841535" y="4063469"/>
              <a:chExt cx="5460930" cy="443226"/>
            </a:xfrm>
          </p:grpSpPr>
          <p:grpSp>
            <p:nvGrpSpPr>
              <p:cNvPr id="15" name="组合 14"/>
              <p:cNvGrpSpPr/>
              <p:nvPr/>
            </p:nvGrpSpPr>
            <p:grpSpPr>
              <a:xfrm>
                <a:off x="1841535" y="4063469"/>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6" name="直接连接符 15"/>
              <p:cNvCxnSpPr>
                <a:stCxn id="18"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915073" y="4075939"/>
                <a:ext cx="4387392" cy="345345"/>
              </a:xfrm>
              <a:prstGeom prst="rect">
                <a:avLst/>
              </a:prstGeom>
              <a:noFill/>
            </p:spPr>
            <p:txBody>
              <a:bodyPr wrap="square" rtlCol="0">
                <a:spAutoFit/>
              </a:bodyPr>
              <a:lstStyle/>
              <a:p>
                <a:r>
                  <a:rPr lang="zh-CN" altLang="en-US" sz="2400" dirty="0"/>
                  <a:t>局部放电的测试</a:t>
                </a:r>
                <a:endParaRPr lang="en-US" altLang="zh-CN" sz="2400" dirty="0"/>
              </a:p>
            </p:txBody>
          </p:sp>
        </p:grpSp>
        <p:grpSp>
          <p:nvGrpSpPr>
            <p:cNvPr id="9" name="组合 8"/>
            <p:cNvGrpSpPr/>
            <p:nvPr/>
          </p:nvGrpSpPr>
          <p:grpSpPr>
            <a:xfrm>
              <a:off x="2927648" y="4352368"/>
              <a:ext cx="6410657" cy="473145"/>
              <a:chOff x="1841535" y="4063469"/>
              <a:chExt cx="5460930" cy="443226"/>
            </a:xfrm>
          </p:grpSpPr>
          <p:grpSp>
            <p:nvGrpSpPr>
              <p:cNvPr id="10" name="组合 9"/>
              <p:cNvGrpSpPr/>
              <p:nvPr/>
            </p:nvGrpSpPr>
            <p:grpSpPr>
              <a:xfrm>
                <a:off x="1841535" y="4063469"/>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1" name="直接连接符 10"/>
              <p:cNvCxnSpPr>
                <a:stCxn id="13"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915073" y="4066871"/>
                <a:ext cx="4387392" cy="345345"/>
              </a:xfrm>
              <a:prstGeom prst="rect">
                <a:avLst/>
              </a:prstGeom>
              <a:noFill/>
            </p:spPr>
            <p:txBody>
              <a:bodyPr wrap="square" rtlCol="0">
                <a:spAutoFit/>
              </a:bodyPr>
              <a:lstStyle/>
              <a:p>
                <a:r>
                  <a:rPr lang="zh-CN" altLang="en-US" sz="2400" dirty="0"/>
                  <a:t>接地电阻的测量</a:t>
                </a:r>
                <a:endParaRPr lang="en-US" altLang="zh-CN" sz="2400" dirty="0"/>
              </a:p>
            </p:txBody>
          </p:sp>
        </p:grpSp>
      </p:grpSp>
    </p:spTree>
    <p:extLst>
      <p:ext uri="{BB962C8B-B14F-4D97-AF65-F5344CB8AC3E}">
        <p14:creationId xmlns:p14="http://schemas.microsoft.com/office/powerpoint/2010/main" val="2562096437"/>
      </p:ext>
    </p:extLst>
  </p:cSld>
  <p:clrMapOvr>
    <a:masterClrMapping/>
  </p:clrMapOvr>
  <p:transition spd="med">
    <p:push/>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内容占位符 2"/>
          <p:cNvGraphicFramePr>
            <a:graphicFrameLocks noGrp="1"/>
          </p:cNvGraphicFramePr>
          <p:nvPr>
            <p:ph sz="quarter" idx="10"/>
            <p:extLst>
              <p:ext uri="{D42A27DB-BD31-4B8C-83A1-F6EECF244321}">
                <p14:modId xmlns:p14="http://schemas.microsoft.com/office/powerpoint/2010/main" val="2759980417"/>
              </p:ext>
            </p:extLst>
          </p:nvPr>
        </p:nvGraphicFramePr>
        <p:xfrm>
          <a:off x="658813" y="1685925"/>
          <a:ext cx="11163300"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538" name="标题 1"/>
          <p:cNvSpPr>
            <a:spLocks noGrp="1"/>
          </p:cNvSpPr>
          <p:nvPr>
            <p:ph type="title"/>
          </p:nvPr>
        </p:nvSpPr>
        <p:spPr/>
        <p:txBody>
          <a:bodyPr>
            <a:normAutofit/>
          </a:bodyPr>
          <a:lstStyle/>
          <a:p>
            <a:r>
              <a:rPr lang="zh-CN" altLang="en-US" dirty="0">
                <a:latin typeface="+mj-ea"/>
              </a:rPr>
              <a:t>指针式电工仪表</a:t>
            </a:r>
          </a:p>
        </p:txBody>
      </p:sp>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内容占位符 12"/>
          <p:cNvGraphicFramePr>
            <a:graphicFrameLocks noGrp="1"/>
          </p:cNvGraphicFramePr>
          <p:nvPr>
            <p:ph sz="quarter" idx="10"/>
            <p:extLst>
              <p:ext uri="{D42A27DB-BD31-4B8C-83A1-F6EECF244321}">
                <p14:modId xmlns:p14="http://schemas.microsoft.com/office/powerpoint/2010/main" val="2623373807"/>
              </p:ext>
            </p:extLst>
          </p:nvPr>
        </p:nvGraphicFramePr>
        <p:xfrm>
          <a:off x="5526882" y="1734651"/>
          <a:ext cx="5825702" cy="31565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normAutofit/>
          </a:bodyPr>
          <a:lstStyle/>
          <a:p>
            <a:r>
              <a:rPr lang="zh-CN" altLang="en-US" dirty="0"/>
              <a:t>磁电系测量机构</a:t>
            </a:r>
          </a:p>
        </p:txBody>
      </p:sp>
      <p:sp>
        <p:nvSpPr>
          <p:cNvPr id="359" name="Text Box 240"/>
          <p:cNvSpPr txBox="1">
            <a:spLocks noChangeArrowheads="1"/>
          </p:cNvSpPr>
          <p:nvPr/>
        </p:nvSpPr>
        <p:spPr bwMode="auto">
          <a:xfrm>
            <a:off x="6382014" y="5139003"/>
            <a:ext cx="5376333" cy="1384995"/>
          </a:xfrm>
          <a:prstGeom prst="rect">
            <a:avLst/>
          </a:prstGeom>
          <a:noFill/>
          <a:ln w="9525">
            <a:noFill/>
            <a:miter lim="800000"/>
            <a:headEnd/>
            <a:tailEnd/>
          </a:ln>
          <a:effectLst/>
        </p:spPr>
        <p:txBody>
          <a:bodyPr wrap="square">
            <a:spAutoFit/>
          </a:bodyPr>
          <a:lstStyle/>
          <a:p>
            <a:pPr algn="ctr" eaLnBrk="1" hangingPunct="1">
              <a:defRPr/>
            </a:pPr>
            <a:r>
              <a:rPr kumimoji="1" lang="en-US" altLang="zh-CN" sz="2800" b="1" dirty="0">
                <a:effectLst>
                  <a:outerShdw blurRad="38100" dist="38100" dir="2700000" algn="tl">
                    <a:srgbClr val="C0C0C0"/>
                  </a:outerShdw>
                </a:effectLst>
                <a:latin typeface="Times New Roman" pitchFamily="18" charset="0"/>
                <a:ea typeface="宋体" pitchFamily="2" charset="-122"/>
              </a:rPr>
              <a:t>    </a:t>
            </a:r>
            <a:r>
              <a:rPr kumimoji="1" lang="zh-CN" altLang="en-US" sz="2800" b="1" dirty="0">
                <a:latin typeface="+mn-ea"/>
                <a:ea typeface="+mn-ea"/>
              </a:rPr>
              <a:t>极掌与铁心之间的空气隙的长度是均匀的，其中分布着均匀的辐射方向的磁场。</a:t>
            </a:r>
          </a:p>
        </p:txBody>
      </p:sp>
      <p:pic>
        <p:nvPicPr>
          <p:cNvPr id="4" name="图片 3">
            <a:extLst>
              <a:ext uri="{FF2B5EF4-FFF2-40B4-BE49-F238E27FC236}">
                <a16:creationId xmlns:a16="http://schemas.microsoft.com/office/drawing/2014/main" id="{0F76472D-5FBF-4963-B7A9-C14473CFAD67}"/>
              </a:ext>
            </a:extLst>
          </p:cNvPr>
          <p:cNvPicPr>
            <a:picLocks noChangeAspect="1"/>
          </p:cNvPicPr>
          <p:nvPr/>
        </p:nvPicPr>
        <p:blipFill>
          <a:blip r:embed="rId7"/>
          <a:stretch>
            <a:fillRect/>
          </a:stretch>
        </p:blipFill>
        <p:spPr>
          <a:xfrm>
            <a:off x="333803" y="2075993"/>
            <a:ext cx="4838512" cy="3744416"/>
          </a:xfrm>
          <a:prstGeom prst="rect">
            <a:avLst/>
          </a:prstGeom>
        </p:spPr>
      </p:pic>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磁电系测量机构中的游丝</a:t>
            </a:r>
          </a:p>
        </p:txBody>
      </p:sp>
      <p:graphicFrame>
        <p:nvGraphicFramePr>
          <p:cNvPr id="2" name="图示 1"/>
          <p:cNvGraphicFramePr/>
          <p:nvPr>
            <p:extLst>
              <p:ext uri="{D42A27DB-BD31-4B8C-83A1-F6EECF244321}">
                <p14:modId xmlns:p14="http://schemas.microsoft.com/office/powerpoint/2010/main" val="2135776192"/>
              </p:ext>
            </p:extLst>
          </p:nvPr>
        </p:nvGraphicFramePr>
        <p:xfrm>
          <a:off x="2063552" y="2204864"/>
          <a:ext cx="7776864" cy="41494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内容占位符 10"/>
          <p:cNvGraphicFramePr>
            <a:graphicFrameLocks noGrp="1"/>
          </p:cNvGraphicFramePr>
          <p:nvPr>
            <p:ph sz="quarter" idx="10"/>
            <p:extLst>
              <p:ext uri="{D42A27DB-BD31-4B8C-83A1-F6EECF244321}">
                <p14:modId xmlns:p14="http://schemas.microsoft.com/office/powerpoint/2010/main" val="3483238121"/>
              </p:ext>
            </p:extLst>
          </p:nvPr>
        </p:nvGraphicFramePr>
        <p:xfrm>
          <a:off x="349858" y="1717675"/>
          <a:ext cx="5528877" cy="4826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内容占位符 13"/>
          <p:cNvGraphicFramePr>
            <a:graphicFrameLocks noGrp="1"/>
          </p:cNvGraphicFramePr>
          <p:nvPr>
            <p:ph sz="quarter" idx="11"/>
            <p:extLst>
              <p:ext uri="{D42A27DB-BD31-4B8C-83A1-F6EECF244321}">
                <p14:modId xmlns:p14="http://schemas.microsoft.com/office/powerpoint/2010/main" val="1752317900"/>
              </p:ext>
            </p:extLst>
          </p:nvPr>
        </p:nvGraphicFramePr>
        <p:xfrm>
          <a:off x="6381750" y="1717675"/>
          <a:ext cx="5376863" cy="482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标题 2"/>
          <p:cNvSpPr>
            <a:spLocks noGrp="1"/>
          </p:cNvSpPr>
          <p:nvPr>
            <p:ph type="title"/>
          </p:nvPr>
        </p:nvSpPr>
        <p:spPr/>
        <p:txBody>
          <a:bodyPr>
            <a:normAutofit/>
          </a:bodyPr>
          <a:lstStyle/>
          <a:p>
            <a:r>
              <a:rPr lang="zh-CN" altLang="en-US" dirty="0"/>
              <a:t>工作原理</a:t>
            </a:r>
          </a:p>
        </p:txBody>
      </p:sp>
      <p:sp>
        <p:nvSpPr>
          <p:cNvPr id="68610" name="Rectangle 2"/>
          <p:cNvSpPr>
            <a:spLocks noChangeArrowheads="1"/>
          </p:cNvSpPr>
          <p:nvPr/>
        </p:nvSpPr>
        <p:spPr bwMode="auto">
          <a:xfrm>
            <a:off x="4749801" y="2184401"/>
            <a:ext cx="3175" cy="4763"/>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20000"/>
              </a:spcBef>
              <a:buSzPct val="120000"/>
              <a:buBlip>
                <a:blip r:embed="rId1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68611" name="Rectangle 3"/>
          <p:cNvSpPr>
            <a:spLocks noChangeArrowheads="1"/>
          </p:cNvSpPr>
          <p:nvPr/>
        </p:nvSpPr>
        <p:spPr bwMode="auto">
          <a:xfrm>
            <a:off x="4813301" y="2184401"/>
            <a:ext cx="4763" cy="4763"/>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20000"/>
              </a:spcBef>
              <a:buSzPct val="120000"/>
              <a:buBlip>
                <a:blip r:embed="rId1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grpSp>
        <p:nvGrpSpPr>
          <p:cNvPr id="2" name="Group 10"/>
          <p:cNvGrpSpPr>
            <a:grpSpLocks noChangeAspect="1"/>
          </p:cNvGrpSpPr>
          <p:nvPr/>
        </p:nvGrpSpPr>
        <p:grpSpPr bwMode="auto">
          <a:xfrm>
            <a:off x="4949937" y="955840"/>
            <a:ext cx="2360613" cy="2243767"/>
            <a:chOff x="3504" y="634"/>
            <a:chExt cx="1861" cy="1769"/>
          </a:xfrm>
        </p:grpSpPr>
        <p:sp>
          <p:nvSpPr>
            <p:cNvPr id="68622" name="Freeform 11"/>
            <p:cNvSpPr>
              <a:spLocks noChangeAspect="1"/>
            </p:cNvSpPr>
            <p:nvPr/>
          </p:nvSpPr>
          <p:spPr bwMode="auto">
            <a:xfrm>
              <a:off x="4077" y="1162"/>
              <a:ext cx="728" cy="728"/>
            </a:xfrm>
            <a:custGeom>
              <a:avLst/>
              <a:gdLst>
                <a:gd name="T0" fmla="*/ 728 w 728"/>
                <a:gd name="T1" fmla="*/ 363 h 728"/>
                <a:gd name="T2" fmla="*/ 716 w 728"/>
                <a:gd name="T3" fmla="*/ 270 h 728"/>
                <a:gd name="T4" fmla="*/ 680 w 728"/>
                <a:gd name="T5" fmla="*/ 181 h 728"/>
                <a:gd name="T6" fmla="*/ 622 w 728"/>
                <a:gd name="T7" fmla="*/ 105 h 728"/>
                <a:gd name="T8" fmla="*/ 546 w 728"/>
                <a:gd name="T9" fmla="*/ 48 h 728"/>
                <a:gd name="T10" fmla="*/ 459 w 728"/>
                <a:gd name="T11" fmla="*/ 12 h 728"/>
                <a:gd name="T12" fmla="*/ 364 w 728"/>
                <a:gd name="T13" fmla="*/ 0 h 728"/>
                <a:gd name="T14" fmla="*/ 270 w 728"/>
                <a:gd name="T15" fmla="*/ 12 h 728"/>
                <a:gd name="T16" fmla="*/ 182 w 728"/>
                <a:gd name="T17" fmla="*/ 48 h 728"/>
                <a:gd name="T18" fmla="*/ 107 w 728"/>
                <a:gd name="T19" fmla="*/ 105 h 728"/>
                <a:gd name="T20" fmla="*/ 48 w 728"/>
                <a:gd name="T21" fmla="*/ 181 h 728"/>
                <a:gd name="T22" fmla="*/ 12 w 728"/>
                <a:gd name="T23" fmla="*/ 270 h 728"/>
                <a:gd name="T24" fmla="*/ 0 w 728"/>
                <a:gd name="T25" fmla="*/ 363 h 728"/>
                <a:gd name="T26" fmla="*/ 12 w 728"/>
                <a:gd name="T27" fmla="*/ 458 h 728"/>
                <a:gd name="T28" fmla="*/ 48 w 728"/>
                <a:gd name="T29" fmla="*/ 546 h 728"/>
                <a:gd name="T30" fmla="*/ 107 w 728"/>
                <a:gd name="T31" fmla="*/ 621 h 728"/>
                <a:gd name="T32" fmla="*/ 182 w 728"/>
                <a:gd name="T33" fmla="*/ 679 h 728"/>
                <a:gd name="T34" fmla="*/ 270 w 728"/>
                <a:gd name="T35" fmla="*/ 715 h 728"/>
                <a:gd name="T36" fmla="*/ 364 w 728"/>
                <a:gd name="T37" fmla="*/ 728 h 728"/>
                <a:gd name="T38" fmla="*/ 459 w 728"/>
                <a:gd name="T39" fmla="*/ 715 h 728"/>
                <a:gd name="T40" fmla="*/ 546 w 728"/>
                <a:gd name="T41" fmla="*/ 679 h 728"/>
                <a:gd name="T42" fmla="*/ 622 w 728"/>
                <a:gd name="T43" fmla="*/ 621 h 728"/>
                <a:gd name="T44" fmla="*/ 680 w 728"/>
                <a:gd name="T45" fmla="*/ 546 h 728"/>
                <a:gd name="T46" fmla="*/ 716 w 728"/>
                <a:gd name="T47" fmla="*/ 458 h 728"/>
                <a:gd name="T48" fmla="*/ 728 w 728"/>
                <a:gd name="T49" fmla="*/ 363 h 7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28"/>
                <a:gd name="T76" fmla="*/ 0 h 728"/>
                <a:gd name="T77" fmla="*/ 728 w 728"/>
                <a:gd name="T78" fmla="*/ 728 h 7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28" h="728">
                  <a:moveTo>
                    <a:pt x="728" y="363"/>
                  </a:moveTo>
                  <a:lnTo>
                    <a:pt x="716" y="270"/>
                  </a:lnTo>
                  <a:lnTo>
                    <a:pt x="680" y="181"/>
                  </a:lnTo>
                  <a:lnTo>
                    <a:pt x="622" y="105"/>
                  </a:lnTo>
                  <a:lnTo>
                    <a:pt x="546" y="48"/>
                  </a:lnTo>
                  <a:lnTo>
                    <a:pt x="459" y="12"/>
                  </a:lnTo>
                  <a:lnTo>
                    <a:pt x="364" y="0"/>
                  </a:lnTo>
                  <a:lnTo>
                    <a:pt x="270" y="12"/>
                  </a:lnTo>
                  <a:lnTo>
                    <a:pt x="182" y="48"/>
                  </a:lnTo>
                  <a:lnTo>
                    <a:pt x="107" y="105"/>
                  </a:lnTo>
                  <a:lnTo>
                    <a:pt x="48" y="181"/>
                  </a:lnTo>
                  <a:lnTo>
                    <a:pt x="12" y="270"/>
                  </a:lnTo>
                  <a:lnTo>
                    <a:pt x="0" y="363"/>
                  </a:lnTo>
                  <a:lnTo>
                    <a:pt x="12" y="458"/>
                  </a:lnTo>
                  <a:lnTo>
                    <a:pt x="48" y="546"/>
                  </a:lnTo>
                  <a:lnTo>
                    <a:pt x="107" y="621"/>
                  </a:lnTo>
                  <a:lnTo>
                    <a:pt x="182" y="679"/>
                  </a:lnTo>
                  <a:lnTo>
                    <a:pt x="270" y="715"/>
                  </a:lnTo>
                  <a:lnTo>
                    <a:pt x="364" y="728"/>
                  </a:lnTo>
                  <a:lnTo>
                    <a:pt x="459" y="715"/>
                  </a:lnTo>
                  <a:lnTo>
                    <a:pt x="546" y="679"/>
                  </a:lnTo>
                  <a:lnTo>
                    <a:pt x="622" y="621"/>
                  </a:lnTo>
                  <a:lnTo>
                    <a:pt x="680" y="546"/>
                  </a:lnTo>
                  <a:lnTo>
                    <a:pt x="716" y="458"/>
                  </a:lnTo>
                  <a:lnTo>
                    <a:pt x="728" y="363"/>
                  </a:lnTo>
                </a:path>
              </a:pathLst>
            </a:custGeom>
            <a:noFill/>
            <a:ln w="28575">
              <a:solidFill>
                <a:srgbClr val="00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8623" name="Group 12"/>
            <p:cNvGrpSpPr>
              <a:grpSpLocks noChangeAspect="1"/>
            </p:cNvGrpSpPr>
            <p:nvPr/>
          </p:nvGrpSpPr>
          <p:grpSpPr bwMode="auto">
            <a:xfrm>
              <a:off x="3504" y="1015"/>
              <a:ext cx="665" cy="1034"/>
              <a:chOff x="3504" y="1015"/>
              <a:chExt cx="665" cy="1034"/>
            </a:xfrm>
          </p:grpSpPr>
          <p:sp>
            <p:nvSpPr>
              <p:cNvPr id="68730" name="Freeform 13"/>
              <p:cNvSpPr>
                <a:spLocks noChangeAspect="1"/>
              </p:cNvSpPr>
              <p:nvPr/>
            </p:nvSpPr>
            <p:spPr bwMode="auto">
              <a:xfrm>
                <a:off x="3854" y="1015"/>
                <a:ext cx="315" cy="1033"/>
              </a:xfrm>
              <a:custGeom>
                <a:avLst/>
                <a:gdLst>
                  <a:gd name="T0" fmla="*/ 293 w 315"/>
                  <a:gd name="T1" fmla="*/ 0 h 1033"/>
                  <a:gd name="T2" fmla="*/ 199 w 315"/>
                  <a:gd name="T3" fmla="*/ 67 h 1033"/>
                  <a:gd name="T4" fmla="*/ 121 w 315"/>
                  <a:gd name="T5" fmla="*/ 150 h 1033"/>
                  <a:gd name="T6" fmla="*/ 60 w 315"/>
                  <a:gd name="T7" fmla="*/ 247 h 1033"/>
                  <a:gd name="T8" fmla="*/ 19 w 315"/>
                  <a:gd name="T9" fmla="*/ 353 h 1033"/>
                  <a:gd name="T10" fmla="*/ 0 w 315"/>
                  <a:gd name="T11" fmla="*/ 466 h 1033"/>
                  <a:gd name="T12" fmla="*/ 3 w 315"/>
                  <a:gd name="T13" fmla="*/ 581 h 1033"/>
                  <a:gd name="T14" fmla="*/ 28 w 315"/>
                  <a:gd name="T15" fmla="*/ 693 h 1033"/>
                  <a:gd name="T16" fmla="*/ 72 w 315"/>
                  <a:gd name="T17" fmla="*/ 797 h 1033"/>
                  <a:gd name="T18" fmla="*/ 138 w 315"/>
                  <a:gd name="T19" fmla="*/ 891 h 1033"/>
                  <a:gd name="T20" fmla="*/ 220 w 315"/>
                  <a:gd name="T21" fmla="*/ 971 h 1033"/>
                  <a:gd name="T22" fmla="*/ 315 w 315"/>
                  <a:gd name="T23" fmla="*/ 1033 h 10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5"/>
                  <a:gd name="T37" fmla="*/ 0 h 1033"/>
                  <a:gd name="T38" fmla="*/ 315 w 315"/>
                  <a:gd name="T39" fmla="*/ 1033 h 10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5" h="1033">
                    <a:moveTo>
                      <a:pt x="293" y="0"/>
                    </a:moveTo>
                    <a:lnTo>
                      <a:pt x="199" y="67"/>
                    </a:lnTo>
                    <a:lnTo>
                      <a:pt x="121" y="150"/>
                    </a:lnTo>
                    <a:lnTo>
                      <a:pt x="60" y="247"/>
                    </a:lnTo>
                    <a:lnTo>
                      <a:pt x="19" y="353"/>
                    </a:lnTo>
                    <a:lnTo>
                      <a:pt x="0" y="466"/>
                    </a:lnTo>
                    <a:lnTo>
                      <a:pt x="3" y="581"/>
                    </a:lnTo>
                    <a:lnTo>
                      <a:pt x="28" y="693"/>
                    </a:lnTo>
                    <a:lnTo>
                      <a:pt x="72" y="797"/>
                    </a:lnTo>
                    <a:lnTo>
                      <a:pt x="138" y="891"/>
                    </a:lnTo>
                    <a:lnTo>
                      <a:pt x="220" y="971"/>
                    </a:lnTo>
                    <a:lnTo>
                      <a:pt x="315" y="1033"/>
                    </a:ln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731" name="Line 14"/>
              <p:cNvSpPr>
                <a:spLocks noChangeAspect="1" noChangeShapeType="1"/>
              </p:cNvSpPr>
              <p:nvPr/>
            </p:nvSpPr>
            <p:spPr bwMode="auto">
              <a:xfrm>
                <a:off x="3534" y="2048"/>
                <a:ext cx="635" cy="1"/>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32" name="Line 15"/>
              <p:cNvSpPr>
                <a:spLocks noChangeAspect="1" noChangeShapeType="1"/>
              </p:cNvSpPr>
              <p:nvPr/>
            </p:nvSpPr>
            <p:spPr bwMode="auto">
              <a:xfrm>
                <a:off x="3504" y="1015"/>
                <a:ext cx="643" cy="1"/>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24" name="Group 16"/>
            <p:cNvGrpSpPr>
              <a:grpSpLocks noChangeAspect="1"/>
            </p:cNvGrpSpPr>
            <p:nvPr/>
          </p:nvGrpSpPr>
          <p:grpSpPr bwMode="auto">
            <a:xfrm>
              <a:off x="4713" y="1015"/>
              <a:ext cx="652" cy="1034"/>
              <a:chOff x="4713" y="1015"/>
              <a:chExt cx="652" cy="1034"/>
            </a:xfrm>
          </p:grpSpPr>
          <p:sp>
            <p:nvSpPr>
              <p:cNvPr id="68727" name="Line 17"/>
              <p:cNvSpPr>
                <a:spLocks noChangeAspect="1" noChangeShapeType="1"/>
              </p:cNvSpPr>
              <p:nvPr/>
            </p:nvSpPr>
            <p:spPr bwMode="auto">
              <a:xfrm>
                <a:off x="4736" y="1015"/>
                <a:ext cx="563" cy="1"/>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8" name="Line 18"/>
              <p:cNvSpPr>
                <a:spLocks noChangeAspect="1" noChangeShapeType="1"/>
              </p:cNvSpPr>
              <p:nvPr/>
            </p:nvSpPr>
            <p:spPr bwMode="auto">
              <a:xfrm>
                <a:off x="4713" y="2048"/>
                <a:ext cx="652" cy="1"/>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9" name="Freeform 19"/>
              <p:cNvSpPr>
                <a:spLocks noChangeAspect="1"/>
              </p:cNvSpPr>
              <p:nvPr/>
            </p:nvSpPr>
            <p:spPr bwMode="auto">
              <a:xfrm>
                <a:off x="4713" y="1015"/>
                <a:ext cx="315" cy="1033"/>
              </a:xfrm>
              <a:custGeom>
                <a:avLst/>
                <a:gdLst>
                  <a:gd name="T0" fmla="*/ 0 w 315"/>
                  <a:gd name="T1" fmla="*/ 1033 h 1033"/>
                  <a:gd name="T2" fmla="*/ 95 w 315"/>
                  <a:gd name="T3" fmla="*/ 971 h 1033"/>
                  <a:gd name="T4" fmla="*/ 178 w 315"/>
                  <a:gd name="T5" fmla="*/ 891 h 1033"/>
                  <a:gd name="T6" fmla="*/ 243 w 315"/>
                  <a:gd name="T7" fmla="*/ 797 h 1033"/>
                  <a:gd name="T8" fmla="*/ 288 w 315"/>
                  <a:gd name="T9" fmla="*/ 693 h 1033"/>
                  <a:gd name="T10" fmla="*/ 312 w 315"/>
                  <a:gd name="T11" fmla="*/ 581 h 1033"/>
                  <a:gd name="T12" fmla="*/ 315 w 315"/>
                  <a:gd name="T13" fmla="*/ 466 h 1033"/>
                  <a:gd name="T14" fmla="*/ 296 w 315"/>
                  <a:gd name="T15" fmla="*/ 353 h 1033"/>
                  <a:gd name="T16" fmla="*/ 255 w 315"/>
                  <a:gd name="T17" fmla="*/ 247 h 1033"/>
                  <a:gd name="T18" fmla="*/ 194 w 315"/>
                  <a:gd name="T19" fmla="*/ 150 h 1033"/>
                  <a:gd name="T20" fmla="*/ 116 w 315"/>
                  <a:gd name="T21" fmla="*/ 67 h 1033"/>
                  <a:gd name="T22" fmla="*/ 23 w 315"/>
                  <a:gd name="T23" fmla="*/ 0 h 10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5"/>
                  <a:gd name="T37" fmla="*/ 0 h 1033"/>
                  <a:gd name="T38" fmla="*/ 315 w 315"/>
                  <a:gd name="T39" fmla="*/ 1033 h 10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5" h="1033">
                    <a:moveTo>
                      <a:pt x="0" y="1033"/>
                    </a:moveTo>
                    <a:lnTo>
                      <a:pt x="95" y="971"/>
                    </a:lnTo>
                    <a:lnTo>
                      <a:pt x="178" y="891"/>
                    </a:lnTo>
                    <a:lnTo>
                      <a:pt x="243" y="797"/>
                    </a:lnTo>
                    <a:lnTo>
                      <a:pt x="288" y="693"/>
                    </a:lnTo>
                    <a:lnTo>
                      <a:pt x="312" y="581"/>
                    </a:lnTo>
                    <a:lnTo>
                      <a:pt x="315" y="466"/>
                    </a:lnTo>
                    <a:lnTo>
                      <a:pt x="296" y="353"/>
                    </a:lnTo>
                    <a:lnTo>
                      <a:pt x="255" y="247"/>
                    </a:lnTo>
                    <a:lnTo>
                      <a:pt x="194" y="150"/>
                    </a:lnTo>
                    <a:lnTo>
                      <a:pt x="116" y="67"/>
                    </a:lnTo>
                    <a:lnTo>
                      <a:pt x="23" y="0"/>
                    </a:ln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8625" name="Group 20"/>
            <p:cNvGrpSpPr>
              <a:grpSpLocks noChangeAspect="1"/>
            </p:cNvGrpSpPr>
            <p:nvPr/>
          </p:nvGrpSpPr>
          <p:grpSpPr bwMode="auto">
            <a:xfrm>
              <a:off x="3933" y="1490"/>
              <a:ext cx="1017" cy="72"/>
              <a:chOff x="3933" y="1490"/>
              <a:chExt cx="1017" cy="72"/>
            </a:xfrm>
          </p:grpSpPr>
          <p:sp>
            <p:nvSpPr>
              <p:cNvPr id="68720" name="Freeform 21"/>
              <p:cNvSpPr>
                <a:spLocks noChangeAspect="1"/>
              </p:cNvSpPr>
              <p:nvPr/>
            </p:nvSpPr>
            <p:spPr bwMode="auto">
              <a:xfrm>
                <a:off x="4406" y="1490"/>
                <a:ext cx="70" cy="71"/>
              </a:xfrm>
              <a:custGeom>
                <a:avLst/>
                <a:gdLst>
                  <a:gd name="T0" fmla="*/ 70 w 70"/>
                  <a:gd name="T1" fmla="*/ 35 h 71"/>
                  <a:gd name="T2" fmla="*/ 60 w 70"/>
                  <a:gd name="T3" fmla="*/ 10 h 71"/>
                  <a:gd name="T4" fmla="*/ 35 w 70"/>
                  <a:gd name="T5" fmla="*/ 0 h 71"/>
                  <a:gd name="T6" fmla="*/ 10 w 70"/>
                  <a:gd name="T7" fmla="*/ 10 h 71"/>
                  <a:gd name="T8" fmla="*/ 0 w 70"/>
                  <a:gd name="T9" fmla="*/ 35 h 71"/>
                  <a:gd name="T10" fmla="*/ 10 w 70"/>
                  <a:gd name="T11" fmla="*/ 60 h 71"/>
                  <a:gd name="T12" fmla="*/ 35 w 70"/>
                  <a:gd name="T13" fmla="*/ 71 h 71"/>
                  <a:gd name="T14" fmla="*/ 60 w 70"/>
                  <a:gd name="T15" fmla="*/ 60 h 71"/>
                  <a:gd name="T16" fmla="*/ 70 w 70"/>
                  <a:gd name="T17" fmla="*/ 35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71"/>
                  <a:gd name="T29" fmla="*/ 70 w 70"/>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71">
                    <a:moveTo>
                      <a:pt x="70" y="35"/>
                    </a:moveTo>
                    <a:lnTo>
                      <a:pt x="60" y="10"/>
                    </a:lnTo>
                    <a:lnTo>
                      <a:pt x="35" y="0"/>
                    </a:lnTo>
                    <a:lnTo>
                      <a:pt x="10" y="10"/>
                    </a:lnTo>
                    <a:lnTo>
                      <a:pt x="0" y="35"/>
                    </a:lnTo>
                    <a:lnTo>
                      <a:pt x="10" y="60"/>
                    </a:lnTo>
                    <a:lnTo>
                      <a:pt x="35" y="71"/>
                    </a:lnTo>
                    <a:lnTo>
                      <a:pt x="60" y="60"/>
                    </a:lnTo>
                    <a:lnTo>
                      <a:pt x="70" y="35"/>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721" name="Line 22"/>
              <p:cNvSpPr>
                <a:spLocks noChangeAspect="1" noChangeShapeType="1"/>
              </p:cNvSpPr>
              <p:nvPr/>
            </p:nvSpPr>
            <p:spPr bwMode="auto">
              <a:xfrm>
                <a:off x="4441" y="1490"/>
                <a:ext cx="473" cy="1"/>
              </a:xfrm>
              <a:prstGeom prst="line">
                <a:avLst/>
              </a:prstGeom>
              <a:noFill/>
              <a:ln w="28575">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2" name="Line 23"/>
              <p:cNvSpPr>
                <a:spLocks noChangeAspect="1" noChangeShapeType="1"/>
              </p:cNvSpPr>
              <p:nvPr/>
            </p:nvSpPr>
            <p:spPr bwMode="auto">
              <a:xfrm>
                <a:off x="4441" y="1561"/>
                <a:ext cx="473" cy="1"/>
              </a:xfrm>
              <a:prstGeom prst="line">
                <a:avLst/>
              </a:prstGeom>
              <a:noFill/>
              <a:ln w="28575">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3" name="Freeform 24"/>
              <p:cNvSpPr>
                <a:spLocks noChangeAspect="1"/>
              </p:cNvSpPr>
              <p:nvPr/>
            </p:nvSpPr>
            <p:spPr bwMode="auto">
              <a:xfrm>
                <a:off x="4879" y="1490"/>
                <a:ext cx="71" cy="71"/>
              </a:xfrm>
              <a:custGeom>
                <a:avLst/>
                <a:gdLst>
                  <a:gd name="T0" fmla="*/ 71 w 71"/>
                  <a:gd name="T1" fmla="*/ 35 h 71"/>
                  <a:gd name="T2" fmla="*/ 60 w 71"/>
                  <a:gd name="T3" fmla="*/ 10 h 71"/>
                  <a:gd name="T4" fmla="*/ 35 w 71"/>
                  <a:gd name="T5" fmla="*/ 0 h 71"/>
                  <a:gd name="T6" fmla="*/ 11 w 71"/>
                  <a:gd name="T7" fmla="*/ 10 h 71"/>
                  <a:gd name="T8" fmla="*/ 0 w 71"/>
                  <a:gd name="T9" fmla="*/ 35 h 71"/>
                  <a:gd name="T10" fmla="*/ 11 w 71"/>
                  <a:gd name="T11" fmla="*/ 60 h 71"/>
                  <a:gd name="T12" fmla="*/ 35 w 71"/>
                  <a:gd name="T13" fmla="*/ 71 h 71"/>
                  <a:gd name="T14" fmla="*/ 60 w 71"/>
                  <a:gd name="T15" fmla="*/ 60 h 71"/>
                  <a:gd name="T16" fmla="*/ 71 w 71"/>
                  <a:gd name="T17" fmla="*/ 35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71"/>
                  <a:gd name="T29" fmla="*/ 71 w 71"/>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71">
                    <a:moveTo>
                      <a:pt x="71" y="35"/>
                    </a:moveTo>
                    <a:lnTo>
                      <a:pt x="60" y="10"/>
                    </a:lnTo>
                    <a:lnTo>
                      <a:pt x="35" y="0"/>
                    </a:lnTo>
                    <a:lnTo>
                      <a:pt x="11" y="10"/>
                    </a:lnTo>
                    <a:lnTo>
                      <a:pt x="0" y="35"/>
                    </a:lnTo>
                    <a:lnTo>
                      <a:pt x="11" y="60"/>
                    </a:lnTo>
                    <a:lnTo>
                      <a:pt x="35" y="71"/>
                    </a:lnTo>
                    <a:lnTo>
                      <a:pt x="60" y="60"/>
                    </a:lnTo>
                    <a:lnTo>
                      <a:pt x="71" y="35"/>
                    </a:lnTo>
                  </a:path>
                </a:pathLst>
              </a:cu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724" name="Line 25"/>
              <p:cNvSpPr>
                <a:spLocks noChangeAspect="1" noChangeShapeType="1"/>
              </p:cNvSpPr>
              <p:nvPr/>
            </p:nvSpPr>
            <p:spPr bwMode="auto">
              <a:xfrm flipH="1">
                <a:off x="3968" y="1561"/>
                <a:ext cx="473" cy="1"/>
              </a:xfrm>
              <a:prstGeom prst="line">
                <a:avLst/>
              </a:prstGeom>
              <a:noFill/>
              <a:ln w="28575">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5" name="Line 26"/>
              <p:cNvSpPr>
                <a:spLocks noChangeAspect="1" noChangeShapeType="1"/>
              </p:cNvSpPr>
              <p:nvPr/>
            </p:nvSpPr>
            <p:spPr bwMode="auto">
              <a:xfrm flipH="1">
                <a:off x="3968" y="1490"/>
                <a:ext cx="473" cy="1"/>
              </a:xfrm>
              <a:prstGeom prst="line">
                <a:avLst/>
              </a:prstGeom>
              <a:noFill/>
              <a:ln w="28575">
                <a:solidFill>
                  <a:srgbClr val="CC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6" name="Freeform 27"/>
              <p:cNvSpPr>
                <a:spLocks noChangeAspect="1"/>
              </p:cNvSpPr>
              <p:nvPr/>
            </p:nvSpPr>
            <p:spPr bwMode="auto">
              <a:xfrm>
                <a:off x="3933" y="1490"/>
                <a:ext cx="70" cy="71"/>
              </a:xfrm>
              <a:custGeom>
                <a:avLst/>
                <a:gdLst>
                  <a:gd name="T0" fmla="*/ 70 w 70"/>
                  <a:gd name="T1" fmla="*/ 35 h 71"/>
                  <a:gd name="T2" fmla="*/ 60 w 70"/>
                  <a:gd name="T3" fmla="*/ 10 h 71"/>
                  <a:gd name="T4" fmla="*/ 35 w 70"/>
                  <a:gd name="T5" fmla="*/ 0 h 71"/>
                  <a:gd name="T6" fmla="*/ 10 w 70"/>
                  <a:gd name="T7" fmla="*/ 10 h 71"/>
                  <a:gd name="T8" fmla="*/ 0 w 70"/>
                  <a:gd name="T9" fmla="*/ 35 h 71"/>
                  <a:gd name="T10" fmla="*/ 10 w 70"/>
                  <a:gd name="T11" fmla="*/ 60 h 71"/>
                  <a:gd name="T12" fmla="*/ 35 w 70"/>
                  <a:gd name="T13" fmla="*/ 71 h 71"/>
                  <a:gd name="T14" fmla="*/ 60 w 70"/>
                  <a:gd name="T15" fmla="*/ 60 h 71"/>
                  <a:gd name="T16" fmla="*/ 70 w 70"/>
                  <a:gd name="T17" fmla="*/ 35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71"/>
                  <a:gd name="T29" fmla="*/ 70 w 70"/>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71">
                    <a:moveTo>
                      <a:pt x="70" y="35"/>
                    </a:moveTo>
                    <a:lnTo>
                      <a:pt x="60" y="10"/>
                    </a:lnTo>
                    <a:lnTo>
                      <a:pt x="35" y="0"/>
                    </a:lnTo>
                    <a:lnTo>
                      <a:pt x="10" y="10"/>
                    </a:lnTo>
                    <a:lnTo>
                      <a:pt x="0" y="35"/>
                    </a:lnTo>
                    <a:lnTo>
                      <a:pt x="10" y="60"/>
                    </a:lnTo>
                    <a:lnTo>
                      <a:pt x="35" y="71"/>
                    </a:lnTo>
                    <a:lnTo>
                      <a:pt x="60" y="60"/>
                    </a:lnTo>
                    <a:lnTo>
                      <a:pt x="70" y="35"/>
                    </a:lnTo>
                  </a:path>
                </a:pathLst>
              </a:cu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8626" name="Group 28"/>
            <p:cNvGrpSpPr>
              <a:grpSpLocks noChangeAspect="1"/>
            </p:cNvGrpSpPr>
            <p:nvPr/>
          </p:nvGrpSpPr>
          <p:grpSpPr bwMode="auto">
            <a:xfrm>
              <a:off x="3858" y="1027"/>
              <a:ext cx="1166" cy="1020"/>
              <a:chOff x="3858" y="1027"/>
              <a:chExt cx="1166" cy="1020"/>
            </a:xfrm>
          </p:grpSpPr>
          <p:grpSp>
            <p:nvGrpSpPr>
              <p:cNvPr id="68649" name="Group 29"/>
              <p:cNvGrpSpPr>
                <a:grpSpLocks noChangeAspect="1"/>
              </p:cNvGrpSpPr>
              <p:nvPr/>
            </p:nvGrpSpPr>
            <p:grpSpPr bwMode="auto">
              <a:xfrm>
                <a:off x="4610" y="1027"/>
                <a:ext cx="414" cy="1020"/>
                <a:chOff x="4610" y="1027"/>
                <a:chExt cx="414" cy="1020"/>
              </a:xfrm>
            </p:grpSpPr>
            <p:sp>
              <p:nvSpPr>
                <p:cNvPr id="68684" name="Freeform 30"/>
                <p:cNvSpPr>
                  <a:spLocks noChangeAspect="1"/>
                </p:cNvSpPr>
                <p:nvPr/>
              </p:nvSpPr>
              <p:spPr bwMode="auto">
                <a:xfrm>
                  <a:off x="4677" y="1027"/>
                  <a:ext cx="80" cy="111"/>
                </a:xfrm>
                <a:custGeom>
                  <a:avLst/>
                  <a:gdLst>
                    <a:gd name="T0" fmla="*/ 0 w 80"/>
                    <a:gd name="T1" fmla="*/ 89 h 111"/>
                    <a:gd name="T2" fmla="*/ 80 w 80"/>
                    <a:gd name="T3" fmla="*/ 0 h 111"/>
                    <a:gd name="T4" fmla="*/ 33 w 80"/>
                    <a:gd name="T5" fmla="*/ 111 h 111"/>
                    <a:gd name="T6" fmla="*/ 0 w 80"/>
                    <a:gd name="T7" fmla="*/ 89 h 111"/>
                    <a:gd name="T8" fmla="*/ 0 60000 65536"/>
                    <a:gd name="T9" fmla="*/ 0 60000 65536"/>
                    <a:gd name="T10" fmla="*/ 0 60000 65536"/>
                    <a:gd name="T11" fmla="*/ 0 60000 65536"/>
                    <a:gd name="T12" fmla="*/ 0 w 80"/>
                    <a:gd name="T13" fmla="*/ 0 h 111"/>
                    <a:gd name="T14" fmla="*/ 80 w 80"/>
                    <a:gd name="T15" fmla="*/ 111 h 111"/>
                  </a:gdLst>
                  <a:ahLst/>
                  <a:cxnLst>
                    <a:cxn ang="T8">
                      <a:pos x="T0" y="T1"/>
                    </a:cxn>
                    <a:cxn ang="T9">
                      <a:pos x="T2" y="T3"/>
                    </a:cxn>
                    <a:cxn ang="T10">
                      <a:pos x="T4" y="T5"/>
                    </a:cxn>
                    <a:cxn ang="T11">
                      <a:pos x="T6" y="T7"/>
                    </a:cxn>
                  </a:cxnLst>
                  <a:rect l="T12" t="T13" r="T14" b="T15"/>
                  <a:pathLst>
                    <a:path w="80" h="111">
                      <a:moveTo>
                        <a:pt x="0" y="89"/>
                      </a:moveTo>
                      <a:lnTo>
                        <a:pt x="80" y="0"/>
                      </a:lnTo>
                      <a:lnTo>
                        <a:pt x="33" y="111"/>
                      </a:lnTo>
                      <a:lnTo>
                        <a:pt x="0" y="89"/>
                      </a:lnTo>
                      <a:close/>
                    </a:path>
                  </a:pathLst>
                </a:custGeom>
                <a:solidFill>
                  <a:schemeClr val="tx1"/>
                </a:solidFill>
                <a:ln w="28575">
                  <a:solidFill>
                    <a:schemeClr val="tx1"/>
                  </a:solidFill>
                  <a:round/>
                  <a:headEnd/>
                  <a:tailEnd/>
                </a:ln>
              </p:spPr>
              <p:txBody>
                <a:bodyPr/>
                <a:lstStyle/>
                <a:p>
                  <a:endParaRPr lang="zh-CN" altLang="en-US"/>
                </a:p>
              </p:txBody>
            </p:sp>
            <p:sp>
              <p:nvSpPr>
                <p:cNvPr id="68685" name="Freeform 31"/>
                <p:cNvSpPr>
                  <a:spLocks noChangeAspect="1"/>
                </p:cNvSpPr>
                <p:nvPr/>
              </p:nvSpPr>
              <p:spPr bwMode="auto">
                <a:xfrm>
                  <a:off x="4677" y="1027"/>
                  <a:ext cx="80" cy="111"/>
                </a:xfrm>
                <a:custGeom>
                  <a:avLst/>
                  <a:gdLst>
                    <a:gd name="T0" fmla="*/ 0 w 80"/>
                    <a:gd name="T1" fmla="*/ 89 h 111"/>
                    <a:gd name="T2" fmla="*/ 80 w 80"/>
                    <a:gd name="T3" fmla="*/ 0 h 111"/>
                    <a:gd name="T4" fmla="*/ 33 w 80"/>
                    <a:gd name="T5" fmla="*/ 111 h 111"/>
                    <a:gd name="T6" fmla="*/ 0 w 80"/>
                    <a:gd name="T7" fmla="*/ 89 h 111"/>
                    <a:gd name="T8" fmla="*/ 0 60000 65536"/>
                    <a:gd name="T9" fmla="*/ 0 60000 65536"/>
                    <a:gd name="T10" fmla="*/ 0 60000 65536"/>
                    <a:gd name="T11" fmla="*/ 0 60000 65536"/>
                    <a:gd name="T12" fmla="*/ 0 w 80"/>
                    <a:gd name="T13" fmla="*/ 0 h 111"/>
                    <a:gd name="T14" fmla="*/ 80 w 80"/>
                    <a:gd name="T15" fmla="*/ 111 h 111"/>
                  </a:gdLst>
                  <a:ahLst/>
                  <a:cxnLst>
                    <a:cxn ang="T8">
                      <a:pos x="T0" y="T1"/>
                    </a:cxn>
                    <a:cxn ang="T9">
                      <a:pos x="T2" y="T3"/>
                    </a:cxn>
                    <a:cxn ang="T10">
                      <a:pos x="T4" y="T5"/>
                    </a:cxn>
                    <a:cxn ang="T11">
                      <a:pos x="T6" y="T7"/>
                    </a:cxn>
                  </a:cxnLst>
                  <a:rect l="T12" t="T13" r="T14" b="T15"/>
                  <a:pathLst>
                    <a:path w="80" h="111">
                      <a:moveTo>
                        <a:pt x="0" y="89"/>
                      </a:moveTo>
                      <a:lnTo>
                        <a:pt x="80" y="0"/>
                      </a:lnTo>
                      <a:lnTo>
                        <a:pt x="33" y="111"/>
                      </a:lnTo>
                      <a:lnTo>
                        <a:pt x="0" y="89"/>
                      </a:lnTo>
                    </a:path>
                  </a:pathLst>
                </a:custGeom>
                <a:solidFill>
                  <a:schemeClr val="tx1"/>
                </a:solidFill>
                <a:ln w="28575">
                  <a:solidFill>
                    <a:schemeClr val="tx1"/>
                  </a:solidFill>
                  <a:round/>
                  <a:headEnd/>
                  <a:tailEnd/>
                </a:ln>
              </p:spPr>
              <p:txBody>
                <a:bodyPr/>
                <a:lstStyle/>
                <a:p>
                  <a:endParaRPr lang="zh-CN" altLang="en-US"/>
                </a:p>
              </p:txBody>
            </p:sp>
            <p:sp>
              <p:nvSpPr>
                <p:cNvPr id="68686" name="Line 32"/>
                <p:cNvSpPr>
                  <a:spLocks noChangeAspect="1" noChangeShapeType="1"/>
                </p:cNvSpPr>
                <p:nvPr/>
              </p:nvSpPr>
              <p:spPr bwMode="auto">
                <a:xfrm flipH="1">
                  <a:off x="4635" y="1093"/>
                  <a:ext cx="80" cy="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7" name="Freeform 33"/>
                <p:cNvSpPr>
                  <a:spLocks noChangeAspect="1"/>
                </p:cNvSpPr>
                <p:nvPr/>
              </p:nvSpPr>
              <p:spPr bwMode="auto">
                <a:xfrm>
                  <a:off x="4643" y="1934"/>
                  <a:ext cx="72" cy="113"/>
                </a:xfrm>
                <a:custGeom>
                  <a:avLst/>
                  <a:gdLst>
                    <a:gd name="T0" fmla="*/ 34 w 72"/>
                    <a:gd name="T1" fmla="*/ 0 h 113"/>
                    <a:gd name="T2" fmla="*/ 72 w 72"/>
                    <a:gd name="T3" fmla="*/ 113 h 113"/>
                    <a:gd name="T4" fmla="*/ 0 w 72"/>
                    <a:gd name="T5" fmla="*/ 18 h 113"/>
                    <a:gd name="T6" fmla="*/ 34 w 72"/>
                    <a:gd name="T7" fmla="*/ 0 h 113"/>
                    <a:gd name="T8" fmla="*/ 0 60000 65536"/>
                    <a:gd name="T9" fmla="*/ 0 60000 65536"/>
                    <a:gd name="T10" fmla="*/ 0 60000 65536"/>
                    <a:gd name="T11" fmla="*/ 0 60000 65536"/>
                    <a:gd name="T12" fmla="*/ 0 w 72"/>
                    <a:gd name="T13" fmla="*/ 0 h 113"/>
                    <a:gd name="T14" fmla="*/ 72 w 72"/>
                    <a:gd name="T15" fmla="*/ 113 h 113"/>
                  </a:gdLst>
                  <a:ahLst/>
                  <a:cxnLst>
                    <a:cxn ang="T8">
                      <a:pos x="T0" y="T1"/>
                    </a:cxn>
                    <a:cxn ang="T9">
                      <a:pos x="T2" y="T3"/>
                    </a:cxn>
                    <a:cxn ang="T10">
                      <a:pos x="T4" y="T5"/>
                    </a:cxn>
                    <a:cxn ang="T11">
                      <a:pos x="T6" y="T7"/>
                    </a:cxn>
                  </a:cxnLst>
                  <a:rect l="T12" t="T13" r="T14" b="T15"/>
                  <a:pathLst>
                    <a:path w="72" h="113">
                      <a:moveTo>
                        <a:pt x="34" y="0"/>
                      </a:moveTo>
                      <a:lnTo>
                        <a:pt x="72" y="113"/>
                      </a:lnTo>
                      <a:lnTo>
                        <a:pt x="0" y="18"/>
                      </a:lnTo>
                      <a:lnTo>
                        <a:pt x="34" y="0"/>
                      </a:lnTo>
                      <a:close/>
                    </a:path>
                  </a:pathLst>
                </a:custGeom>
                <a:solidFill>
                  <a:schemeClr val="tx1"/>
                </a:solidFill>
                <a:ln w="28575">
                  <a:solidFill>
                    <a:schemeClr val="tx1"/>
                  </a:solidFill>
                  <a:round/>
                  <a:headEnd/>
                  <a:tailEnd/>
                </a:ln>
              </p:spPr>
              <p:txBody>
                <a:bodyPr/>
                <a:lstStyle/>
                <a:p>
                  <a:endParaRPr lang="zh-CN" altLang="en-US"/>
                </a:p>
              </p:txBody>
            </p:sp>
            <p:sp>
              <p:nvSpPr>
                <p:cNvPr id="68688" name="Freeform 34"/>
                <p:cNvSpPr>
                  <a:spLocks noChangeAspect="1"/>
                </p:cNvSpPr>
                <p:nvPr/>
              </p:nvSpPr>
              <p:spPr bwMode="auto">
                <a:xfrm>
                  <a:off x="4643" y="1934"/>
                  <a:ext cx="72" cy="113"/>
                </a:xfrm>
                <a:custGeom>
                  <a:avLst/>
                  <a:gdLst>
                    <a:gd name="T0" fmla="*/ 34 w 72"/>
                    <a:gd name="T1" fmla="*/ 0 h 113"/>
                    <a:gd name="T2" fmla="*/ 72 w 72"/>
                    <a:gd name="T3" fmla="*/ 113 h 113"/>
                    <a:gd name="T4" fmla="*/ 0 w 72"/>
                    <a:gd name="T5" fmla="*/ 18 h 113"/>
                    <a:gd name="T6" fmla="*/ 34 w 72"/>
                    <a:gd name="T7" fmla="*/ 0 h 113"/>
                    <a:gd name="T8" fmla="*/ 0 60000 65536"/>
                    <a:gd name="T9" fmla="*/ 0 60000 65536"/>
                    <a:gd name="T10" fmla="*/ 0 60000 65536"/>
                    <a:gd name="T11" fmla="*/ 0 60000 65536"/>
                    <a:gd name="T12" fmla="*/ 0 w 72"/>
                    <a:gd name="T13" fmla="*/ 0 h 113"/>
                    <a:gd name="T14" fmla="*/ 72 w 72"/>
                    <a:gd name="T15" fmla="*/ 113 h 113"/>
                  </a:gdLst>
                  <a:ahLst/>
                  <a:cxnLst>
                    <a:cxn ang="T8">
                      <a:pos x="T0" y="T1"/>
                    </a:cxn>
                    <a:cxn ang="T9">
                      <a:pos x="T2" y="T3"/>
                    </a:cxn>
                    <a:cxn ang="T10">
                      <a:pos x="T4" y="T5"/>
                    </a:cxn>
                    <a:cxn ang="T11">
                      <a:pos x="T6" y="T7"/>
                    </a:cxn>
                  </a:cxnLst>
                  <a:rect l="T12" t="T13" r="T14" b="T15"/>
                  <a:pathLst>
                    <a:path w="72" h="113">
                      <a:moveTo>
                        <a:pt x="34" y="0"/>
                      </a:moveTo>
                      <a:lnTo>
                        <a:pt x="72" y="113"/>
                      </a:lnTo>
                      <a:lnTo>
                        <a:pt x="0" y="18"/>
                      </a:lnTo>
                      <a:lnTo>
                        <a:pt x="34" y="0"/>
                      </a:lnTo>
                    </a:path>
                  </a:pathLst>
                </a:custGeom>
                <a:solidFill>
                  <a:schemeClr val="tx1"/>
                </a:solidFill>
                <a:ln w="28575">
                  <a:solidFill>
                    <a:schemeClr val="tx1"/>
                  </a:solidFill>
                  <a:round/>
                  <a:headEnd/>
                  <a:tailEnd/>
                </a:ln>
              </p:spPr>
              <p:txBody>
                <a:bodyPr/>
                <a:lstStyle/>
                <a:p>
                  <a:endParaRPr lang="zh-CN" altLang="en-US"/>
                </a:p>
              </p:txBody>
            </p:sp>
            <p:sp>
              <p:nvSpPr>
                <p:cNvPr id="68689" name="Line 35"/>
                <p:cNvSpPr>
                  <a:spLocks noChangeAspect="1" noChangeShapeType="1"/>
                </p:cNvSpPr>
                <p:nvPr/>
              </p:nvSpPr>
              <p:spPr bwMode="auto">
                <a:xfrm flipH="1" flipV="1">
                  <a:off x="4610" y="1848"/>
                  <a:ext cx="69" cy="1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0" name="Freeform 36"/>
                <p:cNvSpPr>
                  <a:spLocks noChangeAspect="1"/>
                </p:cNvSpPr>
                <p:nvPr/>
              </p:nvSpPr>
              <p:spPr bwMode="auto">
                <a:xfrm>
                  <a:off x="4713" y="1888"/>
                  <a:ext cx="88" cy="104"/>
                </a:xfrm>
                <a:custGeom>
                  <a:avLst/>
                  <a:gdLst>
                    <a:gd name="T0" fmla="*/ 32 w 88"/>
                    <a:gd name="T1" fmla="*/ 0 h 104"/>
                    <a:gd name="T2" fmla="*/ 88 w 88"/>
                    <a:gd name="T3" fmla="*/ 104 h 104"/>
                    <a:gd name="T4" fmla="*/ 0 w 88"/>
                    <a:gd name="T5" fmla="*/ 24 h 104"/>
                    <a:gd name="T6" fmla="*/ 32 w 88"/>
                    <a:gd name="T7" fmla="*/ 0 h 104"/>
                    <a:gd name="T8" fmla="*/ 0 60000 65536"/>
                    <a:gd name="T9" fmla="*/ 0 60000 65536"/>
                    <a:gd name="T10" fmla="*/ 0 60000 65536"/>
                    <a:gd name="T11" fmla="*/ 0 60000 65536"/>
                    <a:gd name="T12" fmla="*/ 0 w 88"/>
                    <a:gd name="T13" fmla="*/ 0 h 104"/>
                    <a:gd name="T14" fmla="*/ 88 w 88"/>
                    <a:gd name="T15" fmla="*/ 104 h 104"/>
                  </a:gdLst>
                  <a:ahLst/>
                  <a:cxnLst>
                    <a:cxn ang="T8">
                      <a:pos x="T0" y="T1"/>
                    </a:cxn>
                    <a:cxn ang="T9">
                      <a:pos x="T2" y="T3"/>
                    </a:cxn>
                    <a:cxn ang="T10">
                      <a:pos x="T4" y="T5"/>
                    </a:cxn>
                    <a:cxn ang="T11">
                      <a:pos x="T6" y="T7"/>
                    </a:cxn>
                  </a:cxnLst>
                  <a:rect l="T12" t="T13" r="T14" b="T15"/>
                  <a:pathLst>
                    <a:path w="88" h="104">
                      <a:moveTo>
                        <a:pt x="32" y="0"/>
                      </a:moveTo>
                      <a:lnTo>
                        <a:pt x="88" y="104"/>
                      </a:lnTo>
                      <a:lnTo>
                        <a:pt x="0" y="24"/>
                      </a:lnTo>
                      <a:lnTo>
                        <a:pt x="32" y="0"/>
                      </a:lnTo>
                      <a:close/>
                    </a:path>
                  </a:pathLst>
                </a:custGeom>
                <a:solidFill>
                  <a:schemeClr val="tx1"/>
                </a:solidFill>
                <a:ln w="28575">
                  <a:solidFill>
                    <a:schemeClr val="tx1"/>
                  </a:solidFill>
                  <a:round/>
                  <a:headEnd/>
                  <a:tailEnd/>
                </a:ln>
              </p:spPr>
              <p:txBody>
                <a:bodyPr/>
                <a:lstStyle/>
                <a:p>
                  <a:endParaRPr lang="zh-CN" altLang="en-US"/>
                </a:p>
              </p:txBody>
            </p:sp>
            <p:sp>
              <p:nvSpPr>
                <p:cNvPr id="68691" name="Freeform 37"/>
                <p:cNvSpPr>
                  <a:spLocks noChangeAspect="1"/>
                </p:cNvSpPr>
                <p:nvPr/>
              </p:nvSpPr>
              <p:spPr bwMode="auto">
                <a:xfrm>
                  <a:off x="4713" y="1888"/>
                  <a:ext cx="88" cy="104"/>
                </a:xfrm>
                <a:custGeom>
                  <a:avLst/>
                  <a:gdLst>
                    <a:gd name="T0" fmla="*/ 32 w 88"/>
                    <a:gd name="T1" fmla="*/ 0 h 104"/>
                    <a:gd name="T2" fmla="*/ 88 w 88"/>
                    <a:gd name="T3" fmla="*/ 104 h 104"/>
                    <a:gd name="T4" fmla="*/ 0 w 88"/>
                    <a:gd name="T5" fmla="*/ 24 h 104"/>
                    <a:gd name="T6" fmla="*/ 32 w 88"/>
                    <a:gd name="T7" fmla="*/ 0 h 104"/>
                    <a:gd name="T8" fmla="*/ 0 60000 65536"/>
                    <a:gd name="T9" fmla="*/ 0 60000 65536"/>
                    <a:gd name="T10" fmla="*/ 0 60000 65536"/>
                    <a:gd name="T11" fmla="*/ 0 60000 65536"/>
                    <a:gd name="T12" fmla="*/ 0 w 88"/>
                    <a:gd name="T13" fmla="*/ 0 h 104"/>
                    <a:gd name="T14" fmla="*/ 88 w 88"/>
                    <a:gd name="T15" fmla="*/ 104 h 104"/>
                  </a:gdLst>
                  <a:ahLst/>
                  <a:cxnLst>
                    <a:cxn ang="T8">
                      <a:pos x="T0" y="T1"/>
                    </a:cxn>
                    <a:cxn ang="T9">
                      <a:pos x="T2" y="T3"/>
                    </a:cxn>
                    <a:cxn ang="T10">
                      <a:pos x="T4" y="T5"/>
                    </a:cxn>
                    <a:cxn ang="T11">
                      <a:pos x="T6" y="T7"/>
                    </a:cxn>
                  </a:cxnLst>
                  <a:rect l="T12" t="T13" r="T14" b="T15"/>
                  <a:pathLst>
                    <a:path w="88" h="104">
                      <a:moveTo>
                        <a:pt x="32" y="0"/>
                      </a:moveTo>
                      <a:lnTo>
                        <a:pt x="88" y="104"/>
                      </a:lnTo>
                      <a:lnTo>
                        <a:pt x="0" y="24"/>
                      </a:lnTo>
                      <a:lnTo>
                        <a:pt x="32" y="0"/>
                      </a:lnTo>
                    </a:path>
                  </a:pathLst>
                </a:custGeom>
                <a:solidFill>
                  <a:schemeClr val="tx1"/>
                </a:solidFill>
                <a:ln w="28575">
                  <a:solidFill>
                    <a:schemeClr val="tx1"/>
                  </a:solidFill>
                  <a:round/>
                  <a:headEnd/>
                  <a:tailEnd/>
                </a:ln>
              </p:spPr>
              <p:txBody>
                <a:bodyPr/>
                <a:lstStyle/>
                <a:p>
                  <a:endParaRPr lang="zh-CN" altLang="en-US"/>
                </a:p>
              </p:txBody>
            </p:sp>
            <p:sp>
              <p:nvSpPr>
                <p:cNvPr id="68692" name="Line 38"/>
                <p:cNvSpPr>
                  <a:spLocks noChangeAspect="1" noChangeShapeType="1"/>
                </p:cNvSpPr>
                <p:nvPr/>
              </p:nvSpPr>
              <p:spPr bwMode="auto">
                <a:xfrm flipH="1" flipV="1">
                  <a:off x="4663" y="1814"/>
                  <a:ext cx="90" cy="1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3" name="Freeform 39"/>
                <p:cNvSpPr>
                  <a:spLocks noChangeAspect="1"/>
                </p:cNvSpPr>
                <p:nvPr/>
              </p:nvSpPr>
              <p:spPr bwMode="auto">
                <a:xfrm>
                  <a:off x="4777" y="1829"/>
                  <a:ext cx="100" cy="93"/>
                </a:xfrm>
                <a:custGeom>
                  <a:avLst/>
                  <a:gdLst>
                    <a:gd name="T0" fmla="*/ 25 w 100"/>
                    <a:gd name="T1" fmla="*/ 0 h 93"/>
                    <a:gd name="T2" fmla="*/ 100 w 100"/>
                    <a:gd name="T3" fmla="*/ 93 h 93"/>
                    <a:gd name="T4" fmla="*/ 0 w 100"/>
                    <a:gd name="T5" fmla="*/ 29 h 93"/>
                    <a:gd name="T6" fmla="*/ 25 w 100"/>
                    <a:gd name="T7" fmla="*/ 0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25" y="0"/>
                      </a:moveTo>
                      <a:lnTo>
                        <a:pt x="100" y="93"/>
                      </a:lnTo>
                      <a:lnTo>
                        <a:pt x="0" y="29"/>
                      </a:lnTo>
                      <a:lnTo>
                        <a:pt x="25" y="0"/>
                      </a:lnTo>
                      <a:close/>
                    </a:path>
                  </a:pathLst>
                </a:custGeom>
                <a:solidFill>
                  <a:schemeClr val="tx1"/>
                </a:solidFill>
                <a:ln w="28575">
                  <a:solidFill>
                    <a:schemeClr val="tx1"/>
                  </a:solidFill>
                  <a:round/>
                  <a:headEnd/>
                  <a:tailEnd/>
                </a:ln>
              </p:spPr>
              <p:txBody>
                <a:bodyPr/>
                <a:lstStyle/>
                <a:p>
                  <a:endParaRPr lang="zh-CN" altLang="en-US"/>
                </a:p>
              </p:txBody>
            </p:sp>
            <p:sp>
              <p:nvSpPr>
                <p:cNvPr id="68694" name="Freeform 40"/>
                <p:cNvSpPr>
                  <a:spLocks noChangeAspect="1"/>
                </p:cNvSpPr>
                <p:nvPr/>
              </p:nvSpPr>
              <p:spPr bwMode="auto">
                <a:xfrm>
                  <a:off x="4777" y="1829"/>
                  <a:ext cx="100" cy="93"/>
                </a:xfrm>
                <a:custGeom>
                  <a:avLst/>
                  <a:gdLst>
                    <a:gd name="T0" fmla="*/ 25 w 100"/>
                    <a:gd name="T1" fmla="*/ 0 h 93"/>
                    <a:gd name="T2" fmla="*/ 100 w 100"/>
                    <a:gd name="T3" fmla="*/ 93 h 93"/>
                    <a:gd name="T4" fmla="*/ 0 w 100"/>
                    <a:gd name="T5" fmla="*/ 29 h 93"/>
                    <a:gd name="T6" fmla="*/ 25 w 100"/>
                    <a:gd name="T7" fmla="*/ 0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25" y="0"/>
                      </a:moveTo>
                      <a:lnTo>
                        <a:pt x="100" y="93"/>
                      </a:lnTo>
                      <a:lnTo>
                        <a:pt x="0" y="29"/>
                      </a:lnTo>
                      <a:lnTo>
                        <a:pt x="25" y="0"/>
                      </a:lnTo>
                    </a:path>
                  </a:pathLst>
                </a:custGeom>
                <a:solidFill>
                  <a:schemeClr val="tx1"/>
                </a:solidFill>
                <a:ln w="28575">
                  <a:solidFill>
                    <a:schemeClr val="tx1"/>
                  </a:solidFill>
                  <a:round/>
                  <a:headEnd/>
                  <a:tailEnd/>
                </a:ln>
              </p:spPr>
              <p:txBody>
                <a:bodyPr/>
                <a:lstStyle/>
                <a:p>
                  <a:endParaRPr lang="zh-CN" altLang="en-US"/>
                </a:p>
              </p:txBody>
            </p:sp>
            <p:sp>
              <p:nvSpPr>
                <p:cNvPr id="68695" name="Line 41"/>
                <p:cNvSpPr>
                  <a:spLocks noChangeAspect="1" noChangeShapeType="1"/>
                </p:cNvSpPr>
                <p:nvPr/>
              </p:nvSpPr>
              <p:spPr bwMode="auto">
                <a:xfrm flipH="1" flipV="1">
                  <a:off x="4710" y="1771"/>
                  <a:ext cx="109" cy="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6" name="Freeform 42"/>
                <p:cNvSpPr>
                  <a:spLocks noChangeAspect="1"/>
                </p:cNvSpPr>
                <p:nvPr/>
              </p:nvSpPr>
              <p:spPr bwMode="auto">
                <a:xfrm>
                  <a:off x="4829" y="1762"/>
                  <a:ext cx="109" cy="79"/>
                </a:xfrm>
                <a:custGeom>
                  <a:avLst/>
                  <a:gdLst>
                    <a:gd name="T0" fmla="*/ 21 w 109"/>
                    <a:gd name="T1" fmla="*/ 0 h 79"/>
                    <a:gd name="T2" fmla="*/ 109 w 109"/>
                    <a:gd name="T3" fmla="*/ 79 h 79"/>
                    <a:gd name="T4" fmla="*/ 0 w 109"/>
                    <a:gd name="T5" fmla="*/ 32 h 79"/>
                    <a:gd name="T6" fmla="*/ 21 w 109"/>
                    <a:gd name="T7" fmla="*/ 0 h 79"/>
                    <a:gd name="T8" fmla="*/ 0 60000 65536"/>
                    <a:gd name="T9" fmla="*/ 0 60000 65536"/>
                    <a:gd name="T10" fmla="*/ 0 60000 65536"/>
                    <a:gd name="T11" fmla="*/ 0 60000 65536"/>
                    <a:gd name="T12" fmla="*/ 0 w 109"/>
                    <a:gd name="T13" fmla="*/ 0 h 79"/>
                    <a:gd name="T14" fmla="*/ 109 w 109"/>
                    <a:gd name="T15" fmla="*/ 79 h 79"/>
                  </a:gdLst>
                  <a:ahLst/>
                  <a:cxnLst>
                    <a:cxn ang="T8">
                      <a:pos x="T0" y="T1"/>
                    </a:cxn>
                    <a:cxn ang="T9">
                      <a:pos x="T2" y="T3"/>
                    </a:cxn>
                    <a:cxn ang="T10">
                      <a:pos x="T4" y="T5"/>
                    </a:cxn>
                    <a:cxn ang="T11">
                      <a:pos x="T6" y="T7"/>
                    </a:cxn>
                  </a:cxnLst>
                  <a:rect l="T12" t="T13" r="T14" b="T15"/>
                  <a:pathLst>
                    <a:path w="109" h="79">
                      <a:moveTo>
                        <a:pt x="21" y="0"/>
                      </a:moveTo>
                      <a:lnTo>
                        <a:pt x="109" y="79"/>
                      </a:lnTo>
                      <a:lnTo>
                        <a:pt x="0" y="32"/>
                      </a:lnTo>
                      <a:lnTo>
                        <a:pt x="21" y="0"/>
                      </a:lnTo>
                      <a:close/>
                    </a:path>
                  </a:pathLst>
                </a:custGeom>
                <a:solidFill>
                  <a:schemeClr val="tx1"/>
                </a:solidFill>
                <a:ln w="28575">
                  <a:solidFill>
                    <a:schemeClr val="tx1"/>
                  </a:solidFill>
                  <a:round/>
                  <a:headEnd/>
                  <a:tailEnd/>
                </a:ln>
              </p:spPr>
              <p:txBody>
                <a:bodyPr/>
                <a:lstStyle/>
                <a:p>
                  <a:endParaRPr lang="zh-CN" altLang="en-US"/>
                </a:p>
              </p:txBody>
            </p:sp>
            <p:sp>
              <p:nvSpPr>
                <p:cNvPr id="68697" name="Freeform 43"/>
                <p:cNvSpPr>
                  <a:spLocks noChangeAspect="1"/>
                </p:cNvSpPr>
                <p:nvPr/>
              </p:nvSpPr>
              <p:spPr bwMode="auto">
                <a:xfrm>
                  <a:off x="4829" y="1762"/>
                  <a:ext cx="109" cy="79"/>
                </a:xfrm>
                <a:custGeom>
                  <a:avLst/>
                  <a:gdLst>
                    <a:gd name="T0" fmla="*/ 21 w 109"/>
                    <a:gd name="T1" fmla="*/ 0 h 79"/>
                    <a:gd name="T2" fmla="*/ 109 w 109"/>
                    <a:gd name="T3" fmla="*/ 79 h 79"/>
                    <a:gd name="T4" fmla="*/ 0 w 109"/>
                    <a:gd name="T5" fmla="*/ 32 h 79"/>
                    <a:gd name="T6" fmla="*/ 21 w 109"/>
                    <a:gd name="T7" fmla="*/ 0 h 79"/>
                    <a:gd name="T8" fmla="*/ 0 60000 65536"/>
                    <a:gd name="T9" fmla="*/ 0 60000 65536"/>
                    <a:gd name="T10" fmla="*/ 0 60000 65536"/>
                    <a:gd name="T11" fmla="*/ 0 60000 65536"/>
                    <a:gd name="T12" fmla="*/ 0 w 109"/>
                    <a:gd name="T13" fmla="*/ 0 h 79"/>
                    <a:gd name="T14" fmla="*/ 109 w 109"/>
                    <a:gd name="T15" fmla="*/ 79 h 79"/>
                  </a:gdLst>
                  <a:ahLst/>
                  <a:cxnLst>
                    <a:cxn ang="T8">
                      <a:pos x="T0" y="T1"/>
                    </a:cxn>
                    <a:cxn ang="T9">
                      <a:pos x="T2" y="T3"/>
                    </a:cxn>
                    <a:cxn ang="T10">
                      <a:pos x="T4" y="T5"/>
                    </a:cxn>
                    <a:cxn ang="T11">
                      <a:pos x="T6" y="T7"/>
                    </a:cxn>
                  </a:cxnLst>
                  <a:rect l="T12" t="T13" r="T14" b="T15"/>
                  <a:pathLst>
                    <a:path w="109" h="79">
                      <a:moveTo>
                        <a:pt x="21" y="0"/>
                      </a:moveTo>
                      <a:lnTo>
                        <a:pt x="109" y="79"/>
                      </a:lnTo>
                      <a:lnTo>
                        <a:pt x="0" y="32"/>
                      </a:lnTo>
                      <a:lnTo>
                        <a:pt x="21" y="0"/>
                      </a:lnTo>
                    </a:path>
                  </a:pathLst>
                </a:custGeom>
                <a:solidFill>
                  <a:schemeClr val="tx1"/>
                </a:solidFill>
                <a:ln w="28575">
                  <a:solidFill>
                    <a:schemeClr val="tx1"/>
                  </a:solidFill>
                  <a:round/>
                  <a:headEnd/>
                  <a:tailEnd/>
                </a:ln>
              </p:spPr>
              <p:txBody>
                <a:bodyPr/>
                <a:lstStyle/>
                <a:p>
                  <a:endParaRPr lang="zh-CN" altLang="en-US"/>
                </a:p>
              </p:txBody>
            </p:sp>
            <p:sp>
              <p:nvSpPr>
                <p:cNvPr id="68698" name="Line 44"/>
                <p:cNvSpPr>
                  <a:spLocks noChangeAspect="1" noChangeShapeType="1"/>
                </p:cNvSpPr>
                <p:nvPr/>
              </p:nvSpPr>
              <p:spPr bwMode="auto">
                <a:xfrm flipH="1" flipV="1">
                  <a:off x="4748" y="1721"/>
                  <a:ext cx="125" cy="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9" name="Freeform 45"/>
                <p:cNvSpPr>
                  <a:spLocks noChangeAspect="1"/>
                </p:cNvSpPr>
                <p:nvPr/>
              </p:nvSpPr>
              <p:spPr bwMode="auto">
                <a:xfrm>
                  <a:off x="4869" y="1687"/>
                  <a:ext cx="117" cy="63"/>
                </a:xfrm>
                <a:custGeom>
                  <a:avLst/>
                  <a:gdLst>
                    <a:gd name="T0" fmla="*/ 16 w 117"/>
                    <a:gd name="T1" fmla="*/ 0 h 63"/>
                    <a:gd name="T2" fmla="*/ 117 w 117"/>
                    <a:gd name="T3" fmla="*/ 63 h 63"/>
                    <a:gd name="T4" fmla="*/ 0 w 117"/>
                    <a:gd name="T5" fmla="*/ 36 h 63"/>
                    <a:gd name="T6" fmla="*/ 16 w 117"/>
                    <a:gd name="T7" fmla="*/ 0 h 63"/>
                    <a:gd name="T8" fmla="*/ 0 60000 65536"/>
                    <a:gd name="T9" fmla="*/ 0 60000 65536"/>
                    <a:gd name="T10" fmla="*/ 0 60000 65536"/>
                    <a:gd name="T11" fmla="*/ 0 60000 65536"/>
                    <a:gd name="T12" fmla="*/ 0 w 117"/>
                    <a:gd name="T13" fmla="*/ 0 h 63"/>
                    <a:gd name="T14" fmla="*/ 117 w 117"/>
                    <a:gd name="T15" fmla="*/ 63 h 63"/>
                  </a:gdLst>
                  <a:ahLst/>
                  <a:cxnLst>
                    <a:cxn ang="T8">
                      <a:pos x="T0" y="T1"/>
                    </a:cxn>
                    <a:cxn ang="T9">
                      <a:pos x="T2" y="T3"/>
                    </a:cxn>
                    <a:cxn ang="T10">
                      <a:pos x="T4" y="T5"/>
                    </a:cxn>
                    <a:cxn ang="T11">
                      <a:pos x="T6" y="T7"/>
                    </a:cxn>
                  </a:cxnLst>
                  <a:rect l="T12" t="T13" r="T14" b="T15"/>
                  <a:pathLst>
                    <a:path w="117" h="63">
                      <a:moveTo>
                        <a:pt x="16" y="0"/>
                      </a:moveTo>
                      <a:lnTo>
                        <a:pt x="117" y="63"/>
                      </a:lnTo>
                      <a:lnTo>
                        <a:pt x="0" y="36"/>
                      </a:lnTo>
                      <a:lnTo>
                        <a:pt x="16" y="0"/>
                      </a:lnTo>
                      <a:close/>
                    </a:path>
                  </a:pathLst>
                </a:custGeom>
                <a:solidFill>
                  <a:schemeClr val="tx1"/>
                </a:solidFill>
                <a:ln w="28575">
                  <a:solidFill>
                    <a:schemeClr val="tx1"/>
                  </a:solidFill>
                  <a:round/>
                  <a:headEnd/>
                  <a:tailEnd/>
                </a:ln>
              </p:spPr>
              <p:txBody>
                <a:bodyPr/>
                <a:lstStyle/>
                <a:p>
                  <a:endParaRPr lang="zh-CN" altLang="en-US"/>
                </a:p>
              </p:txBody>
            </p:sp>
            <p:sp>
              <p:nvSpPr>
                <p:cNvPr id="68700" name="Freeform 46"/>
                <p:cNvSpPr>
                  <a:spLocks noChangeAspect="1"/>
                </p:cNvSpPr>
                <p:nvPr/>
              </p:nvSpPr>
              <p:spPr bwMode="auto">
                <a:xfrm>
                  <a:off x="4869" y="1687"/>
                  <a:ext cx="117" cy="63"/>
                </a:xfrm>
                <a:custGeom>
                  <a:avLst/>
                  <a:gdLst>
                    <a:gd name="T0" fmla="*/ 16 w 117"/>
                    <a:gd name="T1" fmla="*/ 0 h 63"/>
                    <a:gd name="T2" fmla="*/ 117 w 117"/>
                    <a:gd name="T3" fmla="*/ 63 h 63"/>
                    <a:gd name="T4" fmla="*/ 0 w 117"/>
                    <a:gd name="T5" fmla="*/ 36 h 63"/>
                    <a:gd name="T6" fmla="*/ 16 w 117"/>
                    <a:gd name="T7" fmla="*/ 0 h 63"/>
                    <a:gd name="T8" fmla="*/ 0 60000 65536"/>
                    <a:gd name="T9" fmla="*/ 0 60000 65536"/>
                    <a:gd name="T10" fmla="*/ 0 60000 65536"/>
                    <a:gd name="T11" fmla="*/ 0 60000 65536"/>
                    <a:gd name="T12" fmla="*/ 0 w 117"/>
                    <a:gd name="T13" fmla="*/ 0 h 63"/>
                    <a:gd name="T14" fmla="*/ 117 w 117"/>
                    <a:gd name="T15" fmla="*/ 63 h 63"/>
                  </a:gdLst>
                  <a:ahLst/>
                  <a:cxnLst>
                    <a:cxn ang="T8">
                      <a:pos x="T0" y="T1"/>
                    </a:cxn>
                    <a:cxn ang="T9">
                      <a:pos x="T2" y="T3"/>
                    </a:cxn>
                    <a:cxn ang="T10">
                      <a:pos x="T4" y="T5"/>
                    </a:cxn>
                    <a:cxn ang="T11">
                      <a:pos x="T6" y="T7"/>
                    </a:cxn>
                  </a:cxnLst>
                  <a:rect l="T12" t="T13" r="T14" b="T15"/>
                  <a:pathLst>
                    <a:path w="117" h="63">
                      <a:moveTo>
                        <a:pt x="16" y="0"/>
                      </a:moveTo>
                      <a:lnTo>
                        <a:pt x="117" y="63"/>
                      </a:lnTo>
                      <a:lnTo>
                        <a:pt x="0" y="36"/>
                      </a:lnTo>
                      <a:lnTo>
                        <a:pt x="16" y="0"/>
                      </a:lnTo>
                    </a:path>
                  </a:pathLst>
                </a:custGeom>
                <a:solidFill>
                  <a:schemeClr val="tx1"/>
                </a:solidFill>
                <a:ln w="28575">
                  <a:solidFill>
                    <a:schemeClr val="tx1"/>
                  </a:solidFill>
                  <a:round/>
                  <a:headEnd/>
                  <a:tailEnd/>
                </a:ln>
              </p:spPr>
              <p:txBody>
                <a:bodyPr/>
                <a:lstStyle/>
                <a:p>
                  <a:endParaRPr lang="zh-CN" altLang="en-US"/>
                </a:p>
              </p:txBody>
            </p:sp>
            <p:sp>
              <p:nvSpPr>
                <p:cNvPr id="68701" name="Line 47"/>
                <p:cNvSpPr>
                  <a:spLocks noChangeAspect="1" noChangeShapeType="1"/>
                </p:cNvSpPr>
                <p:nvPr/>
              </p:nvSpPr>
              <p:spPr bwMode="auto">
                <a:xfrm flipH="1" flipV="1">
                  <a:off x="4778" y="1664"/>
                  <a:ext cx="136" cy="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2" name="Freeform 48"/>
                <p:cNvSpPr>
                  <a:spLocks noChangeAspect="1"/>
                </p:cNvSpPr>
                <p:nvPr/>
              </p:nvSpPr>
              <p:spPr bwMode="auto">
                <a:xfrm>
                  <a:off x="4898" y="1607"/>
                  <a:ext cx="118" cy="44"/>
                </a:xfrm>
                <a:custGeom>
                  <a:avLst/>
                  <a:gdLst>
                    <a:gd name="T0" fmla="*/ 7 w 118"/>
                    <a:gd name="T1" fmla="*/ 0 h 44"/>
                    <a:gd name="T2" fmla="*/ 118 w 118"/>
                    <a:gd name="T3" fmla="*/ 44 h 44"/>
                    <a:gd name="T4" fmla="*/ 0 w 118"/>
                    <a:gd name="T5" fmla="*/ 38 h 44"/>
                    <a:gd name="T6" fmla="*/ 7 w 118"/>
                    <a:gd name="T7" fmla="*/ 0 h 44"/>
                    <a:gd name="T8" fmla="*/ 0 60000 65536"/>
                    <a:gd name="T9" fmla="*/ 0 60000 65536"/>
                    <a:gd name="T10" fmla="*/ 0 60000 65536"/>
                    <a:gd name="T11" fmla="*/ 0 60000 65536"/>
                    <a:gd name="T12" fmla="*/ 0 w 118"/>
                    <a:gd name="T13" fmla="*/ 0 h 44"/>
                    <a:gd name="T14" fmla="*/ 118 w 118"/>
                    <a:gd name="T15" fmla="*/ 44 h 44"/>
                  </a:gdLst>
                  <a:ahLst/>
                  <a:cxnLst>
                    <a:cxn ang="T8">
                      <a:pos x="T0" y="T1"/>
                    </a:cxn>
                    <a:cxn ang="T9">
                      <a:pos x="T2" y="T3"/>
                    </a:cxn>
                    <a:cxn ang="T10">
                      <a:pos x="T4" y="T5"/>
                    </a:cxn>
                    <a:cxn ang="T11">
                      <a:pos x="T6" y="T7"/>
                    </a:cxn>
                  </a:cxnLst>
                  <a:rect l="T12" t="T13" r="T14" b="T15"/>
                  <a:pathLst>
                    <a:path w="118" h="44">
                      <a:moveTo>
                        <a:pt x="7" y="0"/>
                      </a:moveTo>
                      <a:lnTo>
                        <a:pt x="118" y="44"/>
                      </a:lnTo>
                      <a:lnTo>
                        <a:pt x="0" y="38"/>
                      </a:lnTo>
                      <a:lnTo>
                        <a:pt x="7" y="0"/>
                      </a:lnTo>
                      <a:close/>
                    </a:path>
                  </a:pathLst>
                </a:custGeom>
                <a:solidFill>
                  <a:schemeClr val="tx1"/>
                </a:solidFill>
                <a:ln w="28575">
                  <a:solidFill>
                    <a:schemeClr val="tx1"/>
                  </a:solidFill>
                  <a:round/>
                  <a:headEnd/>
                  <a:tailEnd/>
                </a:ln>
              </p:spPr>
              <p:txBody>
                <a:bodyPr/>
                <a:lstStyle/>
                <a:p>
                  <a:endParaRPr lang="zh-CN" altLang="en-US"/>
                </a:p>
              </p:txBody>
            </p:sp>
            <p:sp>
              <p:nvSpPr>
                <p:cNvPr id="68703" name="Freeform 49"/>
                <p:cNvSpPr>
                  <a:spLocks noChangeAspect="1"/>
                </p:cNvSpPr>
                <p:nvPr/>
              </p:nvSpPr>
              <p:spPr bwMode="auto">
                <a:xfrm>
                  <a:off x="4898" y="1607"/>
                  <a:ext cx="118" cy="44"/>
                </a:xfrm>
                <a:custGeom>
                  <a:avLst/>
                  <a:gdLst>
                    <a:gd name="T0" fmla="*/ 7 w 118"/>
                    <a:gd name="T1" fmla="*/ 0 h 44"/>
                    <a:gd name="T2" fmla="*/ 118 w 118"/>
                    <a:gd name="T3" fmla="*/ 44 h 44"/>
                    <a:gd name="T4" fmla="*/ 0 w 118"/>
                    <a:gd name="T5" fmla="*/ 38 h 44"/>
                    <a:gd name="T6" fmla="*/ 7 w 118"/>
                    <a:gd name="T7" fmla="*/ 0 h 44"/>
                    <a:gd name="T8" fmla="*/ 0 60000 65536"/>
                    <a:gd name="T9" fmla="*/ 0 60000 65536"/>
                    <a:gd name="T10" fmla="*/ 0 60000 65536"/>
                    <a:gd name="T11" fmla="*/ 0 60000 65536"/>
                    <a:gd name="T12" fmla="*/ 0 w 118"/>
                    <a:gd name="T13" fmla="*/ 0 h 44"/>
                    <a:gd name="T14" fmla="*/ 118 w 118"/>
                    <a:gd name="T15" fmla="*/ 44 h 44"/>
                  </a:gdLst>
                  <a:ahLst/>
                  <a:cxnLst>
                    <a:cxn ang="T8">
                      <a:pos x="T0" y="T1"/>
                    </a:cxn>
                    <a:cxn ang="T9">
                      <a:pos x="T2" y="T3"/>
                    </a:cxn>
                    <a:cxn ang="T10">
                      <a:pos x="T4" y="T5"/>
                    </a:cxn>
                    <a:cxn ang="T11">
                      <a:pos x="T6" y="T7"/>
                    </a:cxn>
                  </a:cxnLst>
                  <a:rect l="T12" t="T13" r="T14" b="T15"/>
                  <a:pathLst>
                    <a:path w="118" h="44">
                      <a:moveTo>
                        <a:pt x="7" y="0"/>
                      </a:moveTo>
                      <a:lnTo>
                        <a:pt x="118" y="44"/>
                      </a:lnTo>
                      <a:lnTo>
                        <a:pt x="0" y="38"/>
                      </a:lnTo>
                      <a:lnTo>
                        <a:pt x="7" y="0"/>
                      </a:lnTo>
                    </a:path>
                  </a:pathLst>
                </a:custGeom>
                <a:solidFill>
                  <a:schemeClr val="tx1"/>
                </a:solidFill>
                <a:ln w="28575">
                  <a:solidFill>
                    <a:schemeClr val="tx1"/>
                  </a:solidFill>
                  <a:round/>
                  <a:headEnd/>
                  <a:tailEnd/>
                </a:ln>
              </p:spPr>
              <p:txBody>
                <a:bodyPr/>
                <a:lstStyle/>
                <a:p>
                  <a:endParaRPr lang="zh-CN" altLang="en-US"/>
                </a:p>
              </p:txBody>
            </p:sp>
            <p:sp>
              <p:nvSpPr>
                <p:cNvPr id="68704" name="Line 50"/>
                <p:cNvSpPr>
                  <a:spLocks noChangeAspect="1" noChangeShapeType="1"/>
                </p:cNvSpPr>
                <p:nvPr/>
              </p:nvSpPr>
              <p:spPr bwMode="auto">
                <a:xfrm flipH="1" flipV="1">
                  <a:off x="4796" y="1603"/>
                  <a:ext cx="144" cy="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5" name="Freeform 51"/>
                <p:cNvSpPr>
                  <a:spLocks noChangeAspect="1"/>
                </p:cNvSpPr>
                <p:nvPr/>
              </p:nvSpPr>
              <p:spPr bwMode="auto">
                <a:xfrm>
                  <a:off x="4905" y="1444"/>
                  <a:ext cx="119" cy="38"/>
                </a:xfrm>
                <a:custGeom>
                  <a:avLst/>
                  <a:gdLst>
                    <a:gd name="T0" fmla="*/ 0 w 119"/>
                    <a:gd name="T1" fmla="*/ 0 h 38"/>
                    <a:gd name="T2" fmla="*/ 119 w 119"/>
                    <a:gd name="T3" fmla="*/ 3 h 38"/>
                    <a:gd name="T4" fmla="*/ 6 w 119"/>
                    <a:gd name="T5" fmla="*/ 38 h 38"/>
                    <a:gd name="T6" fmla="*/ 0 w 119"/>
                    <a:gd name="T7" fmla="*/ 0 h 38"/>
                    <a:gd name="T8" fmla="*/ 0 60000 65536"/>
                    <a:gd name="T9" fmla="*/ 0 60000 65536"/>
                    <a:gd name="T10" fmla="*/ 0 60000 65536"/>
                    <a:gd name="T11" fmla="*/ 0 60000 65536"/>
                    <a:gd name="T12" fmla="*/ 0 w 119"/>
                    <a:gd name="T13" fmla="*/ 0 h 38"/>
                    <a:gd name="T14" fmla="*/ 119 w 119"/>
                    <a:gd name="T15" fmla="*/ 38 h 38"/>
                  </a:gdLst>
                  <a:ahLst/>
                  <a:cxnLst>
                    <a:cxn ang="T8">
                      <a:pos x="T0" y="T1"/>
                    </a:cxn>
                    <a:cxn ang="T9">
                      <a:pos x="T2" y="T3"/>
                    </a:cxn>
                    <a:cxn ang="T10">
                      <a:pos x="T4" y="T5"/>
                    </a:cxn>
                    <a:cxn ang="T11">
                      <a:pos x="T6" y="T7"/>
                    </a:cxn>
                  </a:cxnLst>
                  <a:rect l="T12" t="T13" r="T14" b="T15"/>
                  <a:pathLst>
                    <a:path w="119" h="38">
                      <a:moveTo>
                        <a:pt x="0" y="0"/>
                      </a:moveTo>
                      <a:lnTo>
                        <a:pt x="119" y="3"/>
                      </a:lnTo>
                      <a:lnTo>
                        <a:pt x="6" y="38"/>
                      </a:lnTo>
                      <a:lnTo>
                        <a:pt x="0" y="0"/>
                      </a:lnTo>
                      <a:close/>
                    </a:path>
                  </a:pathLst>
                </a:custGeom>
                <a:solidFill>
                  <a:schemeClr val="tx1"/>
                </a:solidFill>
                <a:ln w="28575">
                  <a:solidFill>
                    <a:schemeClr val="tx1"/>
                  </a:solidFill>
                  <a:round/>
                  <a:headEnd/>
                  <a:tailEnd/>
                </a:ln>
              </p:spPr>
              <p:txBody>
                <a:bodyPr/>
                <a:lstStyle/>
                <a:p>
                  <a:endParaRPr lang="zh-CN" altLang="en-US"/>
                </a:p>
              </p:txBody>
            </p:sp>
            <p:sp>
              <p:nvSpPr>
                <p:cNvPr id="68706" name="Freeform 52"/>
                <p:cNvSpPr>
                  <a:spLocks noChangeAspect="1"/>
                </p:cNvSpPr>
                <p:nvPr/>
              </p:nvSpPr>
              <p:spPr bwMode="auto">
                <a:xfrm>
                  <a:off x="4905" y="1444"/>
                  <a:ext cx="119" cy="38"/>
                </a:xfrm>
                <a:custGeom>
                  <a:avLst/>
                  <a:gdLst>
                    <a:gd name="T0" fmla="*/ 0 w 119"/>
                    <a:gd name="T1" fmla="*/ 0 h 38"/>
                    <a:gd name="T2" fmla="*/ 119 w 119"/>
                    <a:gd name="T3" fmla="*/ 3 h 38"/>
                    <a:gd name="T4" fmla="*/ 6 w 119"/>
                    <a:gd name="T5" fmla="*/ 38 h 38"/>
                    <a:gd name="T6" fmla="*/ 0 w 119"/>
                    <a:gd name="T7" fmla="*/ 0 h 38"/>
                    <a:gd name="T8" fmla="*/ 0 60000 65536"/>
                    <a:gd name="T9" fmla="*/ 0 60000 65536"/>
                    <a:gd name="T10" fmla="*/ 0 60000 65536"/>
                    <a:gd name="T11" fmla="*/ 0 60000 65536"/>
                    <a:gd name="T12" fmla="*/ 0 w 119"/>
                    <a:gd name="T13" fmla="*/ 0 h 38"/>
                    <a:gd name="T14" fmla="*/ 119 w 119"/>
                    <a:gd name="T15" fmla="*/ 38 h 38"/>
                  </a:gdLst>
                  <a:ahLst/>
                  <a:cxnLst>
                    <a:cxn ang="T8">
                      <a:pos x="T0" y="T1"/>
                    </a:cxn>
                    <a:cxn ang="T9">
                      <a:pos x="T2" y="T3"/>
                    </a:cxn>
                    <a:cxn ang="T10">
                      <a:pos x="T4" y="T5"/>
                    </a:cxn>
                    <a:cxn ang="T11">
                      <a:pos x="T6" y="T7"/>
                    </a:cxn>
                  </a:cxnLst>
                  <a:rect l="T12" t="T13" r="T14" b="T15"/>
                  <a:pathLst>
                    <a:path w="119" h="38">
                      <a:moveTo>
                        <a:pt x="0" y="0"/>
                      </a:moveTo>
                      <a:lnTo>
                        <a:pt x="119" y="3"/>
                      </a:lnTo>
                      <a:lnTo>
                        <a:pt x="6" y="38"/>
                      </a:lnTo>
                      <a:lnTo>
                        <a:pt x="0" y="0"/>
                      </a:lnTo>
                    </a:path>
                  </a:pathLst>
                </a:custGeom>
                <a:solidFill>
                  <a:schemeClr val="tx1"/>
                </a:solidFill>
                <a:ln w="28575">
                  <a:solidFill>
                    <a:schemeClr val="tx1"/>
                  </a:solidFill>
                  <a:round/>
                  <a:headEnd/>
                  <a:tailEnd/>
                </a:ln>
              </p:spPr>
              <p:txBody>
                <a:bodyPr/>
                <a:lstStyle/>
                <a:p>
                  <a:endParaRPr lang="zh-CN" altLang="en-US"/>
                </a:p>
              </p:txBody>
            </p:sp>
            <p:sp>
              <p:nvSpPr>
                <p:cNvPr id="68707" name="Line 53"/>
                <p:cNvSpPr>
                  <a:spLocks noChangeAspect="1" noChangeShapeType="1"/>
                </p:cNvSpPr>
                <p:nvPr/>
              </p:nvSpPr>
              <p:spPr bwMode="auto">
                <a:xfrm flipH="1">
                  <a:off x="4802" y="1457"/>
                  <a:ext cx="145" cy="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8" name="Freeform 54"/>
                <p:cNvSpPr>
                  <a:spLocks noChangeAspect="1"/>
                </p:cNvSpPr>
                <p:nvPr/>
              </p:nvSpPr>
              <p:spPr bwMode="auto">
                <a:xfrm>
                  <a:off x="4885" y="1346"/>
                  <a:ext cx="116" cy="54"/>
                </a:xfrm>
                <a:custGeom>
                  <a:avLst/>
                  <a:gdLst>
                    <a:gd name="T0" fmla="*/ 0 w 116"/>
                    <a:gd name="T1" fmla="*/ 17 h 54"/>
                    <a:gd name="T2" fmla="*/ 116 w 116"/>
                    <a:gd name="T3" fmla="*/ 0 h 54"/>
                    <a:gd name="T4" fmla="*/ 12 w 116"/>
                    <a:gd name="T5" fmla="*/ 54 h 54"/>
                    <a:gd name="T6" fmla="*/ 0 w 116"/>
                    <a:gd name="T7" fmla="*/ 17 h 54"/>
                    <a:gd name="T8" fmla="*/ 0 60000 65536"/>
                    <a:gd name="T9" fmla="*/ 0 60000 65536"/>
                    <a:gd name="T10" fmla="*/ 0 60000 65536"/>
                    <a:gd name="T11" fmla="*/ 0 60000 65536"/>
                    <a:gd name="T12" fmla="*/ 0 w 116"/>
                    <a:gd name="T13" fmla="*/ 0 h 54"/>
                    <a:gd name="T14" fmla="*/ 116 w 116"/>
                    <a:gd name="T15" fmla="*/ 54 h 54"/>
                  </a:gdLst>
                  <a:ahLst/>
                  <a:cxnLst>
                    <a:cxn ang="T8">
                      <a:pos x="T0" y="T1"/>
                    </a:cxn>
                    <a:cxn ang="T9">
                      <a:pos x="T2" y="T3"/>
                    </a:cxn>
                    <a:cxn ang="T10">
                      <a:pos x="T4" y="T5"/>
                    </a:cxn>
                    <a:cxn ang="T11">
                      <a:pos x="T6" y="T7"/>
                    </a:cxn>
                  </a:cxnLst>
                  <a:rect l="T12" t="T13" r="T14" b="T15"/>
                  <a:pathLst>
                    <a:path w="116" h="54">
                      <a:moveTo>
                        <a:pt x="0" y="17"/>
                      </a:moveTo>
                      <a:lnTo>
                        <a:pt x="116" y="0"/>
                      </a:lnTo>
                      <a:lnTo>
                        <a:pt x="12" y="54"/>
                      </a:lnTo>
                      <a:lnTo>
                        <a:pt x="0" y="17"/>
                      </a:lnTo>
                      <a:close/>
                    </a:path>
                  </a:pathLst>
                </a:custGeom>
                <a:solidFill>
                  <a:schemeClr val="tx1"/>
                </a:solidFill>
                <a:ln w="28575">
                  <a:solidFill>
                    <a:schemeClr val="tx1"/>
                  </a:solidFill>
                  <a:round/>
                  <a:headEnd/>
                  <a:tailEnd/>
                </a:ln>
              </p:spPr>
              <p:txBody>
                <a:bodyPr/>
                <a:lstStyle/>
                <a:p>
                  <a:endParaRPr lang="zh-CN" altLang="en-US"/>
                </a:p>
              </p:txBody>
            </p:sp>
            <p:sp>
              <p:nvSpPr>
                <p:cNvPr id="68709" name="Freeform 55"/>
                <p:cNvSpPr>
                  <a:spLocks noChangeAspect="1"/>
                </p:cNvSpPr>
                <p:nvPr/>
              </p:nvSpPr>
              <p:spPr bwMode="auto">
                <a:xfrm>
                  <a:off x="4885" y="1346"/>
                  <a:ext cx="116" cy="54"/>
                </a:xfrm>
                <a:custGeom>
                  <a:avLst/>
                  <a:gdLst>
                    <a:gd name="T0" fmla="*/ 0 w 116"/>
                    <a:gd name="T1" fmla="*/ 17 h 54"/>
                    <a:gd name="T2" fmla="*/ 116 w 116"/>
                    <a:gd name="T3" fmla="*/ 0 h 54"/>
                    <a:gd name="T4" fmla="*/ 12 w 116"/>
                    <a:gd name="T5" fmla="*/ 54 h 54"/>
                    <a:gd name="T6" fmla="*/ 0 w 116"/>
                    <a:gd name="T7" fmla="*/ 17 h 54"/>
                    <a:gd name="T8" fmla="*/ 0 60000 65536"/>
                    <a:gd name="T9" fmla="*/ 0 60000 65536"/>
                    <a:gd name="T10" fmla="*/ 0 60000 65536"/>
                    <a:gd name="T11" fmla="*/ 0 60000 65536"/>
                    <a:gd name="T12" fmla="*/ 0 w 116"/>
                    <a:gd name="T13" fmla="*/ 0 h 54"/>
                    <a:gd name="T14" fmla="*/ 116 w 116"/>
                    <a:gd name="T15" fmla="*/ 54 h 54"/>
                  </a:gdLst>
                  <a:ahLst/>
                  <a:cxnLst>
                    <a:cxn ang="T8">
                      <a:pos x="T0" y="T1"/>
                    </a:cxn>
                    <a:cxn ang="T9">
                      <a:pos x="T2" y="T3"/>
                    </a:cxn>
                    <a:cxn ang="T10">
                      <a:pos x="T4" y="T5"/>
                    </a:cxn>
                    <a:cxn ang="T11">
                      <a:pos x="T6" y="T7"/>
                    </a:cxn>
                  </a:cxnLst>
                  <a:rect l="T12" t="T13" r="T14" b="T15"/>
                  <a:pathLst>
                    <a:path w="116" h="54">
                      <a:moveTo>
                        <a:pt x="0" y="17"/>
                      </a:moveTo>
                      <a:lnTo>
                        <a:pt x="116" y="0"/>
                      </a:lnTo>
                      <a:lnTo>
                        <a:pt x="12" y="54"/>
                      </a:lnTo>
                      <a:lnTo>
                        <a:pt x="0" y="17"/>
                      </a:lnTo>
                    </a:path>
                  </a:pathLst>
                </a:custGeom>
                <a:solidFill>
                  <a:schemeClr val="tx1"/>
                </a:solidFill>
                <a:ln w="28575">
                  <a:solidFill>
                    <a:schemeClr val="tx1"/>
                  </a:solidFill>
                  <a:round/>
                  <a:headEnd/>
                  <a:tailEnd/>
                </a:ln>
              </p:spPr>
              <p:txBody>
                <a:bodyPr/>
                <a:lstStyle/>
                <a:p>
                  <a:endParaRPr lang="zh-CN" altLang="en-US"/>
                </a:p>
              </p:txBody>
            </p:sp>
            <p:sp>
              <p:nvSpPr>
                <p:cNvPr id="68710" name="Line 56"/>
                <p:cNvSpPr>
                  <a:spLocks noChangeAspect="1" noChangeShapeType="1"/>
                </p:cNvSpPr>
                <p:nvPr/>
              </p:nvSpPr>
              <p:spPr bwMode="auto">
                <a:xfrm flipH="1">
                  <a:off x="4788" y="1370"/>
                  <a:ext cx="140" cy="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1" name="Freeform 57"/>
                <p:cNvSpPr>
                  <a:spLocks noChangeAspect="1"/>
                </p:cNvSpPr>
                <p:nvPr/>
              </p:nvSpPr>
              <p:spPr bwMode="auto">
                <a:xfrm>
                  <a:off x="4850" y="1252"/>
                  <a:ext cx="113" cy="72"/>
                </a:xfrm>
                <a:custGeom>
                  <a:avLst/>
                  <a:gdLst>
                    <a:gd name="T0" fmla="*/ 0 w 113"/>
                    <a:gd name="T1" fmla="*/ 37 h 72"/>
                    <a:gd name="T2" fmla="*/ 113 w 113"/>
                    <a:gd name="T3" fmla="*/ 0 h 72"/>
                    <a:gd name="T4" fmla="*/ 18 w 113"/>
                    <a:gd name="T5" fmla="*/ 72 h 72"/>
                    <a:gd name="T6" fmla="*/ 0 w 113"/>
                    <a:gd name="T7" fmla="*/ 37 h 72"/>
                    <a:gd name="T8" fmla="*/ 0 60000 65536"/>
                    <a:gd name="T9" fmla="*/ 0 60000 65536"/>
                    <a:gd name="T10" fmla="*/ 0 60000 65536"/>
                    <a:gd name="T11" fmla="*/ 0 60000 65536"/>
                    <a:gd name="T12" fmla="*/ 0 w 113"/>
                    <a:gd name="T13" fmla="*/ 0 h 72"/>
                    <a:gd name="T14" fmla="*/ 113 w 113"/>
                    <a:gd name="T15" fmla="*/ 72 h 72"/>
                  </a:gdLst>
                  <a:ahLst/>
                  <a:cxnLst>
                    <a:cxn ang="T8">
                      <a:pos x="T0" y="T1"/>
                    </a:cxn>
                    <a:cxn ang="T9">
                      <a:pos x="T2" y="T3"/>
                    </a:cxn>
                    <a:cxn ang="T10">
                      <a:pos x="T4" y="T5"/>
                    </a:cxn>
                    <a:cxn ang="T11">
                      <a:pos x="T6" y="T7"/>
                    </a:cxn>
                  </a:cxnLst>
                  <a:rect l="T12" t="T13" r="T14" b="T15"/>
                  <a:pathLst>
                    <a:path w="113" h="72">
                      <a:moveTo>
                        <a:pt x="0" y="37"/>
                      </a:moveTo>
                      <a:lnTo>
                        <a:pt x="113" y="0"/>
                      </a:lnTo>
                      <a:lnTo>
                        <a:pt x="18" y="72"/>
                      </a:lnTo>
                      <a:lnTo>
                        <a:pt x="0" y="37"/>
                      </a:lnTo>
                      <a:close/>
                    </a:path>
                  </a:pathLst>
                </a:custGeom>
                <a:solidFill>
                  <a:schemeClr val="tx1"/>
                </a:solidFill>
                <a:ln w="28575">
                  <a:solidFill>
                    <a:schemeClr val="tx1"/>
                  </a:solidFill>
                  <a:round/>
                  <a:headEnd/>
                  <a:tailEnd/>
                </a:ln>
              </p:spPr>
              <p:txBody>
                <a:bodyPr/>
                <a:lstStyle/>
                <a:p>
                  <a:endParaRPr lang="zh-CN" altLang="en-US"/>
                </a:p>
              </p:txBody>
            </p:sp>
            <p:sp>
              <p:nvSpPr>
                <p:cNvPr id="68712" name="Freeform 58"/>
                <p:cNvSpPr>
                  <a:spLocks noChangeAspect="1"/>
                </p:cNvSpPr>
                <p:nvPr/>
              </p:nvSpPr>
              <p:spPr bwMode="auto">
                <a:xfrm>
                  <a:off x="4850" y="1252"/>
                  <a:ext cx="113" cy="72"/>
                </a:xfrm>
                <a:custGeom>
                  <a:avLst/>
                  <a:gdLst>
                    <a:gd name="T0" fmla="*/ 0 w 113"/>
                    <a:gd name="T1" fmla="*/ 37 h 72"/>
                    <a:gd name="T2" fmla="*/ 113 w 113"/>
                    <a:gd name="T3" fmla="*/ 0 h 72"/>
                    <a:gd name="T4" fmla="*/ 18 w 113"/>
                    <a:gd name="T5" fmla="*/ 72 h 72"/>
                    <a:gd name="T6" fmla="*/ 0 w 113"/>
                    <a:gd name="T7" fmla="*/ 37 h 72"/>
                    <a:gd name="T8" fmla="*/ 0 60000 65536"/>
                    <a:gd name="T9" fmla="*/ 0 60000 65536"/>
                    <a:gd name="T10" fmla="*/ 0 60000 65536"/>
                    <a:gd name="T11" fmla="*/ 0 60000 65536"/>
                    <a:gd name="T12" fmla="*/ 0 w 113"/>
                    <a:gd name="T13" fmla="*/ 0 h 72"/>
                    <a:gd name="T14" fmla="*/ 113 w 113"/>
                    <a:gd name="T15" fmla="*/ 72 h 72"/>
                  </a:gdLst>
                  <a:ahLst/>
                  <a:cxnLst>
                    <a:cxn ang="T8">
                      <a:pos x="T0" y="T1"/>
                    </a:cxn>
                    <a:cxn ang="T9">
                      <a:pos x="T2" y="T3"/>
                    </a:cxn>
                    <a:cxn ang="T10">
                      <a:pos x="T4" y="T5"/>
                    </a:cxn>
                    <a:cxn ang="T11">
                      <a:pos x="T6" y="T7"/>
                    </a:cxn>
                  </a:cxnLst>
                  <a:rect l="T12" t="T13" r="T14" b="T15"/>
                  <a:pathLst>
                    <a:path w="113" h="72">
                      <a:moveTo>
                        <a:pt x="0" y="37"/>
                      </a:moveTo>
                      <a:lnTo>
                        <a:pt x="113" y="0"/>
                      </a:lnTo>
                      <a:lnTo>
                        <a:pt x="18" y="72"/>
                      </a:lnTo>
                      <a:lnTo>
                        <a:pt x="0" y="37"/>
                      </a:lnTo>
                    </a:path>
                  </a:pathLst>
                </a:custGeom>
                <a:solidFill>
                  <a:schemeClr val="tx1"/>
                </a:solidFill>
                <a:ln w="28575">
                  <a:solidFill>
                    <a:schemeClr val="tx1"/>
                  </a:solidFill>
                  <a:round/>
                  <a:headEnd/>
                  <a:tailEnd/>
                </a:ln>
              </p:spPr>
              <p:txBody>
                <a:bodyPr/>
                <a:lstStyle/>
                <a:p>
                  <a:endParaRPr lang="zh-CN" altLang="en-US"/>
                </a:p>
              </p:txBody>
            </p:sp>
            <p:sp>
              <p:nvSpPr>
                <p:cNvPr id="68713" name="Line 59"/>
                <p:cNvSpPr>
                  <a:spLocks noChangeAspect="1" noChangeShapeType="1"/>
                </p:cNvSpPr>
                <p:nvPr/>
              </p:nvSpPr>
              <p:spPr bwMode="auto">
                <a:xfrm flipH="1">
                  <a:off x="4764" y="1289"/>
                  <a:ext cx="129" cy="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4" name="Freeform 60"/>
                <p:cNvSpPr>
                  <a:spLocks noChangeAspect="1"/>
                </p:cNvSpPr>
                <p:nvPr/>
              </p:nvSpPr>
              <p:spPr bwMode="auto">
                <a:xfrm>
                  <a:off x="4802" y="1165"/>
                  <a:ext cx="105" cy="88"/>
                </a:xfrm>
                <a:custGeom>
                  <a:avLst/>
                  <a:gdLst>
                    <a:gd name="T0" fmla="*/ 0 w 105"/>
                    <a:gd name="T1" fmla="*/ 57 h 88"/>
                    <a:gd name="T2" fmla="*/ 105 w 105"/>
                    <a:gd name="T3" fmla="*/ 0 h 88"/>
                    <a:gd name="T4" fmla="*/ 24 w 105"/>
                    <a:gd name="T5" fmla="*/ 88 h 88"/>
                    <a:gd name="T6" fmla="*/ 0 w 105"/>
                    <a:gd name="T7" fmla="*/ 57 h 88"/>
                    <a:gd name="T8" fmla="*/ 0 60000 65536"/>
                    <a:gd name="T9" fmla="*/ 0 60000 65536"/>
                    <a:gd name="T10" fmla="*/ 0 60000 65536"/>
                    <a:gd name="T11" fmla="*/ 0 60000 65536"/>
                    <a:gd name="T12" fmla="*/ 0 w 105"/>
                    <a:gd name="T13" fmla="*/ 0 h 88"/>
                    <a:gd name="T14" fmla="*/ 105 w 105"/>
                    <a:gd name="T15" fmla="*/ 88 h 88"/>
                  </a:gdLst>
                  <a:ahLst/>
                  <a:cxnLst>
                    <a:cxn ang="T8">
                      <a:pos x="T0" y="T1"/>
                    </a:cxn>
                    <a:cxn ang="T9">
                      <a:pos x="T2" y="T3"/>
                    </a:cxn>
                    <a:cxn ang="T10">
                      <a:pos x="T4" y="T5"/>
                    </a:cxn>
                    <a:cxn ang="T11">
                      <a:pos x="T6" y="T7"/>
                    </a:cxn>
                  </a:cxnLst>
                  <a:rect l="T12" t="T13" r="T14" b="T15"/>
                  <a:pathLst>
                    <a:path w="105" h="88">
                      <a:moveTo>
                        <a:pt x="0" y="57"/>
                      </a:moveTo>
                      <a:lnTo>
                        <a:pt x="105" y="0"/>
                      </a:lnTo>
                      <a:lnTo>
                        <a:pt x="24" y="88"/>
                      </a:lnTo>
                      <a:lnTo>
                        <a:pt x="0" y="57"/>
                      </a:lnTo>
                      <a:close/>
                    </a:path>
                  </a:pathLst>
                </a:custGeom>
                <a:solidFill>
                  <a:schemeClr val="tx1"/>
                </a:solidFill>
                <a:ln w="28575">
                  <a:solidFill>
                    <a:schemeClr val="tx1"/>
                  </a:solidFill>
                  <a:round/>
                  <a:headEnd/>
                  <a:tailEnd/>
                </a:ln>
              </p:spPr>
              <p:txBody>
                <a:bodyPr/>
                <a:lstStyle/>
                <a:p>
                  <a:endParaRPr lang="zh-CN" altLang="en-US"/>
                </a:p>
              </p:txBody>
            </p:sp>
            <p:sp>
              <p:nvSpPr>
                <p:cNvPr id="68715" name="Freeform 61"/>
                <p:cNvSpPr>
                  <a:spLocks noChangeAspect="1"/>
                </p:cNvSpPr>
                <p:nvPr/>
              </p:nvSpPr>
              <p:spPr bwMode="auto">
                <a:xfrm>
                  <a:off x="4802" y="1165"/>
                  <a:ext cx="105" cy="88"/>
                </a:xfrm>
                <a:custGeom>
                  <a:avLst/>
                  <a:gdLst>
                    <a:gd name="T0" fmla="*/ 0 w 105"/>
                    <a:gd name="T1" fmla="*/ 57 h 88"/>
                    <a:gd name="T2" fmla="*/ 105 w 105"/>
                    <a:gd name="T3" fmla="*/ 0 h 88"/>
                    <a:gd name="T4" fmla="*/ 24 w 105"/>
                    <a:gd name="T5" fmla="*/ 88 h 88"/>
                    <a:gd name="T6" fmla="*/ 0 w 105"/>
                    <a:gd name="T7" fmla="*/ 57 h 88"/>
                    <a:gd name="T8" fmla="*/ 0 60000 65536"/>
                    <a:gd name="T9" fmla="*/ 0 60000 65536"/>
                    <a:gd name="T10" fmla="*/ 0 60000 65536"/>
                    <a:gd name="T11" fmla="*/ 0 60000 65536"/>
                    <a:gd name="T12" fmla="*/ 0 w 105"/>
                    <a:gd name="T13" fmla="*/ 0 h 88"/>
                    <a:gd name="T14" fmla="*/ 105 w 105"/>
                    <a:gd name="T15" fmla="*/ 88 h 88"/>
                  </a:gdLst>
                  <a:ahLst/>
                  <a:cxnLst>
                    <a:cxn ang="T8">
                      <a:pos x="T0" y="T1"/>
                    </a:cxn>
                    <a:cxn ang="T9">
                      <a:pos x="T2" y="T3"/>
                    </a:cxn>
                    <a:cxn ang="T10">
                      <a:pos x="T4" y="T5"/>
                    </a:cxn>
                    <a:cxn ang="T11">
                      <a:pos x="T6" y="T7"/>
                    </a:cxn>
                  </a:cxnLst>
                  <a:rect l="T12" t="T13" r="T14" b="T15"/>
                  <a:pathLst>
                    <a:path w="105" h="88">
                      <a:moveTo>
                        <a:pt x="0" y="57"/>
                      </a:moveTo>
                      <a:lnTo>
                        <a:pt x="105" y="0"/>
                      </a:lnTo>
                      <a:lnTo>
                        <a:pt x="24" y="88"/>
                      </a:lnTo>
                      <a:lnTo>
                        <a:pt x="0" y="57"/>
                      </a:lnTo>
                    </a:path>
                  </a:pathLst>
                </a:custGeom>
                <a:solidFill>
                  <a:schemeClr val="tx1"/>
                </a:solidFill>
                <a:ln w="28575">
                  <a:solidFill>
                    <a:schemeClr val="tx1"/>
                  </a:solidFill>
                  <a:round/>
                  <a:headEnd/>
                  <a:tailEnd/>
                </a:ln>
              </p:spPr>
              <p:txBody>
                <a:bodyPr/>
                <a:lstStyle/>
                <a:p>
                  <a:endParaRPr lang="zh-CN" altLang="en-US"/>
                </a:p>
              </p:txBody>
            </p:sp>
            <p:sp>
              <p:nvSpPr>
                <p:cNvPr id="68716" name="Line 62"/>
                <p:cNvSpPr>
                  <a:spLocks noChangeAspect="1" noChangeShapeType="1"/>
                </p:cNvSpPr>
                <p:nvPr/>
              </p:nvSpPr>
              <p:spPr bwMode="auto">
                <a:xfrm flipH="1">
                  <a:off x="4729" y="1213"/>
                  <a:ext cx="116"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7" name="Freeform 63"/>
                <p:cNvSpPr>
                  <a:spLocks noChangeAspect="1"/>
                </p:cNvSpPr>
                <p:nvPr/>
              </p:nvSpPr>
              <p:spPr bwMode="auto">
                <a:xfrm>
                  <a:off x="4745" y="1090"/>
                  <a:ext cx="92" cy="99"/>
                </a:xfrm>
                <a:custGeom>
                  <a:avLst/>
                  <a:gdLst>
                    <a:gd name="T0" fmla="*/ 0 w 92"/>
                    <a:gd name="T1" fmla="*/ 73 h 99"/>
                    <a:gd name="T2" fmla="*/ 92 w 92"/>
                    <a:gd name="T3" fmla="*/ 0 h 99"/>
                    <a:gd name="T4" fmla="*/ 28 w 92"/>
                    <a:gd name="T5" fmla="*/ 99 h 99"/>
                    <a:gd name="T6" fmla="*/ 0 w 92"/>
                    <a:gd name="T7" fmla="*/ 73 h 99"/>
                    <a:gd name="T8" fmla="*/ 0 60000 65536"/>
                    <a:gd name="T9" fmla="*/ 0 60000 65536"/>
                    <a:gd name="T10" fmla="*/ 0 60000 65536"/>
                    <a:gd name="T11" fmla="*/ 0 60000 65536"/>
                    <a:gd name="T12" fmla="*/ 0 w 92"/>
                    <a:gd name="T13" fmla="*/ 0 h 99"/>
                    <a:gd name="T14" fmla="*/ 92 w 92"/>
                    <a:gd name="T15" fmla="*/ 99 h 99"/>
                  </a:gdLst>
                  <a:ahLst/>
                  <a:cxnLst>
                    <a:cxn ang="T8">
                      <a:pos x="T0" y="T1"/>
                    </a:cxn>
                    <a:cxn ang="T9">
                      <a:pos x="T2" y="T3"/>
                    </a:cxn>
                    <a:cxn ang="T10">
                      <a:pos x="T4" y="T5"/>
                    </a:cxn>
                    <a:cxn ang="T11">
                      <a:pos x="T6" y="T7"/>
                    </a:cxn>
                  </a:cxnLst>
                  <a:rect l="T12" t="T13" r="T14" b="T15"/>
                  <a:pathLst>
                    <a:path w="92" h="99">
                      <a:moveTo>
                        <a:pt x="0" y="73"/>
                      </a:moveTo>
                      <a:lnTo>
                        <a:pt x="92" y="0"/>
                      </a:lnTo>
                      <a:lnTo>
                        <a:pt x="28" y="99"/>
                      </a:lnTo>
                      <a:lnTo>
                        <a:pt x="0" y="73"/>
                      </a:lnTo>
                      <a:close/>
                    </a:path>
                  </a:pathLst>
                </a:custGeom>
                <a:solidFill>
                  <a:schemeClr val="tx1"/>
                </a:solidFill>
                <a:ln w="28575">
                  <a:solidFill>
                    <a:schemeClr val="tx1"/>
                  </a:solidFill>
                  <a:round/>
                  <a:headEnd/>
                  <a:tailEnd/>
                </a:ln>
              </p:spPr>
              <p:txBody>
                <a:bodyPr/>
                <a:lstStyle/>
                <a:p>
                  <a:endParaRPr lang="zh-CN" altLang="en-US"/>
                </a:p>
              </p:txBody>
            </p:sp>
            <p:sp>
              <p:nvSpPr>
                <p:cNvPr id="68718" name="Freeform 64"/>
                <p:cNvSpPr>
                  <a:spLocks noChangeAspect="1"/>
                </p:cNvSpPr>
                <p:nvPr/>
              </p:nvSpPr>
              <p:spPr bwMode="auto">
                <a:xfrm>
                  <a:off x="4745" y="1090"/>
                  <a:ext cx="92" cy="99"/>
                </a:xfrm>
                <a:custGeom>
                  <a:avLst/>
                  <a:gdLst>
                    <a:gd name="T0" fmla="*/ 0 w 92"/>
                    <a:gd name="T1" fmla="*/ 73 h 99"/>
                    <a:gd name="T2" fmla="*/ 92 w 92"/>
                    <a:gd name="T3" fmla="*/ 0 h 99"/>
                    <a:gd name="T4" fmla="*/ 28 w 92"/>
                    <a:gd name="T5" fmla="*/ 99 h 99"/>
                    <a:gd name="T6" fmla="*/ 0 w 92"/>
                    <a:gd name="T7" fmla="*/ 73 h 99"/>
                    <a:gd name="T8" fmla="*/ 0 60000 65536"/>
                    <a:gd name="T9" fmla="*/ 0 60000 65536"/>
                    <a:gd name="T10" fmla="*/ 0 60000 65536"/>
                    <a:gd name="T11" fmla="*/ 0 60000 65536"/>
                    <a:gd name="T12" fmla="*/ 0 w 92"/>
                    <a:gd name="T13" fmla="*/ 0 h 99"/>
                    <a:gd name="T14" fmla="*/ 92 w 92"/>
                    <a:gd name="T15" fmla="*/ 99 h 99"/>
                  </a:gdLst>
                  <a:ahLst/>
                  <a:cxnLst>
                    <a:cxn ang="T8">
                      <a:pos x="T0" y="T1"/>
                    </a:cxn>
                    <a:cxn ang="T9">
                      <a:pos x="T2" y="T3"/>
                    </a:cxn>
                    <a:cxn ang="T10">
                      <a:pos x="T4" y="T5"/>
                    </a:cxn>
                    <a:cxn ang="T11">
                      <a:pos x="T6" y="T7"/>
                    </a:cxn>
                  </a:cxnLst>
                  <a:rect l="T12" t="T13" r="T14" b="T15"/>
                  <a:pathLst>
                    <a:path w="92" h="99">
                      <a:moveTo>
                        <a:pt x="0" y="73"/>
                      </a:moveTo>
                      <a:lnTo>
                        <a:pt x="92" y="0"/>
                      </a:lnTo>
                      <a:lnTo>
                        <a:pt x="28" y="99"/>
                      </a:lnTo>
                      <a:lnTo>
                        <a:pt x="0" y="73"/>
                      </a:lnTo>
                    </a:path>
                  </a:pathLst>
                </a:custGeom>
                <a:solidFill>
                  <a:schemeClr val="tx1"/>
                </a:solidFill>
                <a:ln w="28575">
                  <a:solidFill>
                    <a:schemeClr val="tx1"/>
                  </a:solidFill>
                  <a:round/>
                  <a:headEnd/>
                  <a:tailEnd/>
                </a:ln>
              </p:spPr>
              <p:txBody>
                <a:bodyPr/>
                <a:lstStyle/>
                <a:p>
                  <a:endParaRPr lang="zh-CN" altLang="en-US"/>
                </a:p>
              </p:txBody>
            </p:sp>
            <p:sp>
              <p:nvSpPr>
                <p:cNvPr id="68719" name="Line 65"/>
                <p:cNvSpPr>
                  <a:spLocks noChangeAspect="1" noChangeShapeType="1"/>
                </p:cNvSpPr>
                <p:nvPr/>
              </p:nvSpPr>
              <p:spPr bwMode="auto">
                <a:xfrm flipH="1">
                  <a:off x="4686" y="1147"/>
                  <a:ext cx="99" cy="10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8650" name="Group 66"/>
              <p:cNvGrpSpPr>
                <a:grpSpLocks noChangeAspect="1"/>
              </p:cNvGrpSpPr>
              <p:nvPr/>
            </p:nvGrpSpPr>
            <p:grpSpPr bwMode="auto">
              <a:xfrm>
                <a:off x="3858" y="1058"/>
                <a:ext cx="389" cy="965"/>
                <a:chOff x="3858" y="1058"/>
                <a:chExt cx="389" cy="965"/>
              </a:xfrm>
            </p:grpSpPr>
            <p:sp>
              <p:nvSpPr>
                <p:cNvPr id="68651" name="Freeform 67"/>
                <p:cNvSpPr>
                  <a:spLocks noChangeAspect="1"/>
                </p:cNvSpPr>
                <p:nvPr/>
              </p:nvSpPr>
              <p:spPr bwMode="auto">
                <a:xfrm>
                  <a:off x="4167" y="1834"/>
                  <a:ext cx="80" cy="109"/>
                </a:xfrm>
                <a:custGeom>
                  <a:avLst/>
                  <a:gdLst>
                    <a:gd name="T0" fmla="*/ 0 w 80"/>
                    <a:gd name="T1" fmla="*/ 87 h 109"/>
                    <a:gd name="T2" fmla="*/ 80 w 80"/>
                    <a:gd name="T3" fmla="*/ 0 h 109"/>
                    <a:gd name="T4" fmla="*/ 33 w 80"/>
                    <a:gd name="T5" fmla="*/ 109 h 109"/>
                    <a:gd name="T6" fmla="*/ 0 w 80"/>
                    <a:gd name="T7" fmla="*/ 87 h 109"/>
                    <a:gd name="T8" fmla="*/ 0 60000 65536"/>
                    <a:gd name="T9" fmla="*/ 0 60000 65536"/>
                    <a:gd name="T10" fmla="*/ 0 60000 65536"/>
                    <a:gd name="T11" fmla="*/ 0 60000 65536"/>
                    <a:gd name="T12" fmla="*/ 0 w 80"/>
                    <a:gd name="T13" fmla="*/ 0 h 109"/>
                    <a:gd name="T14" fmla="*/ 80 w 80"/>
                    <a:gd name="T15" fmla="*/ 109 h 109"/>
                  </a:gdLst>
                  <a:ahLst/>
                  <a:cxnLst>
                    <a:cxn ang="T8">
                      <a:pos x="T0" y="T1"/>
                    </a:cxn>
                    <a:cxn ang="T9">
                      <a:pos x="T2" y="T3"/>
                    </a:cxn>
                    <a:cxn ang="T10">
                      <a:pos x="T4" y="T5"/>
                    </a:cxn>
                    <a:cxn ang="T11">
                      <a:pos x="T6" y="T7"/>
                    </a:cxn>
                  </a:cxnLst>
                  <a:rect l="T12" t="T13" r="T14" b="T15"/>
                  <a:pathLst>
                    <a:path w="80" h="109">
                      <a:moveTo>
                        <a:pt x="0" y="87"/>
                      </a:moveTo>
                      <a:lnTo>
                        <a:pt x="80" y="0"/>
                      </a:lnTo>
                      <a:lnTo>
                        <a:pt x="33" y="109"/>
                      </a:lnTo>
                      <a:lnTo>
                        <a:pt x="0" y="87"/>
                      </a:lnTo>
                      <a:close/>
                    </a:path>
                  </a:pathLst>
                </a:custGeom>
                <a:solidFill>
                  <a:schemeClr val="bg2"/>
                </a:solidFill>
                <a:ln w="28575">
                  <a:solidFill>
                    <a:schemeClr val="tx1"/>
                  </a:solidFill>
                  <a:round/>
                  <a:headEnd/>
                  <a:tailEnd/>
                </a:ln>
              </p:spPr>
              <p:txBody>
                <a:bodyPr/>
                <a:lstStyle/>
                <a:p>
                  <a:endParaRPr lang="zh-CN" altLang="en-US"/>
                </a:p>
              </p:txBody>
            </p:sp>
            <p:sp>
              <p:nvSpPr>
                <p:cNvPr id="68652" name="Freeform 68"/>
                <p:cNvSpPr>
                  <a:spLocks noChangeAspect="1"/>
                </p:cNvSpPr>
                <p:nvPr/>
              </p:nvSpPr>
              <p:spPr bwMode="auto">
                <a:xfrm>
                  <a:off x="4167" y="1834"/>
                  <a:ext cx="80" cy="109"/>
                </a:xfrm>
                <a:custGeom>
                  <a:avLst/>
                  <a:gdLst>
                    <a:gd name="T0" fmla="*/ 0 w 80"/>
                    <a:gd name="T1" fmla="*/ 87 h 109"/>
                    <a:gd name="T2" fmla="*/ 80 w 80"/>
                    <a:gd name="T3" fmla="*/ 0 h 109"/>
                    <a:gd name="T4" fmla="*/ 33 w 80"/>
                    <a:gd name="T5" fmla="*/ 109 h 109"/>
                    <a:gd name="T6" fmla="*/ 0 w 80"/>
                    <a:gd name="T7" fmla="*/ 87 h 109"/>
                    <a:gd name="T8" fmla="*/ 0 60000 65536"/>
                    <a:gd name="T9" fmla="*/ 0 60000 65536"/>
                    <a:gd name="T10" fmla="*/ 0 60000 65536"/>
                    <a:gd name="T11" fmla="*/ 0 60000 65536"/>
                    <a:gd name="T12" fmla="*/ 0 w 80"/>
                    <a:gd name="T13" fmla="*/ 0 h 109"/>
                    <a:gd name="T14" fmla="*/ 80 w 80"/>
                    <a:gd name="T15" fmla="*/ 109 h 109"/>
                  </a:gdLst>
                  <a:ahLst/>
                  <a:cxnLst>
                    <a:cxn ang="T8">
                      <a:pos x="T0" y="T1"/>
                    </a:cxn>
                    <a:cxn ang="T9">
                      <a:pos x="T2" y="T3"/>
                    </a:cxn>
                    <a:cxn ang="T10">
                      <a:pos x="T4" y="T5"/>
                    </a:cxn>
                    <a:cxn ang="T11">
                      <a:pos x="T6" y="T7"/>
                    </a:cxn>
                  </a:cxnLst>
                  <a:rect l="T12" t="T13" r="T14" b="T15"/>
                  <a:pathLst>
                    <a:path w="80" h="109">
                      <a:moveTo>
                        <a:pt x="0" y="87"/>
                      </a:moveTo>
                      <a:lnTo>
                        <a:pt x="80" y="0"/>
                      </a:lnTo>
                      <a:lnTo>
                        <a:pt x="33" y="109"/>
                      </a:lnTo>
                      <a:lnTo>
                        <a:pt x="0" y="87"/>
                      </a:lnTo>
                    </a:path>
                  </a:pathLst>
                </a:custGeom>
                <a:solidFill>
                  <a:schemeClr val="bg2"/>
                </a:solidFill>
                <a:ln w="28575">
                  <a:solidFill>
                    <a:schemeClr val="tx1"/>
                  </a:solidFill>
                  <a:round/>
                  <a:headEnd/>
                  <a:tailEnd/>
                </a:ln>
              </p:spPr>
              <p:txBody>
                <a:bodyPr/>
                <a:lstStyle/>
                <a:p>
                  <a:endParaRPr lang="zh-CN" altLang="en-US"/>
                </a:p>
              </p:txBody>
            </p:sp>
            <p:sp>
              <p:nvSpPr>
                <p:cNvPr id="68653" name="Line 69"/>
                <p:cNvSpPr>
                  <a:spLocks noChangeAspect="1" noChangeShapeType="1"/>
                </p:cNvSpPr>
                <p:nvPr/>
              </p:nvSpPr>
              <p:spPr bwMode="auto">
                <a:xfrm flipH="1">
                  <a:off x="4127" y="1900"/>
                  <a:ext cx="78" cy="1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4" name="Freeform 70"/>
                <p:cNvSpPr>
                  <a:spLocks noChangeAspect="1"/>
                </p:cNvSpPr>
                <p:nvPr/>
              </p:nvSpPr>
              <p:spPr bwMode="auto">
                <a:xfrm>
                  <a:off x="4131" y="1133"/>
                  <a:ext cx="88" cy="104"/>
                </a:xfrm>
                <a:custGeom>
                  <a:avLst/>
                  <a:gdLst>
                    <a:gd name="T0" fmla="*/ 32 w 88"/>
                    <a:gd name="T1" fmla="*/ 0 h 104"/>
                    <a:gd name="T2" fmla="*/ 88 w 88"/>
                    <a:gd name="T3" fmla="*/ 104 h 104"/>
                    <a:gd name="T4" fmla="*/ 0 w 88"/>
                    <a:gd name="T5" fmla="*/ 23 h 104"/>
                    <a:gd name="T6" fmla="*/ 32 w 88"/>
                    <a:gd name="T7" fmla="*/ 0 h 104"/>
                    <a:gd name="T8" fmla="*/ 0 60000 65536"/>
                    <a:gd name="T9" fmla="*/ 0 60000 65536"/>
                    <a:gd name="T10" fmla="*/ 0 60000 65536"/>
                    <a:gd name="T11" fmla="*/ 0 60000 65536"/>
                    <a:gd name="T12" fmla="*/ 0 w 88"/>
                    <a:gd name="T13" fmla="*/ 0 h 104"/>
                    <a:gd name="T14" fmla="*/ 88 w 88"/>
                    <a:gd name="T15" fmla="*/ 104 h 104"/>
                  </a:gdLst>
                  <a:ahLst/>
                  <a:cxnLst>
                    <a:cxn ang="T8">
                      <a:pos x="T0" y="T1"/>
                    </a:cxn>
                    <a:cxn ang="T9">
                      <a:pos x="T2" y="T3"/>
                    </a:cxn>
                    <a:cxn ang="T10">
                      <a:pos x="T4" y="T5"/>
                    </a:cxn>
                    <a:cxn ang="T11">
                      <a:pos x="T6" y="T7"/>
                    </a:cxn>
                  </a:cxnLst>
                  <a:rect l="T12" t="T13" r="T14" b="T15"/>
                  <a:pathLst>
                    <a:path w="88" h="104">
                      <a:moveTo>
                        <a:pt x="32" y="0"/>
                      </a:moveTo>
                      <a:lnTo>
                        <a:pt x="88" y="104"/>
                      </a:lnTo>
                      <a:lnTo>
                        <a:pt x="0" y="23"/>
                      </a:lnTo>
                      <a:lnTo>
                        <a:pt x="32" y="0"/>
                      </a:lnTo>
                      <a:close/>
                    </a:path>
                  </a:pathLst>
                </a:custGeom>
                <a:solidFill>
                  <a:schemeClr val="bg2"/>
                </a:solidFill>
                <a:ln w="28575">
                  <a:solidFill>
                    <a:schemeClr val="tx1"/>
                  </a:solidFill>
                  <a:round/>
                  <a:headEnd/>
                  <a:tailEnd/>
                </a:ln>
              </p:spPr>
              <p:txBody>
                <a:bodyPr/>
                <a:lstStyle/>
                <a:p>
                  <a:endParaRPr lang="zh-CN" altLang="en-US"/>
                </a:p>
              </p:txBody>
            </p:sp>
            <p:sp>
              <p:nvSpPr>
                <p:cNvPr id="68655" name="Freeform 71"/>
                <p:cNvSpPr>
                  <a:spLocks noChangeAspect="1"/>
                </p:cNvSpPr>
                <p:nvPr/>
              </p:nvSpPr>
              <p:spPr bwMode="auto">
                <a:xfrm>
                  <a:off x="4131" y="1133"/>
                  <a:ext cx="88" cy="104"/>
                </a:xfrm>
                <a:custGeom>
                  <a:avLst/>
                  <a:gdLst>
                    <a:gd name="T0" fmla="*/ 32 w 88"/>
                    <a:gd name="T1" fmla="*/ 0 h 104"/>
                    <a:gd name="T2" fmla="*/ 88 w 88"/>
                    <a:gd name="T3" fmla="*/ 104 h 104"/>
                    <a:gd name="T4" fmla="*/ 0 w 88"/>
                    <a:gd name="T5" fmla="*/ 23 h 104"/>
                    <a:gd name="T6" fmla="*/ 32 w 88"/>
                    <a:gd name="T7" fmla="*/ 0 h 104"/>
                    <a:gd name="T8" fmla="*/ 0 60000 65536"/>
                    <a:gd name="T9" fmla="*/ 0 60000 65536"/>
                    <a:gd name="T10" fmla="*/ 0 60000 65536"/>
                    <a:gd name="T11" fmla="*/ 0 60000 65536"/>
                    <a:gd name="T12" fmla="*/ 0 w 88"/>
                    <a:gd name="T13" fmla="*/ 0 h 104"/>
                    <a:gd name="T14" fmla="*/ 88 w 88"/>
                    <a:gd name="T15" fmla="*/ 104 h 104"/>
                  </a:gdLst>
                  <a:ahLst/>
                  <a:cxnLst>
                    <a:cxn ang="T8">
                      <a:pos x="T0" y="T1"/>
                    </a:cxn>
                    <a:cxn ang="T9">
                      <a:pos x="T2" y="T3"/>
                    </a:cxn>
                    <a:cxn ang="T10">
                      <a:pos x="T4" y="T5"/>
                    </a:cxn>
                    <a:cxn ang="T11">
                      <a:pos x="T6" y="T7"/>
                    </a:cxn>
                  </a:cxnLst>
                  <a:rect l="T12" t="T13" r="T14" b="T15"/>
                  <a:pathLst>
                    <a:path w="88" h="104">
                      <a:moveTo>
                        <a:pt x="32" y="0"/>
                      </a:moveTo>
                      <a:lnTo>
                        <a:pt x="88" y="104"/>
                      </a:lnTo>
                      <a:lnTo>
                        <a:pt x="0" y="23"/>
                      </a:lnTo>
                      <a:lnTo>
                        <a:pt x="32" y="0"/>
                      </a:lnTo>
                    </a:path>
                  </a:pathLst>
                </a:custGeom>
                <a:solidFill>
                  <a:schemeClr val="bg2"/>
                </a:solidFill>
                <a:ln w="28575">
                  <a:solidFill>
                    <a:schemeClr val="tx1"/>
                  </a:solidFill>
                  <a:round/>
                  <a:headEnd/>
                  <a:tailEnd/>
                </a:ln>
              </p:spPr>
              <p:txBody>
                <a:bodyPr/>
                <a:lstStyle/>
                <a:p>
                  <a:endParaRPr lang="zh-CN" altLang="en-US"/>
                </a:p>
              </p:txBody>
            </p:sp>
            <p:sp>
              <p:nvSpPr>
                <p:cNvPr id="68656" name="Line 72"/>
                <p:cNvSpPr>
                  <a:spLocks noChangeAspect="1" noChangeShapeType="1"/>
                </p:cNvSpPr>
                <p:nvPr/>
              </p:nvSpPr>
              <p:spPr bwMode="auto">
                <a:xfrm flipH="1" flipV="1">
                  <a:off x="4082" y="1058"/>
                  <a:ext cx="89" cy="1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7" name="Freeform 73"/>
                <p:cNvSpPr>
                  <a:spLocks noChangeAspect="1"/>
                </p:cNvSpPr>
                <p:nvPr/>
              </p:nvSpPr>
              <p:spPr bwMode="auto">
                <a:xfrm>
                  <a:off x="4073" y="1187"/>
                  <a:ext cx="99" cy="93"/>
                </a:xfrm>
                <a:custGeom>
                  <a:avLst/>
                  <a:gdLst>
                    <a:gd name="T0" fmla="*/ 26 w 99"/>
                    <a:gd name="T1" fmla="*/ 0 h 93"/>
                    <a:gd name="T2" fmla="*/ 99 w 99"/>
                    <a:gd name="T3" fmla="*/ 93 h 93"/>
                    <a:gd name="T4" fmla="*/ 0 w 99"/>
                    <a:gd name="T5" fmla="*/ 29 h 93"/>
                    <a:gd name="T6" fmla="*/ 26 w 99"/>
                    <a:gd name="T7" fmla="*/ 0 h 93"/>
                    <a:gd name="T8" fmla="*/ 0 60000 65536"/>
                    <a:gd name="T9" fmla="*/ 0 60000 65536"/>
                    <a:gd name="T10" fmla="*/ 0 60000 65536"/>
                    <a:gd name="T11" fmla="*/ 0 60000 65536"/>
                    <a:gd name="T12" fmla="*/ 0 w 99"/>
                    <a:gd name="T13" fmla="*/ 0 h 93"/>
                    <a:gd name="T14" fmla="*/ 99 w 99"/>
                    <a:gd name="T15" fmla="*/ 93 h 93"/>
                  </a:gdLst>
                  <a:ahLst/>
                  <a:cxnLst>
                    <a:cxn ang="T8">
                      <a:pos x="T0" y="T1"/>
                    </a:cxn>
                    <a:cxn ang="T9">
                      <a:pos x="T2" y="T3"/>
                    </a:cxn>
                    <a:cxn ang="T10">
                      <a:pos x="T4" y="T5"/>
                    </a:cxn>
                    <a:cxn ang="T11">
                      <a:pos x="T6" y="T7"/>
                    </a:cxn>
                  </a:cxnLst>
                  <a:rect l="T12" t="T13" r="T14" b="T15"/>
                  <a:pathLst>
                    <a:path w="99" h="93">
                      <a:moveTo>
                        <a:pt x="26" y="0"/>
                      </a:moveTo>
                      <a:lnTo>
                        <a:pt x="99" y="93"/>
                      </a:lnTo>
                      <a:lnTo>
                        <a:pt x="0" y="29"/>
                      </a:lnTo>
                      <a:lnTo>
                        <a:pt x="26" y="0"/>
                      </a:lnTo>
                      <a:close/>
                    </a:path>
                  </a:pathLst>
                </a:custGeom>
                <a:solidFill>
                  <a:schemeClr val="bg2"/>
                </a:solidFill>
                <a:ln w="28575">
                  <a:solidFill>
                    <a:schemeClr val="tx1"/>
                  </a:solidFill>
                  <a:round/>
                  <a:headEnd/>
                  <a:tailEnd/>
                </a:ln>
              </p:spPr>
              <p:txBody>
                <a:bodyPr/>
                <a:lstStyle/>
                <a:p>
                  <a:endParaRPr lang="zh-CN" altLang="en-US"/>
                </a:p>
              </p:txBody>
            </p:sp>
            <p:sp>
              <p:nvSpPr>
                <p:cNvPr id="68658" name="Freeform 74"/>
                <p:cNvSpPr>
                  <a:spLocks noChangeAspect="1"/>
                </p:cNvSpPr>
                <p:nvPr/>
              </p:nvSpPr>
              <p:spPr bwMode="auto">
                <a:xfrm>
                  <a:off x="4073" y="1187"/>
                  <a:ext cx="99" cy="93"/>
                </a:xfrm>
                <a:custGeom>
                  <a:avLst/>
                  <a:gdLst>
                    <a:gd name="T0" fmla="*/ 26 w 99"/>
                    <a:gd name="T1" fmla="*/ 0 h 93"/>
                    <a:gd name="T2" fmla="*/ 99 w 99"/>
                    <a:gd name="T3" fmla="*/ 93 h 93"/>
                    <a:gd name="T4" fmla="*/ 0 w 99"/>
                    <a:gd name="T5" fmla="*/ 29 h 93"/>
                    <a:gd name="T6" fmla="*/ 26 w 99"/>
                    <a:gd name="T7" fmla="*/ 0 h 93"/>
                    <a:gd name="T8" fmla="*/ 0 60000 65536"/>
                    <a:gd name="T9" fmla="*/ 0 60000 65536"/>
                    <a:gd name="T10" fmla="*/ 0 60000 65536"/>
                    <a:gd name="T11" fmla="*/ 0 60000 65536"/>
                    <a:gd name="T12" fmla="*/ 0 w 99"/>
                    <a:gd name="T13" fmla="*/ 0 h 93"/>
                    <a:gd name="T14" fmla="*/ 99 w 99"/>
                    <a:gd name="T15" fmla="*/ 93 h 93"/>
                  </a:gdLst>
                  <a:ahLst/>
                  <a:cxnLst>
                    <a:cxn ang="T8">
                      <a:pos x="T0" y="T1"/>
                    </a:cxn>
                    <a:cxn ang="T9">
                      <a:pos x="T2" y="T3"/>
                    </a:cxn>
                    <a:cxn ang="T10">
                      <a:pos x="T4" y="T5"/>
                    </a:cxn>
                    <a:cxn ang="T11">
                      <a:pos x="T6" y="T7"/>
                    </a:cxn>
                  </a:cxnLst>
                  <a:rect l="T12" t="T13" r="T14" b="T15"/>
                  <a:pathLst>
                    <a:path w="99" h="93">
                      <a:moveTo>
                        <a:pt x="26" y="0"/>
                      </a:moveTo>
                      <a:lnTo>
                        <a:pt x="99" y="93"/>
                      </a:lnTo>
                      <a:lnTo>
                        <a:pt x="0" y="29"/>
                      </a:lnTo>
                      <a:lnTo>
                        <a:pt x="26" y="0"/>
                      </a:lnTo>
                    </a:path>
                  </a:pathLst>
                </a:custGeom>
                <a:solidFill>
                  <a:schemeClr val="bg2"/>
                </a:solidFill>
                <a:ln w="28575">
                  <a:solidFill>
                    <a:schemeClr val="tx1"/>
                  </a:solidFill>
                  <a:round/>
                  <a:headEnd/>
                  <a:tailEnd/>
                </a:ln>
              </p:spPr>
              <p:txBody>
                <a:bodyPr/>
                <a:lstStyle/>
                <a:p>
                  <a:endParaRPr lang="zh-CN" altLang="en-US"/>
                </a:p>
              </p:txBody>
            </p:sp>
            <p:sp>
              <p:nvSpPr>
                <p:cNvPr id="68659" name="Line 75"/>
                <p:cNvSpPr>
                  <a:spLocks noChangeAspect="1" noChangeShapeType="1"/>
                </p:cNvSpPr>
                <p:nvPr/>
              </p:nvSpPr>
              <p:spPr bwMode="auto">
                <a:xfrm flipH="1" flipV="1">
                  <a:off x="4007" y="1128"/>
                  <a:ext cx="108" cy="1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0" name="Freeform 76"/>
                <p:cNvSpPr>
                  <a:spLocks noChangeAspect="1"/>
                </p:cNvSpPr>
                <p:nvPr/>
              </p:nvSpPr>
              <p:spPr bwMode="auto">
                <a:xfrm>
                  <a:off x="4025" y="1252"/>
                  <a:ext cx="109" cy="79"/>
                </a:xfrm>
                <a:custGeom>
                  <a:avLst/>
                  <a:gdLst>
                    <a:gd name="T0" fmla="*/ 20 w 109"/>
                    <a:gd name="T1" fmla="*/ 0 h 79"/>
                    <a:gd name="T2" fmla="*/ 109 w 109"/>
                    <a:gd name="T3" fmla="*/ 79 h 79"/>
                    <a:gd name="T4" fmla="*/ 0 w 109"/>
                    <a:gd name="T5" fmla="*/ 32 h 79"/>
                    <a:gd name="T6" fmla="*/ 20 w 109"/>
                    <a:gd name="T7" fmla="*/ 0 h 79"/>
                    <a:gd name="T8" fmla="*/ 0 60000 65536"/>
                    <a:gd name="T9" fmla="*/ 0 60000 65536"/>
                    <a:gd name="T10" fmla="*/ 0 60000 65536"/>
                    <a:gd name="T11" fmla="*/ 0 60000 65536"/>
                    <a:gd name="T12" fmla="*/ 0 w 109"/>
                    <a:gd name="T13" fmla="*/ 0 h 79"/>
                    <a:gd name="T14" fmla="*/ 109 w 109"/>
                    <a:gd name="T15" fmla="*/ 79 h 79"/>
                  </a:gdLst>
                  <a:ahLst/>
                  <a:cxnLst>
                    <a:cxn ang="T8">
                      <a:pos x="T0" y="T1"/>
                    </a:cxn>
                    <a:cxn ang="T9">
                      <a:pos x="T2" y="T3"/>
                    </a:cxn>
                    <a:cxn ang="T10">
                      <a:pos x="T4" y="T5"/>
                    </a:cxn>
                    <a:cxn ang="T11">
                      <a:pos x="T6" y="T7"/>
                    </a:cxn>
                  </a:cxnLst>
                  <a:rect l="T12" t="T13" r="T14" b="T15"/>
                  <a:pathLst>
                    <a:path w="109" h="79">
                      <a:moveTo>
                        <a:pt x="20" y="0"/>
                      </a:moveTo>
                      <a:lnTo>
                        <a:pt x="109" y="79"/>
                      </a:lnTo>
                      <a:lnTo>
                        <a:pt x="0" y="32"/>
                      </a:lnTo>
                      <a:lnTo>
                        <a:pt x="20" y="0"/>
                      </a:lnTo>
                      <a:close/>
                    </a:path>
                  </a:pathLst>
                </a:custGeom>
                <a:solidFill>
                  <a:schemeClr val="bg2"/>
                </a:solidFill>
                <a:ln w="28575">
                  <a:solidFill>
                    <a:schemeClr val="tx1"/>
                  </a:solidFill>
                  <a:round/>
                  <a:headEnd/>
                  <a:tailEnd/>
                </a:ln>
              </p:spPr>
              <p:txBody>
                <a:bodyPr/>
                <a:lstStyle/>
                <a:p>
                  <a:endParaRPr lang="zh-CN" altLang="en-US"/>
                </a:p>
              </p:txBody>
            </p:sp>
            <p:sp>
              <p:nvSpPr>
                <p:cNvPr id="68661" name="Freeform 77"/>
                <p:cNvSpPr>
                  <a:spLocks noChangeAspect="1"/>
                </p:cNvSpPr>
                <p:nvPr/>
              </p:nvSpPr>
              <p:spPr bwMode="auto">
                <a:xfrm>
                  <a:off x="4025" y="1252"/>
                  <a:ext cx="109" cy="79"/>
                </a:xfrm>
                <a:custGeom>
                  <a:avLst/>
                  <a:gdLst>
                    <a:gd name="T0" fmla="*/ 20 w 109"/>
                    <a:gd name="T1" fmla="*/ 0 h 79"/>
                    <a:gd name="T2" fmla="*/ 109 w 109"/>
                    <a:gd name="T3" fmla="*/ 79 h 79"/>
                    <a:gd name="T4" fmla="*/ 0 w 109"/>
                    <a:gd name="T5" fmla="*/ 32 h 79"/>
                    <a:gd name="T6" fmla="*/ 20 w 109"/>
                    <a:gd name="T7" fmla="*/ 0 h 79"/>
                    <a:gd name="T8" fmla="*/ 0 60000 65536"/>
                    <a:gd name="T9" fmla="*/ 0 60000 65536"/>
                    <a:gd name="T10" fmla="*/ 0 60000 65536"/>
                    <a:gd name="T11" fmla="*/ 0 60000 65536"/>
                    <a:gd name="T12" fmla="*/ 0 w 109"/>
                    <a:gd name="T13" fmla="*/ 0 h 79"/>
                    <a:gd name="T14" fmla="*/ 109 w 109"/>
                    <a:gd name="T15" fmla="*/ 79 h 79"/>
                  </a:gdLst>
                  <a:ahLst/>
                  <a:cxnLst>
                    <a:cxn ang="T8">
                      <a:pos x="T0" y="T1"/>
                    </a:cxn>
                    <a:cxn ang="T9">
                      <a:pos x="T2" y="T3"/>
                    </a:cxn>
                    <a:cxn ang="T10">
                      <a:pos x="T4" y="T5"/>
                    </a:cxn>
                    <a:cxn ang="T11">
                      <a:pos x="T6" y="T7"/>
                    </a:cxn>
                  </a:cxnLst>
                  <a:rect l="T12" t="T13" r="T14" b="T15"/>
                  <a:pathLst>
                    <a:path w="109" h="79">
                      <a:moveTo>
                        <a:pt x="20" y="0"/>
                      </a:moveTo>
                      <a:lnTo>
                        <a:pt x="109" y="79"/>
                      </a:lnTo>
                      <a:lnTo>
                        <a:pt x="0" y="32"/>
                      </a:lnTo>
                      <a:lnTo>
                        <a:pt x="20" y="0"/>
                      </a:lnTo>
                    </a:path>
                  </a:pathLst>
                </a:custGeom>
                <a:solidFill>
                  <a:schemeClr val="bg2"/>
                </a:solidFill>
                <a:ln w="28575">
                  <a:solidFill>
                    <a:schemeClr val="tx1"/>
                  </a:solidFill>
                  <a:round/>
                  <a:headEnd/>
                  <a:tailEnd/>
                </a:ln>
              </p:spPr>
              <p:txBody>
                <a:bodyPr/>
                <a:lstStyle/>
                <a:p>
                  <a:endParaRPr lang="zh-CN" altLang="en-US"/>
                </a:p>
              </p:txBody>
            </p:sp>
            <p:sp>
              <p:nvSpPr>
                <p:cNvPr id="68662" name="Line 78"/>
                <p:cNvSpPr>
                  <a:spLocks noChangeAspect="1" noChangeShapeType="1"/>
                </p:cNvSpPr>
                <p:nvPr/>
              </p:nvSpPr>
              <p:spPr bwMode="auto">
                <a:xfrm flipH="1" flipV="1">
                  <a:off x="3944" y="1210"/>
                  <a:ext cx="124" cy="7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3" name="Freeform 79"/>
                <p:cNvSpPr>
                  <a:spLocks noChangeAspect="1"/>
                </p:cNvSpPr>
                <p:nvPr/>
              </p:nvSpPr>
              <p:spPr bwMode="auto">
                <a:xfrm>
                  <a:off x="3989" y="1325"/>
                  <a:ext cx="116" cy="62"/>
                </a:xfrm>
                <a:custGeom>
                  <a:avLst/>
                  <a:gdLst>
                    <a:gd name="T0" fmla="*/ 15 w 116"/>
                    <a:gd name="T1" fmla="*/ 0 h 62"/>
                    <a:gd name="T2" fmla="*/ 116 w 116"/>
                    <a:gd name="T3" fmla="*/ 62 h 62"/>
                    <a:gd name="T4" fmla="*/ 0 w 116"/>
                    <a:gd name="T5" fmla="*/ 36 h 62"/>
                    <a:gd name="T6" fmla="*/ 15 w 116"/>
                    <a:gd name="T7" fmla="*/ 0 h 62"/>
                    <a:gd name="T8" fmla="*/ 0 60000 65536"/>
                    <a:gd name="T9" fmla="*/ 0 60000 65536"/>
                    <a:gd name="T10" fmla="*/ 0 60000 65536"/>
                    <a:gd name="T11" fmla="*/ 0 60000 65536"/>
                    <a:gd name="T12" fmla="*/ 0 w 116"/>
                    <a:gd name="T13" fmla="*/ 0 h 62"/>
                    <a:gd name="T14" fmla="*/ 116 w 116"/>
                    <a:gd name="T15" fmla="*/ 62 h 62"/>
                  </a:gdLst>
                  <a:ahLst/>
                  <a:cxnLst>
                    <a:cxn ang="T8">
                      <a:pos x="T0" y="T1"/>
                    </a:cxn>
                    <a:cxn ang="T9">
                      <a:pos x="T2" y="T3"/>
                    </a:cxn>
                    <a:cxn ang="T10">
                      <a:pos x="T4" y="T5"/>
                    </a:cxn>
                    <a:cxn ang="T11">
                      <a:pos x="T6" y="T7"/>
                    </a:cxn>
                  </a:cxnLst>
                  <a:rect l="T12" t="T13" r="T14" b="T15"/>
                  <a:pathLst>
                    <a:path w="116" h="62">
                      <a:moveTo>
                        <a:pt x="15" y="0"/>
                      </a:moveTo>
                      <a:lnTo>
                        <a:pt x="116" y="62"/>
                      </a:lnTo>
                      <a:lnTo>
                        <a:pt x="0" y="36"/>
                      </a:lnTo>
                      <a:lnTo>
                        <a:pt x="15" y="0"/>
                      </a:lnTo>
                      <a:close/>
                    </a:path>
                  </a:pathLst>
                </a:custGeom>
                <a:solidFill>
                  <a:schemeClr val="bg2"/>
                </a:solidFill>
                <a:ln w="28575">
                  <a:solidFill>
                    <a:schemeClr val="tx1"/>
                  </a:solidFill>
                  <a:round/>
                  <a:headEnd/>
                  <a:tailEnd/>
                </a:ln>
              </p:spPr>
              <p:txBody>
                <a:bodyPr/>
                <a:lstStyle/>
                <a:p>
                  <a:endParaRPr lang="zh-CN" altLang="en-US"/>
                </a:p>
              </p:txBody>
            </p:sp>
            <p:sp>
              <p:nvSpPr>
                <p:cNvPr id="68664" name="Freeform 80"/>
                <p:cNvSpPr>
                  <a:spLocks noChangeAspect="1"/>
                </p:cNvSpPr>
                <p:nvPr/>
              </p:nvSpPr>
              <p:spPr bwMode="auto">
                <a:xfrm>
                  <a:off x="3989" y="1325"/>
                  <a:ext cx="116" cy="62"/>
                </a:xfrm>
                <a:custGeom>
                  <a:avLst/>
                  <a:gdLst>
                    <a:gd name="T0" fmla="*/ 15 w 116"/>
                    <a:gd name="T1" fmla="*/ 0 h 62"/>
                    <a:gd name="T2" fmla="*/ 116 w 116"/>
                    <a:gd name="T3" fmla="*/ 62 h 62"/>
                    <a:gd name="T4" fmla="*/ 0 w 116"/>
                    <a:gd name="T5" fmla="*/ 36 h 62"/>
                    <a:gd name="T6" fmla="*/ 15 w 116"/>
                    <a:gd name="T7" fmla="*/ 0 h 62"/>
                    <a:gd name="T8" fmla="*/ 0 60000 65536"/>
                    <a:gd name="T9" fmla="*/ 0 60000 65536"/>
                    <a:gd name="T10" fmla="*/ 0 60000 65536"/>
                    <a:gd name="T11" fmla="*/ 0 60000 65536"/>
                    <a:gd name="T12" fmla="*/ 0 w 116"/>
                    <a:gd name="T13" fmla="*/ 0 h 62"/>
                    <a:gd name="T14" fmla="*/ 116 w 116"/>
                    <a:gd name="T15" fmla="*/ 62 h 62"/>
                  </a:gdLst>
                  <a:ahLst/>
                  <a:cxnLst>
                    <a:cxn ang="T8">
                      <a:pos x="T0" y="T1"/>
                    </a:cxn>
                    <a:cxn ang="T9">
                      <a:pos x="T2" y="T3"/>
                    </a:cxn>
                    <a:cxn ang="T10">
                      <a:pos x="T4" y="T5"/>
                    </a:cxn>
                    <a:cxn ang="T11">
                      <a:pos x="T6" y="T7"/>
                    </a:cxn>
                  </a:cxnLst>
                  <a:rect l="T12" t="T13" r="T14" b="T15"/>
                  <a:pathLst>
                    <a:path w="116" h="62">
                      <a:moveTo>
                        <a:pt x="15" y="0"/>
                      </a:moveTo>
                      <a:lnTo>
                        <a:pt x="116" y="62"/>
                      </a:lnTo>
                      <a:lnTo>
                        <a:pt x="0" y="36"/>
                      </a:lnTo>
                      <a:lnTo>
                        <a:pt x="15" y="0"/>
                      </a:lnTo>
                    </a:path>
                  </a:pathLst>
                </a:custGeom>
                <a:solidFill>
                  <a:schemeClr val="bg2"/>
                </a:solidFill>
                <a:ln w="28575">
                  <a:solidFill>
                    <a:schemeClr val="tx1"/>
                  </a:solidFill>
                  <a:round/>
                  <a:headEnd/>
                  <a:tailEnd/>
                </a:ln>
              </p:spPr>
              <p:txBody>
                <a:bodyPr/>
                <a:lstStyle/>
                <a:p>
                  <a:endParaRPr lang="zh-CN" altLang="en-US"/>
                </a:p>
              </p:txBody>
            </p:sp>
            <p:sp>
              <p:nvSpPr>
                <p:cNvPr id="68665" name="Line 81"/>
                <p:cNvSpPr>
                  <a:spLocks noChangeAspect="1" noChangeShapeType="1"/>
                </p:cNvSpPr>
                <p:nvPr/>
              </p:nvSpPr>
              <p:spPr bwMode="auto">
                <a:xfrm flipH="1" flipV="1">
                  <a:off x="3896" y="1301"/>
                  <a:ext cx="137" cy="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6" name="Freeform 82"/>
                <p:cNvSpPr>
                  <a:spLocks noChangeAspect="1"/>
                </p:cNvSpPr>
                <p:nvPr/>
              </p:nvSpPr>
              <p:spPr bwMode="auto">
                <a:xfrm>
                  <a:off x="3967" y="1403"/>
                  <a:ext cx="119" cy="44"/>
                </a:xfrm>
                <a:custGeom>
                  <a:avLst/>
                  <a:gdLst>
                    <a:gd name="T0" fmla="*/ 8 w 119"/>
                    <a:gd name="T1" fmla="*/ 0 h 44"/>
                    <a:gd name="T2" fmla="*/ 119 w 119"/>
                    <a:gd name="T3" fmla="*/ 44 h 44"/>
                    <a:gd name="T4" fmla="*/ 0 w 119"/>
                    <a:gd name="T5" fmla="*/ 38 h 44"/>
                    <a:gd name="T6" fmla="*/ 8 w 119"/>
                    <a:gd name="T7" fmla="*/ 0 h 44"/>
                    <a:gd name="T8" fmla="*/ 0 60000 65536"/>
                    <a:gd name="T9" fmla="*/ 0 60000 65536"/>
                    <a:gd name="T10" fmla="*/ 0 60000 65536"/>
                    <a:gd name="T11" fmla="*/ 0 60000 65536"/>
                    <a:gd name="T12" fmla="*/ 0 w 119"/>
                    <a:gd name="T13" fmla="*/ 0 h 44"/>
                    <a:gd name="T14" fmla="*/ 119 w 119"/>
                    <a:gd name="T15" fmla="*/ 44 h 44"/>
                  </a:gdLst>
                  <a:ahLst/>
                  <a:cxnLst>
                    <a:cxn ang="T8">
                      <a:pos x="T0" y="T1"/>
                    </a:cxn>
                    <a:cxn ang="T9">
                      <a:pos x="T2" y="T3"/>
                    </a:cxn>
                    <a:cxn ang="T10">
                      <a:pos x="T4" y="T5"/>
                    </a:cxn>
                    <a:cxn ang="T11">
                      <a:pos x="T6" y="T7"/>
                    </a:cxn>
                  </a:cxnLst>
                  <a:rect l="T12" t="T13" r="T14" b="T15"/>
                  <a:pathLst>
                    <a:path w="119" h="44">
                      <a:moveTo>
                        <a:pt x="8" y="0"/>
                      </a:moveTo>
                      <a:lnTo>
                        <a:pt x="119" y="44"/>
                      </a:lnTo>
                      <a:lnTo>
                        <a:pt x="0" y="38"/>
                      </a:lnTo>
                      <a:lnTo>
                        <a:pt x="8" y="0"/>
                      </a:lnTo>
                      <a:close/>
                    </a:path>
                  </a:pathLst>
                </a:custGeom>
                <a:solidFill>
                  <a:schemeClr val="bg2"/>
                </a:solidFill>
                <a:ln w="28575">
                  <a:solidFill>
                    <a:schemeClr val="tx1"/>
                  </a:solidFill>
                  <a:round/>
                  <a:headEnd/>
                  <a:tailEnd/>
                </a:ln>
              </p:spPr>
              <p:txBody>
                <a:bodyPr/>
                <a:lstStyle/>
                <a:p>
                  <a:endParaRPr lang="zh-CN" altLang="en-US"/>
                </a:p>
              </p:txBody>
            </p:sp>
            <p:sp>
              <p:nvSpPr>
                <p:cNvPr id="68667" name="Freeform 83"/>
                <p:cNvSpPr>
                  <a:spLocks noChangeAspect="1"/>
                </p:cNvSpPr>
                <p:nvPr/>
              </p:nvSpPr>
              <p:spPr bwMode="auto">
                <a:xfrm>
                  <a:off x="3967" y="1403"/>
                  <a:ext cx="119" cy="44"/>
                </a:xfrm>
                <a:custGeom>
                  <a:avLst/>
                  <a:gdLst>
                    <a:gd name="T0" fmla="*/ 8 w 119"/>
                    <a:gd name="T1" fmla="*/ 0 h 44"/>
                    <a:gd name="T2" fmla="*/ 119 w 119"/>
                    <a:gd name="T3" fmla="*/ 44 h 44"/>
                    <a:gd name="T4" fmla="*/ 0 w 119"/>
                    <a:gd name="T5" fmla="*/ 38 h 44"/>
                    <a:gd name="T6" fmla="*/ 8 w 119"/>
                    <a:gd name="T7" fmla="*/ 0 h 44"/>
                    <a:gd name="T8" fmla="*/ 0 60000 65536"/>
                    <a:gd name="T9" fmla="*/ 0 60000 65536"/>
                    <a:gd name="T10" fmla="*/ 0 60000 65536"/>
                    <a:gd name="T11" fmla="*/ 0 60000 65536"/>
                    <a:gd name="T12" fmla="*/ 0 w 119"/>
                    <a:gd name="T13" fmla="*/ 0 h 44"/>
                    <a:gd name="T14" fmla="*/ 119 w 119"/>
                    <a:gd name="T15" fmla="*/ 44 h 44"/>
                  </a:gdLst>
                  <a:ahLst/>
                  <a:cxnLst>
                    <a:cxn ang="T8">
                      <a:pos x="T0" y="T1"/>
                    </a:cxn>
                    <a:cxn ang="T9">
                      <a:pos x="T2" y="T3"/>
                    </a:cxn>
                    <a:cxn ang="T10">
                      <a:pos x="T4" y="T5"/>
                    </a:cxn>
                    <a:cxn ang="T11">
                      <a:pos x="T6" y="T7"/>
                    </a:cxn>
                  </a:cxnLst>
                  <a:rect l="T12" t="T13" r="T14" b="T15"/>
                  <a:pathLst>
                    <a:path w="119" h="44">
                      <a:moveTo>
                        <a:pt x="8" y="0"/>
                      </a:moveTo>
                      <a:lnTo>
                        <a:pt x="119" y="44"/>
                      </a:lnTo>
                      <a:lnTo>
                        <a:pt x="0" y="38"/>
                      </a:lnTo>
                      <a:lnTo>
                        <a:pt x="8" y="0"/>
                      </a:lnTo>
                    </a:path>
                  </a:pathLst>
                </a:custGeom>
                <a:solidFill>
                  <a:schemeClr val="bg2"/>
                </a:solidFill>
                <a:ln w="28575">
                  <a:solidFill>
                    <a:schemeClr val="tx1"/>
                  </a:solidFill>
                  <a:round/>
                  <a:headEnd/>
                  <a:tailEnd/>
                </a:ln>
              </p:spPr>
              <p:txBody>
                <a:bodyPr/>
                <a:lstStyle/>
                <a:p>
                  <a:endParaRPr lang="zh-CN" altLang="en-US"/>
                </a:p>
              </p:txBody>
            </p:sp>
            <p:sp>
              <p:nvSpPr>
                <p:cNvPr id="68668" name="Line 84"/>
                <p:cNvSpPr>
                  <a:spLocks noChangeAspect="1" noChangeShapeType="1"/>
                </p:cNvSpPr>
                <p:nvPr/>
              </p:nvSpPr>
              <p:spPr bwMode="auto">
                <a:xfrm flipH="1" flipV="1">
                  <a:off x="3866" y="1399"/>
                  <a:ext cx="143" cy="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9" name="Freeform 85"/>
                <p:cNvSpPr>
                  <a:spLocks noChangeAspect="1"/>
                </p:cNvSpPr>
                <p:nvPr/>
              </p:nvSpPr>
              <p:spPr bwMode="auto">
                <a:xfrm>
                  <a:off x="3962" y="1570"/>
                  <a:ext cx="119" cy="39"/>
                </a:xfrm>
                <a:custGeom>
                  <a:avLst/>
                  <a:gdLst>
                    <a:gd name="T0" fmla="*/ 0 w 119"/>
                    <a:gd name="T1" fmla="*/ 0 h 39"/>
                    <a:gd name="T2" fmla="*/ 119 w 119"/>
                    <a:gd name="T3" fmla="*/ 4 h 39"/>
                    <a:gd name="T4" fmla="*/ 5 w 119"/>
                    <a:gd name="T5" fmla="*/ 39 h 39"/>
                    <a:gd name="T6" fmla="*/ 0 w 119"/>
                    <a:gd name="T7" fmla="*/ 0 h 39"/>
                    <a:gd name="T8" fmla="*/ 0 60000 65536"/>
                    <a:gd name="T9" fmla="*/ 0 60000 65536"/>
                    <a:gd name="T10" fmla="*/ 0 60000 65536"/>
                    <a:gd name="T11" fmla="*/ 0 60000 65536"/>
                    <a:gd name="T12" fmla="*/ 0 w 119"/>
                    <a:gd name="T13" fmla="*/ 0 h 39"/>
                    <a:gd name="T14" fmla="*/ 119 w 119"/>
                    <a:gd name="T15" fmla="*/ 39 h 39"/>
                  </a:gdLst>
                  <a:ahLst/>
                  <a:cxnLst>
                    <a:cxn ang="T8">
                      <a:pos x="T0" y="T1"/>
                    </a:cxn>
                    <a:cxn ang="T9">
                      <a:pos x="T2" y="T3"/>
                    </a:cxn>
                    <a:cxn ang="T10">
                      <a:pos x="T4" y="T5"/>
                    </a:cxn>
                    <a:cxn ang="T11">
                      <a:pos x="T6" y="T7"/>
                    </a:cxn>
                  </a:cxnLst>
                  <a:rect l="T12" t="T13" r="T14" b="T15"/>
                  <a:pathLst>
                    <a:path w="119" h="39">
                      <a:moveTo>
                        <a:pt x="0" y="0"/>
                      </a:moveTo>
                      <a:lnTo>
                        <a:pt x="119" y="4"/>
                      </a:lnTo>
                      <a:lnTo>
                        <a:pt x="5" y="39"/>
                      </a:lnTo>
                      <a:lnTo>
                        <a:pt x="0" y="0"/>
                      </a:lnTo>
                      <a:close/>
                    </a:path>
                  </a:pathLst>
                </a:custGeom>
                <a:solidFill>
                  <a:schemeClr val="bg2"/>
                </a:solidFill>
                <a:ln w="28575">
                  <a:solidFill>
                    <a:schemeClr val="tx1"/>
                  </a:solidFill>
                  <a:round/>
                  <a:headEnd/>
                  <a:tailEnd/>
                </a:ln>
              </p:spPr>
              <p:txBody>
                <a:bodyPr/>
                <a:lstStyle/>
                <a:p>
                  <a:endParaRPr lang="zh-CN" altLang="en-US"/>
                </a:p>
              </p:txBody>
            </p:sp>
            <p:sp>
              <p:nvSpPr>
                <p:cNvPr id="68670" name="Freeform 86"/>
                <p:cNvSpPr>
                  <a:spLocks noChangeAspect="1"/>
                </p:cNvSpPr>
                <p:nvPr/>
              </p:nvSpPr>
              <p:spPr bwMode="auto">
                <a:xfrm>
                  <a:off x="3962" y="1570"/>
                  <a:ext cx="119" cy="39"/>
                </a:xfrm>
                <a:custGeom>
                  <a:avLst/>
                  <a:gdLst>
                    <a:gd name="T0" fmla="*/ 0 w 119"/>
                    <a:gd name="T1" fmla="*/ 0 h 39"/>
                    <a:gd name="T2" fmla="*/ 119 w 119"/>
                    <a:gd name="T3" fmla="*/ 4 h 39"/>
                    <a:gd name="T4" fmla="*/ 5 w 119"/>
                    <a:gd name="T5" fmla="*/ 39 h 39"/>
                    <a:gd name="T6" fmla="*/ 0 w 119"/>
                    <a:gd name="T7" fmla="*/ 0 h 39"/>
                    <a:gd name="T8" fmla="*/ 0 60000 65536"/>
                    <a:gd name="T9" fmla="*/ 0 60000 65536"/>
                    <a:gd name="T10" fmla="*/ 0 60000 65536"/>
                    <a:gd name="T11" fmla="*/ 0 60000 65536"/>
                    <a:gd name="T12" fmla="*/ 0 w 119"/>
                    <a:gd name="T13" fmla="*/ 0 h 39"/>
                    <a:gd name="T14" fmla="*/ 119 w 119"/>
                    <a:gd name="T15" fmla="*/ 39 h 39"/>
                  </a:gdLst>
                  <a:ahLst/>
                  <a:cxnLst>
                    <a:cxn ang="T8">
                      <a:pos x="T0" y="T1"/>
                    </a:cxn>
                    <a:cxn ang="T9">
                      <a:pos x="T2" y="T3"/>
                    </a:cxn>
                    <a:cxn ang="T10">
                      <a:pos x="T4" y="T5"/>
                    </a:cxn>
                    <a:cxn ang="T11">
                      <a:pos x="T6" y="T7"/>
                    </a:cxn>
                  </a:cxnLst>
                  <a:rect l="T12" t="T13" r="T14" b="T15"/>
                  <a:pathLst>
                    <a:path w="119" h="39">
                      <a:moveTo>
                        <a:pt x="0" y="0"/>
                      </a:moveTo>
                      <a:lnTo>
                        <a:pt x="119" y="4"/>
                      </a:lnTo>
                      <a:lnTo>
                        <a:pt x="5" y="39"/>
                      </a:lnTo>
                      <a:lnTo>
                        <a:pt x="0" y="0"/>
                      </a:lnTo>
                    </a:path>
                  </a:pathLst>
                </a:custGeom>
                <a:solidFill>
                  <a:schemeClr val="bg2"/>
                </a:solidFill>
                <a:ln w="28575">
                  <a:solidFill>
                    <a:schemeClr val="tx1"/>
                  </a:solidFill>
                  <a:round/>
                  <a:headEnd/>
                  <a:tailEnd/>
                </a:ln>
              </p:spPr>
              <p:txBody>
                <a:bodyPr/>
                <a:lstStyle/>
                <a:p>
                  <a:endParaRPr lang="zh-CN" altLang="en-US"/>
                </a:p>
              </p:txBody>
            </p:sp>
            <p:sp>
              <p:nvSpPr>
                <p:cNvPr id="68671" name="Line 87"/>
                <p:cNvSpPr>
                  <a:spLocks noChangeAspect="1" noChangeShapeType="1"/>
                </p:cNvSpPr>
                <p:nvPr/>
              </p:nvSpPr>
              <p:spPr bwMode="auto">
                <a:xfrm flipH="1">
                  <a:off x="3858" y="1584"/>
                  <a:ext cx="145" cy="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2" name="Freeform 88"/>
                <p:cNvSpPr>
                  <a:spLocks noChangeAspect="1"/>
                </p:cNvSpPr>
                <p:nvPr/>
              </p:nvSpPr>
              <p:spPr bwMode="auto">
                <a:xfrm>
                  <a:off x="3977" y="1636"/>
                  <a:ext cx="117" cy="54"/>
                </a:xfrm>
                <a:custGeom>
                  <a:avLst/>
                  <a:gdLst>
                    <a:gd name="T0" fmla="*/ 0 w 117"/>
                    <a:gd name="T1" fmla="*/ 16 h 54"/>
                    <a:gd name="T2" fmla="*/ 117 w 117"/>
                    <a:gd name="T3" fmla="*/ 0 h 54"/>
                    <a:gd name="T4" fmla="*/ 12 w 117"/>
                    <a:gd name="T5" fmla="*/ 54 h 54"/>
                    <a:gd name="T6" fmla="*/ 0 w 117"/>
                    <a:gd name="T7" fmla="*/ 16 h 54"/>
                    <a:gd name="T8" fmla="*/ 0 60000 65536"/>
                    <a:gd name="T9" fmla="*/ 0 60000 65536"/>
                    <a:gd name="T10" fmla="*/ 0 60000 65536"/>
                    <a:gd name="T11" fmla="*/ 0 60000 65536"/>
                    <a:gd name="T12" fmla="*/ 0 w 117"/>
                    <a:gd name="T13" fmla="*/ 0 h 54"/>
                    <a:gd name="T14" fmla="*/ 117 w 117"/>
                    <a:gd name="T15" fmla="*/ 54 h 54"/>
                  </a:gdLst>
                  <a:ahLst/>
                  <a:cxnLst>
                    <a:cxn ang="T8">
                      <a:pos x="T0" y="T1"/>
                    </a:cxn>
                    <a:cxn ang="T9">
                      <a:pos x="T2" y="T3"/>
                    </a:cxn>
                    <a:cxn ang="T10">
                      <a:pos x="T4" y="T5"/>
                    </a:cxn>
                    <a:cxn ang="T11">
                      <a:pos x="T6" y="T7"/>
                    </a:cxn>
                  </a:cxnLst>
                  <a:rect l="T12" t="T13" r="T14" b="T15"/>
                  <a:pathLst>
                    <a:path w="117" h="54">
                      <a:moveTo>
                        <a:pt x="0" y="16"/>
                      </a:moveTo>
                      <a:lnTo>
                        <a:pt x="117" y="0"/>
                      </a:lnTo>
                      <a:lnTo>
                        <a:pt x="12" y="54"/>
                      </a:lnTo>
                      <a:lnTo>
                        <a:pt x="0" y="16"/>
                      </a:lnTo>
                      <a:close/>
                    </a:path>
                  </a:pathLst>
                </a:custGeom>
                <a:solidFill>
                  <a:schemeClr val="bg2"/>
                </a:solidFill>
                <a:ln w="28575">
                  <a:solidFill>
                    <a:schemeClr val="tx1"/>
                  </a:solidFill>
                  <a:round/>
                  <a:headEnd/>
                  <a:tailEnd/>
                </a:ln>
              </p:spPr>
              <p:txBody>
                <a:bodyPr/>
                <a:lstStyle/>
                <a:p>
                  <a:endParaRPr lang="zh-CN" altLang="en-US"/>
                </a:p>
              </p:txBody>
            </p:sp>
            <p:sp>
              <p:nvSpPr>
                <p:cNvPr id="68673" name="Freeform 89"/>
                <p:cNvSpPr>
                  <a:spLocks noChangeAspect="1"/>
                </p:cNvSpPr>
                <p:nvPr/>
              </p:nvSpPr>
              <p:spPr bwMode="auto">
                <a:xfrm>
                  <a:off x="3977" y="1636"/>
                  <a:ext cx="117" cy="54"/>
                </a:xfrm>
                <a:custGeom>
                  <a:avLst/>
                  <a:gdLst>
                    <a:gd name="T0" fmla="*/ 0 w 117"/>
                    <a:gd name="T1" fmla="*/ 16 h 54"/>
                    <a:gd name="T2" fmla="*/ 117 w 117"/>
                    <a:gd name="T3" fmla="*/ 0 h 54"/>
                    <a:gd name="T4" fmla="*/ 12 w 117"/>
                    <a:gd name="T5" fmla="*/ 54 h 54"/>
                    <a:gd name="T6" fmla="*/ 0 w 117"/>
                    <a:gd name="T7" fmla="*/ 16 h 54"/>
                    <a:gd name="T8" fmla="*/ 0 60000 65536"/>
                    <a:gd name="T9" fmla="*/ 0 60000 65536"/>
                    <a:gd name="T10" fmla="*/ 0 60000 65536"/>
                    <a:gd name="T11" fmla="*/ 0 60000 65536"/>
                    <a:gd name="T12" fmla="*/ 0 w 117"/>
                    <a:gd name="T13" fmla="*/ 0 h 54"/>
                    <a:gd name="T14" fmla="*/ 117 w 117"/>
                    <a:gd name="T15" fmla="*/ 54 h 54"/>
                  </a:gdLst>
                  <a:ahLst/>
                  <a:cxnLst>
                    <a:cxn ang="T8">
                      <a:pos x="T0" y="T1"/>
                    </a:cxn>
                    <a:cxn ang="T9">
                      <a:pos x="T2" y="T3"/>
                    </a:cxn>
                    <a:cxn ang="T10">
                      <a:pos x="T4" y="T5"/>
                    </a:cxn>
                    <a:cxn ang="T11">
                      <a:pos x="T6" y="T7"/>
                    </a:cxn>
                  </a:cxnLst>
                  <a:rect l="T12" t="T13" r="T14" b="T15"/>
                  <a:pathLst>
                    <a:path w="117" h="54">
                      <a:moveTo>
                        <a:pt x="0" y="16"/>
                      </a:moveTo>
                      <a:lnTo>
                        <a:pt x="117" y="0"/>
                      </a:lnTo>
                      <a:lnTo>
                        <a:pt x="12" y="54"/>
                      </a:lnTo>
                      <a:lnTo>
                        <a:pt x="0" y="16"/>
                      </a:lnTo>
                    </a:path>
                  </a:pathLst>
                </a:custGeom>
                <a:solidFill>
                  <a:schemeClr val="bg2"/>
                </a:solidFill>
                <a:ln w="28575">
                  <a:solidFill>
                    <a:schemeClr val="tx1"/>
                  </a:solidFill>
                  <a:round/>
                  <a:headEnd/>
                  <a:tailEnd/>
                </a:ln>
              </p:spPr>
              <p:txBody>
                <a:bodyPr/>
                <a:lstStyle/>
                <a:p>
                  <a:endParaRPr lang="zh-CN" altLang="en-US"/>
                </a:p>
              </p:txBody>
            </p:sp>
            <p:sp>
              <p:nvSpPr>
                <p:cNvPr id="68674" name="Line 90"/>
                <p:cNvSpPr>
                  <a:spLocks noChangeAspect="1" noChangeShapeType="1"/>
                </p:cNvSpPr>
                <p:nvPr/>
              </p:nvSpPr>
              <p:spPr bwMode="auto">
                <a:xfrm flipH="1">
                  <a:off x="3881" y="1660"/>
                  <a:ext cx="139" cy="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5" name="Freeform 91"/>
                <p:cNvSpPr>
                  <a:spLocks noChangeAspect="1"/>
                </p:cNvSpPr>
                <p:nvPr/>
              </p:nvSpPr>
              <p:spPr bwMode="auto">
                <a:xfrm>
                  <a:off x="4007" y="1694"/>
                  <a:ext cx="111" cy="72"/>
                </a:xfrm>
                <a:custGeom>
                  <a:avLst/>
                  <a:gdLst>
                    <a:gd name="T0" fmla="*/ 0 w 111"/>
                    <a:gd name="T1" fmla="*/ 38 h 72"/>
                    <a:gd name="T2" fmla="*/ 111 w 111"/>
                    <a:gd name="T3" fmla="*/ 0 h 72"/>
                    <a:gd name="T4" fmla="*/ 18 w 111"/>
                    <a:gd name="T5" fmla="*/ 72 h 72"/>
                    <a:gd name="T6" fmla="*/ 0 w 111"/>
                    <a:gd name="T7" fmla="*/ 38 h 72"/>
                    <a:gd name="T8" fmla="*/ 0 60000 65536"/>
                    <a:gd name="T9" fmla="*/ 0 60000 65536"/>
                    <a:gd name="T10" fmla="*/ 0 60000 65536"/>
                    <a:gd name="T11" fmla="*/ 0 60000 65536"/>
                    <a:gd name="T12" fmla="*/ 0 w 111"/>
                    <a:gd name="T13" fmla="*/ 0 h 72"/>
                    <a:gd name="T14" fmla="*/ 111 w 111"/>
                    <a:gd name="T15" fmla="*/ 72 h 72"/>
                  </a:gdLst>
                  <a:ahLst/>
                  <a:cxnLst>
                    <a:cxn ang="T8">
                      <a:pos x="T0" y="T1"/>
                    </a:cxn>
                    <a:cxn ang="T9">
                      <a:pos x="T2" y="T3"/>
                    </a:cxn>
                    <a:cxn ang="T10">
                      <a:pos x="T4" y="T5"/>
                    </a:cxn>
                    <a:cxn ang="T11">
                      <a:pos x="T6" y="T7"/>
                    </a:cxn>
                  </a:cxnLst>
                  <a:rect l="T12" t="T13" r="T14" b="T15"/>
                  <a:pathLst>
                    <a:path w="111" h="72">
                      <a:moveTo>
                        <a:pt x="0" y="38"/>
                      </a:moveTo>
                      <a:lnTo>
                        <a:pt x="111" y="0"/>
                      </a:lnTo>
                      <a:lnTo>
                        <a:pt x="18" y="72"/>
                      </a:lnTo>
                      <a:lnTo>
                        <a:pt x="0" y="38"/>
                      </a:lnTo>
                      <a:close/>
                    </a:path>
                  </a:pathLst>
                </a:custGeom>
                <a:solidFill>
                  <a:schemeClr val="bg2"/>
                </a:solidFill>
                <a:ln w="28575">
                  <a:solidFill>
                    <a:schemeClr val="tx1"/>
                  </a:solidFill>
                  <a:round/>
                  <a:headEnd/>
                  <a:tailEnd/>
                </a:ln>
              </p:spPr>
              <p:txBody>
                <a:bodyPr/>
                <a:lstStyle/>
                <a:p>
                  <a:endParaRPr lang="zh-CN" altLang="en-US"/>
                </a:p>
              </p:txBody>
            </p:sp>
            <p:sp>
              <p:nvSpPr>
                <p:cNvPr id="68676" name="Freeform 92"/>
                <p:cNvSpPr>
                  <a:spLocks noChangeAspect="1"/>
                </p:cNvSpPr>
                <p:nvPr/>
              </p:nvSpPr>
              <p:spPr bwMode="auto">
                <a:xfrm>
                  <a:off x="4007" y="1694"/>
                  <a:ext cx="111" cy="72"/>
                </a:xfrm>
                <a:custGeom>
                  <a:avLst/>
                  <a:gdLst>
                    <a:gd name="T0" fmla="*/ 0 w 111"/>
                    <a:gd name="T1" fmla="*/ 38 h 72"/>
                    <a:gd name="T2" fmla="*/ 111 w 111"/>
                    <a:gd name="T3" fmla="*/ 0 h 72"/>
                    <a:gd name="T4" fmla="*/ 18 w 111"/>
                    <a:gd name="T5" fmla="*/ 72 h 72"/>
                    <a:gd name="T6" fmla="*/ 0 w 111"/>
                    <a:gd name="T7" fmla="*/ 38 h 72"/>
                    <a:gd name="T8" fmla="*/ 0 60000 65536"/>
                    <a:gd name="T9" fmla="*/ 0 60000 65536"/>
                    <a:gd name="T10" fmla="*/ 0 60000 65536"/>
                    <a:gd name="T11" fmla="*/ 0 60000 65536"/>
                    <a:gd name="T12" fmla="*/ 0 w 111"/>
                    <a:gd name="T13" fmla="*/ 0 h 72"/>
                    <a:gd name="T14" fmla="*/ 111 w 111"/>
                    <a:gd name="T15" fmla="*/ 72 h 72"/>
                  </a:gdLst>
                  <a:ahLst/>
                  <a:cxnLst>
                    <a:cxn ang="T8">
                      <a:pos x="T0" y="T1"/>
                    </a:cxn>
                    <a:cxn ang="T9">
                      <a:pos x="T2" y="T3"/>
                    </a:cxn>
                    <a:cxn ang="T10">
                      <a:pos x="T4" y="T5"/>
                    </a:cxn>
                    <a:cxn ang="T11">
                      <a:pos x="T6" y="T7"/>
                    </a:cxn>
                  </a:cxnLst>
                  <a:rect l="T12" t="T13" r="T14" b="T15"/>
                  <a:pathLst>
                    <a:path w="111" h="72">
                      <a:moveTo>
                        <a:pt x="0" y="38"/>
                      </a:moveTo>
                      <a:lnTo>
                        <a:pt x="111" y="0"/>
                      </a:lnTo>
                      <a:lnTo>
                        <a:pt x="18" y="72"/>
                      </a:lnTo>
                      <a:lnTo>
                        <a:pt x="0" y="38"/>
                      </a:lnTo>
                    </a:path>
                  </a:pathLst>
                </a:custGeom>
                <a:solidFill>
                  <a:schemeClr val="bg2"/>
                </a:solidFill>
                <a:ln w="28575">
                  <a:solidFill>
                    <a:schemeClr val="tx1"/>
                  </a:solidFill>
                  <a:round/>
                  <a:headEnd/>
                  <a:tailEnd/>
                </a:ln>
              </p:spPr>
              <p:txBody>
                <a:bodyPr/>
                <a:lstStyle/>
                <a:p>
                  <a:endParaRPr lang="zh-CN" altLang="en-US"/>
                </a:p>
              </p:txBody>
            </p:sp>
            <p:sp>
              <p:nvSpPr>
                <p:cNvPr id="68677" name="Line 93"/>
                <p:cNvSpPr>
                  <a:spLocks noChangeAspect="1" noChangeShapeType="1"/>
                </p:cNvSpPr>
                <p:nvPr/>
              </p:nvSpPr>
              <p:spPr bwMode="auto">
                <a:xfrm flipH="1">
                  <a:off x="3920" y="1730"/>
                  <a:ext cx="130" cy="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8" name="Freeform 94"/>
                <p:cNvSpPr>
                  <a:spLocks noChangeAspect="1"/>
                </p:cNvSpPr>
                <p:nvPr/>
              </p:nvSpPr>
              <p:spPr bwMode="auto">
                <a:xfrm>
                  <a:off x="4049" y="1748"/>
                  <a:ext cx="104" cy="87"/>
                </a:xfrm>
                <a:custGeom>
                  <a:avLst/>
                  <a:gdLst>
                    <a:gd name="T0" fmla="*/ 0 w 104"/>
                    <a:gd name="T1" fmla="*/ 56 h 87"/>
                    <a:gd name="T2" fmla="*/ 104 w 104"/>
                    <a:gd name="T3" fmla="*/ 0 h 87"/>
                    <a:gd name="T4" fmla="*/ 24 w 104"/>
                    <a:gd name="T5" fmla="*/ 87 h 87"/>
                    <a:gd name="T6" fmla="*/ 0 w 104"/>
                    <a:gd name="T7" fmla="*/ 56 h 87"/>
                    <a:gd name="T8" fmla="*/ 0 60000 65536"/>
                    <a:gd name="T9" fmla="*/ 0 60000 65536"/>
                    <a:gd name="T10" fmla="*/ 0 60000 65536"/>
                    <a:gd name="T11" fmla="*/ 0 60000 65536"/>
                    <a:gd name="T12" fmla="*/ 0 w 104"/>
                    <a:gd name="T13" fmla="*/ 0 h 87"/>
                    <a:gd name="T14" fmla="*/ 104 w 104"/>
                    <a:gd name="T15" fmla="*/ 87 h 87"/>
                  </a:gdLst>
                  <a:ahLst/>
                  <a:cxnLst>
                    <a:cxn ang="T8">
                      <a:pos x="T0" y="T1"/>
                    </a:cxn>
                    <a:cxn ang="T9">
                      <a:pos x="T2" y="T3"/>
                    </a:cxn>
                    <a:cxn ang="T10">
                      <a:pos x="T4" y="T5"/>
                    </a:cxn>
                    <a:cxn ang="T11">
                      <a:pos x="T6" y="T7"/>
                    </a:cxn>
                  </a:cxnLst>
                  <a:rect l="T12" t="T13" r="T14" b="T15"/>
                  <a:pathLst>
                    <a:path w="104" h="87">
                      <a:moveTo>
                        <a:pt x="0" y="56"/>
                      </a:moveTo>
                      <a:lnTo>
                        <a:pt x="104" y="0"/>
                      </a:lnTo>
                      <a:lnTo>
                        <a:pt x="24" y="87"/>
                      </a:lnTo>
                      <a:lnTo>
                        <a:pt x="0" y="56"/>
                      </a:lnTo>
                      <a:close/>
                    </a:path>
                  </a:pathLst>
                </a:custGeom>
                <a:solidFill>
                  <a:schemeClr val="bg2"/>
                </a:solidFill>
                <a:ln w="28575">
                  <a:solidFill>
                    <a:schemeClr val="tx1"/>
                  </a:solidFill>
                  <a:round/>
                  <a:headEnd/>
                  <a:tailEnd/>
                </a:ln>
              </p:spPr>
              <p:txBody>
                <a:bodyPr/>
                <a:lstStyle/>
                <a:p>
                  <a:endParaRPr lang="zh-CN" altLang="en-US"/>
                </a:p>
              </p:txBody>
            </p:sp>
            <p:sp>
              <p:nvSpPr>
                <p:cNvPr id="68679" name="Freeform 95"/>
                <p:cNvSpPr>
                  <a:spLocks noChangeAspect="1"/>
                </p:cNvSpPr>
                <p:nvPr/>
              </p:nvSpPr>
              <p:spPr bwMode="auto">
                <a:xfrm>
                  <a:off x="4049" y="1748"/>
                  <a:ext cx="104" cy="87"/>
                </a:xfrm>
                <a:custGeom>
                  <a:avLst/>
                  <a:gdLst>
                    <a:gd name="T0" fmla="*/ 0 w 104"/>
                    <a:gd name="T1" fmla="*/ 56 h 87"/>
                    <a:gd name="T2" fmla="*/ 104 w 104"/>
                    <a:gd name="T3" fmla="*/ 0 h 87"/>
                    <a:gd name="T4" fmla="*/ 24 w 104"/>
                    <a:gd name="T5" fmla="*/ 87 h 87"/>
                    <a:gd name="T6" fmla="*/ 0 w 104"/>
                    <a:gd name="T7" fmla="*/ 56 h 87"/>
                    <a:gd name="T8" fmla="*/ 0 60000 65536"/>
                    <a:gd name="T9" fmla="*/ 0 60000 65536"/>
                    <a:gd name="T10" fmla="*/ 0 60000 65536"/>
                    <a:gd name="T11" fmla="*/ 0 60000 65536"/>
                    <a:gd name="T12" fmla="*/ 0 w 104"/>
                    <a:gd name="T13" fmla="*/ 0 h 87"/>
                    <a:gd name="T14" fmla="*/ 104 w 104"/>
                    <a:gd name="T15" fmla="*/ 87 h 87"/>
                  </a:gdLst>
                  <a:ahLst/>
                  <a:cxnLst>
                    <a:cxn ang="T8">
                      <a:pos x="T0" y="T1"/>
                    </a:cxn>
                    <a:cxn ang="T9">
                      <a:pos x="T2" y="T3"/>
                    </a:cxn>
                    <a:cxn ang="T10">
                      <a:pos x="T4" y="T5"/>
                    </a:cxn>
                    <a:cxn ang="T11">
                      <a:pos x="T6" y="T7"/>
                    </a:cxn>
                  </a:cxnLst>
                  <a:rect l="T12" t="T13" r="T14" b="T15"/>
                  <a:pathLst>
                    <a:path w="104" h="87">
                      <a:moveTo>
                        <a:pt x="0" y="56"/>
                      </a:moveTo>
                      <a:lnTo>
                        <a:pt x="104" y="0"/>
                      </a:lnTo>
                      <a:lnTo>
                        <a:pt x="24" y="87"/>
                      </a:lnTo>
                      <a:lnTo>
                        <a:pt x="0" y="56"/>
                      </a:lnTo>
                    </a:path>
                  </a:pathLst>
                </a:custGeom>
                <a:solidFill>
                  <a:schemeClr val="bg2"/>
                </a:solidFill>
                <a:ln w="28575">
                  <a:solidFill>
                    <a:schemeClr val="tx1"/>
                  </a:solidFill>
                  <a:round/>
                  <a:headEnd/>
                  <a:tailEnd/>
                </a:ln>
              </p:spPr>
              <p:txBody>
                <a:bodyPr/>
                <a:lstStyle/>
                <a:p>
                  <a:endParaRPr lang="zh-CN" altLang="en-US"/>
                </a:p>
              </p:txBody>
            </p:sp>
            <p:sp>
              <p:nvSpPr>
                <p:cNvPr id="68680" name="Line 96"/>
                <p:cNvSpPr>
                  <a:spLocks noChangeAspect="1" noChangeShapeType="1"/>
                </p:cNvSpPr>
                <p:nvPr/>
              </p:nvSpPr>
              <p:spPr bwMode="auto">
                <a:xfrm flipH="1">
                  <a:off x="3975" y="1795"/>
                  <a:ext cx="117"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1" name="Freeform 97"/>
                <p:cNvSpPr>
                  <a:spLocks noChangeAspect="1"/>
                </p:cNvSpPr>
                <p:nvPr/>
              </p:nvSpPr>
              <p:spPr bwMode="auto">
                <a:xfrm>
                  <a:off x="4103" y="1795"/>
                  <a:ext cx="93" cy="100"/>
                </a:xfrm>
                <a:custGeom>
                  <a:avLst/>
                  <a:gdLst>
                    <a:gd name="T0" fmla="*/ 0 w 93"/>
                    <a:gd name="T1" fmla="*/ 73 h 100"/>
                    <a:gd name="T2" fmla="*/ 93 w 93"/>
                    <a:gd name="T3" fmla="*/ 0 h 100"/>
                    <a:gd name="T4" fmla="*/ 28 w 93"/>
                    <a:gd name="T5" fmla="*/ 100 h 100"/>
                    <a:gd name="T6" fmla="*/ 0 w 93"/>
                    <a:gd name="T7" fmla="*/ 73 h 100"/>
                    <a:gd name="T8" fmla="*/ 0 60000 65536"/>
                    <a:gd name="T9" fmla="*/ 0 60000 65536"/>
                    <a:gd name="T10" fmla="*/ 0 60000 65536"/>
                    <a:gd name="T11" fmla="*/ 0 60000 65536"/>
                    <a:gd name="T12" fmla="*/ 0 w 93"/>
                    <a:gd name="T13" fmla="*/ 0 h 100"/>
                    <a:gd name="T14" fmla="*/ 93 w 93"/>
                    <a:gd name="T15" fmla="*/ 100 h 100"/>
                  </a:gdLst>
                  <a:ahLst/>
                  <a:cxnLst>
                    <a:cxn ang="T8">
                      <a:pos x="T0" y="T1"/>
                    </a:cxn>
                    <a:cxn ang="T9">
                      <a:pos x="T2" y="T3"/>
                    </a:cxn>
                    <a:cxn ang="T10">
                      <a:pos x="T4" y="T5"/>
                    </a:cxn>
                    <a:cxn ang="T11">
                      <a:pos x="T6" y="T7"/>
                    </a:cxn>
                  </a:cxnLst>
                  <a:rect l="T12" t="T13" r="T14" b="T15"/>
                  <a:pathLst>
                    <a:path w="93" h="100">
                      <a:moveTo>
                        <a:pt x="0" y="73"/>
                      </a:moveTo>
                      <a:lnTo>
                        <a:pt x="93" y="0"/>
                      </a:lnTo>
                      <a:lnTo>
                        <a:pt x="28" y="100"/>
                      </a:lnTo>
                      <a:lnTo>
                        <a:pt x="0" y="73"/>
                      </a:lnTo>
                      <a:close/>
                    </a:path>
                  </a:pathLst>
                </a:custGeom>
                <a:solidFill>
                  <a:schemeClr val="bg2"/>
                </a:solidFill>
                <a:ln w="28575">
                  <a:solidFill>
                    <a:schemeClr val="tx1"/>
                  </a:solidFill>
                  <a:round/>
                  <a:headEnd/>
                  <a:tailEnd/>
                </a:ln>
              </p:spPr>
              <p:txBody>
                <a:bodyPr/>
                <a:lstStyle/>
                <a:p>
                  <a:endParaRPr lang="zh-CN" altLang="en-US"/>
                </a:p>
              </p:txBody>
            </p:sp>
            <p:sp>
              <p:nvSpPr>
                <p:cNvPr id="68682" name="Freeform 98"/>
                <p:cNvSpPr>
                  <a:spLocks noChangeAspect="1"/>
                </p:cNvSpPr>
                <p:nvPr/>
              </p:nvSpPr>
              <p:spPr bwMode="auto">
                <a:xfrm>
                  <a:off x="4103" y="1795"/>
                  <a:ext cx="93" cy="100"/>
                </a:xfrm>
                <a:custGeom>
                  <a:avLst/>
                  <a:gdLst>
                    <a:gd name="T0" fmla="*/ 0 w 93"/>
                    <a:gd name="T1" fmla="*/ 73 h 100"/>
                    <a:gd name="T2" fmla="*/ 93 w 93"/>
                    <a:gd name="T3" fmla="*/ 0 h 100"/>
                    <a:gd name="T4" fmla="*/ 28 w 93"/>
                    <a:gd name="T5" fmla="*/ 100 h 100"/>
                    <a:gd name="T6" fmla="*/ 0 w 93"/>
                    <a:gd name="T7" fmla="*/ 73 h 100"/>
                    <a:gd name="T8" fmla="*/ 0 60000 65536"/>
                    <a:gd name="T9" fmla="*/ 0 60000 65536"/>
                    <a:gd name="T10" fmla="*/ 0 60000 65536"/>
                    <a:gd name="T11" fmla="*/ 0 60000 65536"/>
                    <a:gd name="T12" fmla="*/ 0 w 93"/>
                    <a:gd name="T13" fmla="*/ 0 h 100"/>
                    <a:gd name="T14" fmla="*/ 93 w 93"/>
                    <a:gd name="T15" fmla="*/ 100 h 100"/>
                  </a:gdLst>
                  <a:ahLst/>
                  <a:cxnLst>
                    <a:cxn ang="T8">
                      <a:pos x="T0" y="T1"/>
                    </a:cxn>
                    <a:cxn ang="T9">
                      <a:pos x="T2" y="T3"/>
                    </a:cxn>
                    <a:cxn ang="T10">
                      <a:pos x="T4" y="T5"/>
                    </a:cxn>
                    <a:cxn ang="T11">
                      <a:pos x="T6" y="T7"/>
                    </a:cxn>
                  </a:cxnLst>
                  <a:rect l="T12" t="T13" r="T14" b="T15"/>
                  <a:pathLst>
                    <a:path w="93" h="100">
                      <a:moveTo>
                        <a:pt x="0" y="73"/>
                      </a:moveTo>
                      <a:lnTo>
                        <a:pt x="93" y="0"/>
                      </a:lnTo>
                      <a:lnTo>
                        <a:pt x="28" y="100"/>
                      </a:lnTo>
                      <a:lnTo>
                        <a:pt x="0" y="73"/>
                      </a:lnTo>
                    </a:path>
                  </a:pathLst>
                </a:custGeom>
                <a:solidFill>
                  <a:schemeClr val="bg2"/>
                </a:solidFill>
                <a:ln w="28575">
                  <a:solidFill>
                    <a:schemeClr val="tx1"/>
                  </a:solidFill>
                  <a:round/>
                  <a:headEnd/>
                  <a:tailEnd/>
                </a:ln>
              </p:spPr>
              <p:txBody>
                <a:bodyPr/>
                <a:lstStyle/>
                <a:p>
                  <a:endParaRPr lang="zh-CN" altLang="en-US"/>
                </a:p>
              </p:txBody>
            </p:sp>
            <p:sp>
              <p:nvSpPr>
                <p:cNvPr id="68683" name="Line 99"/>
                <p:cNvSpPr>
                  <a:spLocks noChangeAspect="1" noChangeShapeType="1"/>
                </p:cNvSpPr>
                <p:nvPr/>
              </p:nvSpPr>
              <p:spPr bwMode="auto">
                <a:xfrm flipH="1">
                  <a:off x="4045" y="1853"/>
                  <a:ext cx="98" cy="10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8627" name="Group 100"/>
            <p:cNvGrpSpPr>
              <a:grpSpLocks noChangeAspect="1"/>
            </p:cNvGrpSpPr>
            <p:nvPr/>
          </p:nvGrpSpPr>
          <p:grpSpPr bwMode="auto">
            <a:xfrm>
              <a:off x="4895" y="1525"/>
              <a:ext cx="39" cy="783"/>
              <a:chOff x="4895" y="1525"/>
              <a:chExt cx="39" cy="783"/>
            </a:xfrm>
          </p:grpSpPr>
          <p:sp>
            <p:nvSpPr>
              <p:cNvPr id="68646" name="Freeform 101"/>
              <p:cNvSpPr>
                <a:spLocks noChangeAspect="1"/>
              </p:cNvSpPr>
              <p:nvPr/>
            </p:nvSpPr>
            <p:spPr bwMode="auto">
              <a:xfrm>
                <a:off x="4895" y="2191"/>
                <a:ext cx="39" cy="117"/>
              </a:xfrm>
              <a:custGeom>
                <a:avLst/>
                <a:gdLst>
                  <a:gd name="T0" fmla="*/ 39 w 39"/>
                  <a:gd name="T1" fmla="*/ 0 h 117"/>
                  <a:gd name="T2" fmla="*/ 19 w 39"/>
                  <a:gd name="T3" fmla="*/ 117 h 117"/>
                  <a:gd name="T4" fmla="*/ 0 w 39"/>
                  <a:gd name="T5" fmla="*/ 0 h 117"/>
                  <a:gd name="T6" fmla="*/ 39 w 39"/>
                  <a:gd name="T7" fmla="*/ 0 h 117"/>
                  <a:gd name="T8" fmla="*/ 0 60000 65536"/>
                  <a:gd name="T9" fmla="*/ 0 60000 65536"/>
                  <a:gd name="T10" fmla="*/ 0 60000 65536"/>
                  <a:gd name="T11" fmla="*/ 0 60000 65536"/>
                  <a:gd name="T12" fmla="*/ 0 w 39"/>
                  <a:gd name="T13" fmla="*/ 0 h 117"/>
                  <a:gd name="T14" fmla="*/ 39 w 39"/>
                  <a:gd name="T15" fmla="*/ 117 h 117"/>
                </a:gdLst>
                <a:ahLst/>
                <a:cxnLst>
                  <a:cxn ang="T8">
                    <a:pos x="T0" y="T1"/>
                  </a:cxn>
                  <a:cxn ang="T9">
                    <a:pos x="T2" y="T3"/>
                  </a:cxn>
                  <a:cxn ang="T10">
                    <a:pos x="T4" y="T5"/>
                  </a:cxn>
                  <a:cxn ang="T11">
                    <a:pos x="T6" y="T7"/>
                  </a:cxn>
                </a:cxnLst>
                <a:rect l="T12" t="T13" r="T14" b="T15"/>
                <a:pathLst>
                  <a:path w="39" h="117">
                    <a:moveTo>
                      <a:pt x="39" y="0"/>
                    </a:moveTo>
                    <a:lnTo>
                      <a:pt x="19" y="117"/>
                    </a:lnTo>
                    <a:lnTo>
                      <a:pt x="0" y="0"/>
                    </a:lnTo>
                    <a:lnTo>
                      <a:pt x="39" y="0"/>
                    </a:lnTo>
                    <a:close/>
                  </a:path>
                </a:pathLst>
              </a:custGeom>
              <a:solidFill>
                <a:schemeClr val="tx1"/>
              </a:solidFill>
              <a:ln w="28575">
                <a:solidFill>
                  <a:srgbClr val="006600"/>
                </a:solidFill>
                <a:round/>
                <a:headEnd/>
                <a:tailEnd/>
              </a:ln>
            </p:spPr>
            <p:txBody>
              <a:bodyPr/>
              <a:lstStyle/>
              <a:p>
                <a:endParaRPr lang="zh-CN" altLang="en-US"/>
              </a:p>
            </p:txBody>
          </p:sp>
          <p:sp>
            <p:nvSpPr>
              <p:cNvPr id="68647" name="Freeform 102"/>
              <p:cNvSpPr>
                <a:spLocks noChangeAspect="1"/>
              </p:cNvSpPr>
              <p:nvPr/>
            </p:nvSpPr>
            <p:spPr bwMode="auto">
              <a:xfrm>
                <a:off x="4895" y="2191"/>
                <a:ext cx="39" cy="117"/>
              </a:xfrm>
              <a:custGeom>
                <a:avLst/>
                <a:gdLst>
                  <a:gd name="T0" fmla="*/ 39 w 39"/>
                  <a:gd name="T1" fmla="*/ 0 h 117"/>
                  <a:gd name="T2" fmla="*/ 19 w 39"/>
                  <a:gd name="T3" fmla="*/ 117 h 117"/>
                  <a:gd name="T4" fmla="*/ 0 w 39"/>
                  <a:gd name="T5" fmla="*/ 0 h 117"/>
                  <a:gd name="T6" fmla="*/ 39 w 39"/>
                  <a:gd name="T7" fmla="*/ 0 h 117"/>
                  <a:gd name="T8" fmla="*/ 0 60000 65536"/>
                  <a:gd name="T9" fmla="*/ 0 60000 65536"/>
                  <a:gd name="T10" fmla="*/ 0 60000 65536"/>
                  <a:gd name="T11" fmla="*/ 0 60000 65536"/>
                  <a:gd name="T12" fmla="*/ 0 w 39"/>
                  <a:gd name="T13" fmla="*/ 0 h 117"/>
                  <a:gd name="T14" fmla="*/ 39 w 39"/>
                  <a:gd name="T15" fmla="*/ 117 h 117"/>
                </a:gdLst>
                <a:ahLst/>
                <a:cxnLst>
                  <a:cxn ang="T8">
                    <a:pos x="T0" y="T1"/>
                  </a:cxn>
                  <a:cxn ang="T9">
                    <a:pos x="T2" y="T3"/>
                  </a:cxn>
                  <a:cxn ang="T10">
                    <a:pos x="T4" y="T5"/>
                  </a:cxn>
                  <a:cxn ang="T11">
                    <a:pos x="T6" y="T7"/>
                  </a:cxn>
                </a:cxnLst>
                <a:rect l="T12" t="T13" r="T14" b="T15"/>
                <a:pathLst>
                  <a:path w="39" h="117">
                    <a:moveTo>
                      <a:pt x="39" y="0"/>
                    </a:moveTo>
                    <a:lnTo>
                      <a:pt x="19" y="117"/>
                    </a:lnTo>
                    <a:lnTo>
                      <a:pt x="0" y="0"/>
                    </a:lnTo>
                    <a:lnTo>
                      <a:pt x="39" y="0"/>
                    </a:lnTo>
                  </a:path>
                </a:pathLst>
              </a:custGeom>
              <a:solidFill>
                <a:srgbClr val="FF3300"/>
              </a:solidFill>
              <a:ln w="28575">
                <a:solidFill>
                  <a:srgbClr val="006600"/>
                </a:solidFill>
                <a:round/>
                <a:headEnd/>
                <a:tailEnd/>
              </a:ln>
            </p:spPr>
            <p:txBody>
              <a:bodyPr/>
              <a:lstStyle/>
              <a:p>
                <a:endParaRPr lang="zh-CN" altLang="en-US"/>
              </a:p>
            </p:txBody>
          </p:sp>
          <p:sp>
            <p:nvSpPr>
              <p:cNvPr id="68648" name="Line 103"/>
              <p:cNvSpPr>
                <a:spLocks noChangeAspect="1" noChangeShapeType="1"/>
              </p:cNvSpPr>
              <p:nvPr/>
            </p:nvSpPr>
            <p:spPr bwMode="auto">
              <a:xfrm flipV="1">
                <a:off x="4914" y="1525"/>
                <a:ext cx="1" cy="70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 name="Rectangle 104"/>
            <p:cNvSpPr>
              <a:spLocks noChangeAspect="1" noChangeArrowheads="1"/>
            </p:cNvSpPr>
            <p:nvPr/>
          </p:nvSpPr>
          <p:spPr bwMode="auto">
            <a:xfrm>
              <a:off x="3744" y="634"/>
              <a:ext cx="194" cy="337"/>
            </a:xfrm>
            <a:prstGeom prst="rect">
              <a:avLst/>
            </a:prstGeom>
            <a:noFill/>
            <a:ln w="28575">
              <a:noFill/>
              <a:miter lim="800000"/>
              <a:headEnd/>
              <a:tailEnd/>
            </a:ln>
          </p:spPr>
          <p:txBody>
            <a:bodyPr lIns="0" tIns="0" rIns="0" bIns="0">
              <a:spAutoFit/>
            </a:bodyPr>
            <a:lstStyle/>
            <a:p>
              <a:pPr algn="ctr" eaLnBrk="1" hangingPunct="1">
                <a:defRPr/>
              </a:pPr>
              <a:r>
                <a:rPr kumimoji="1" lang="en-US" altLang="zh-CN" sz="2800" b="1" i="1">
                  <a:latin typeface="Times New Roman" pitchFamily="18" charset="0"/>
                  <a:ea typeface="宋体" pitchFamily="2" charset="-122"/>
                </a:rPr>
                <a:t>F</a:t>
              </a:r>
              <a:endParaRPr kumimoji="1" lang="en-US" altLang="zh-CN" sz="2800" b="1" i="1">
                <a:effectLst>
                  <a:outerShdw blurRad="38100" dist="38100" dir="2700000" algn="tl">
                    <a:srgbClr val="C0C0C0"/>
                  </a:outerShdw>
                </a:effectLst>
                <a:latin typeface="Times New Roman" pitchFamily="18" charset="0"/>
                <a:ea typeface="宋体" pitchFamily="2" charset="-122"/>
              </a:endParaRPr>
            </a:p>
          </p:txBody>
        </p:sp>
        <p:sp>
          <p:nvSpPr>
            <p:cNvPr id="18" name="Rectangle 105"/>
            <p:cNvSpPr>
              <a:spLocks noChangeAspect="1" noChangeArrowheads="1"/>
            </p:cNvSpPr>
            <p:nvPr/>
          </p:nvSpPr>
          <p:spPr bwMode="auto">
            <a:xfrm>
              <a:off x="5088" y="1344"/>
              <a:ext cx="199" cy="338"/>
            </a:xfrm>
            <a:prstGeom prst="rect">
              <a:avLst/>
            </a:prstGeom>
            <a:noFill/>
            <a:ln w="28575">
              <a:noFill/>
              <a:miter lim="800000"/>
              <a:headEnd/>
              <a:tailEnd/>
            </a:ln>
          </p:spPr>
          <p:txBody>
            <a:bodyPr lIns="0" tIns="0" rIns="0" bIns="0">
              <a:spAutoFit/>
            </a:bodyPr>
            <a:lstStyle/>
            <a:p>
              <a:pPr algn="ctr" eaLnBrk="1" hangingPunct="1">
                <a:defRPr/>
              </a:pPr>
              <a:r>
                <a:rPr kumimoji="1" lang="en-US" altLang="zh-CN" sz="2800" b="1">
                  <a:solidFill>
                    <a:srgbClr val="CC0000"/>
                  </a:solidFill>
                  <a:latin typeface="Times New Roman" pitchFamily="18" charset="0"/>
                  <a:ea typeface="宋体" pitchFamily="2" charset="-122"/>
                </a:rPr>
                <a:t>S</a:t>
              </a:r>
              <a:endParaRPr kumimoji="1" lang="en-US" altLang="zh-CN" sz="2800" b="1">
                <a:solidFill>
                  <a:srgbClr val="CC0000"/>
                </a:solidFill>
                <a:effectLst>
                  <a:outerShdw blurRad="38100" dist="38100" dir="2700000" algn="tl">
                    <a:srgbClr val="C0C0C0"/>
                  </a:outerShdw>
                </a:effectLst>
                <a:latin typeface="Times New Roman" pitchFamily="18" charset="0"/>
                <a:ea typeface="宋体" pitchFamily="2" charset="-122"/>
              </a:endParaRPr>
            </a:p>
          </p:txBody>
        </p:sp>
        <p:sp>
          <p:nvSpPr>
            <p:cNvPr id="19" name="Rectangle 106"/>
            <p:cNvSpPr>
              <a:spLocks noChangeAspect="1" noChangeArrowheads="1"/>
            </p:cNvSpPr>
            <p:nvPr/>
          </p:nvSpPr>
          <p:spPr bwMode="auto">
            <a:xfrm>
              <a:off x="3600" y="1392"/>
              <a:ext cx="203" cy="337"/>
            </a:xfrm>
            <a:prstGeom prst="rect">
              <a:avLst/>
            </a:prstGeom>
            <a:noFill/>
            <a:ln w="28575">
              <a:noFill/>
              <a:miter lim="800000"/>
              <a:headEnd/>
              <a:tailEnd/>
            </a:ln>
          </p:spPr>
          <p:txBody>
            <a:bodyPr wrap="none" lIns="0" tIns="0" rIns="0" bIns="0">
              <a:spAutoFit/>
            </a:bodyPr>
            <a:lstStyle/>
            <a:p>
              <a:pPr algn="ctr" eaLnBrk="1" hangingPunct="1">
                <a:defRPr/>
              </a:pPr>
              <a:r>
                <a:rPr kumimoji="1" lang="en-US" altLang="zh-CN" sz="2800" b="1" dirty="0">
                  <a:solidFill>
                    <a:srgbClr val="CC0000"/>
                  </a:solidFill>
                  <a:latin typeface="Times New Roman" pitchFamily="18" charset="0"/>
                  <a:ea typeface="宋体" pitchFamily="2" charset="-122"/>
                </a:rPr>
                <a:t>N</a:t>
              </a:r>
              <a:endParaRPr kumimoji="1" lang="en-US" altLang="zh-CN" sz="2800" b="1" dirty="0">
                <a:solidFill>
                  <a:srgbClr val="CC0000"/>
                </a:solidFill>
                <a:effectLst>
                  <a:outerShdw blurRad="38100" dist="38100" dir="2700000" algn="tl">
                    <a:srgbClr val="C0C0C0"/>
                  </a:outerShdw>
                </a:effectLst>
                <a:latin typeface="Times New Roman" pitchFamily="18" charset="0"/>
                <a:ea typeface="宋体" pitchFamily="2" charset="-122"/>
              </a:endParaRPr>
            </a:p>
          </p:txBody>
        </p:sp>
        <p:sp>
          <p:nvSpPr>
            <p:cNvPr id="20" name="Rectangle 107"/>
            <p:cNvSpPr>
              <a:spLocks noChangeAspect="1" noChangeArrowheads="1"/>
            </p:cNvSpPr>
            <p:nvPr/>
          </p:nvSpPr>
          <p:spPr bwMode="auto">
            <a:xfrm>
              <a:off x="4995" y="2112"/>
              <a:ext cx="189" cy="291"/>
            </a:xfrm>
            <a:prstGeom prst="rect">
              <a:avLst/>
            </a:prstGeom>
            <a:noFill/>
            <a:ln w="28575">
              <a:noFill/>
              <a:miter lim="800000"/>
              <a:headEnd/>
              <a:tailEnd/>
            </a:ln>
          </p:spPr>
          <p:txBody>
            <a:bodyPr lIns="0" tIns="0" rIns="0" bIns="0">
              <a:spAutoFit/>
            </a:bodyPr>
            <a:lstStyle/>
            <a:p>
              <a:pPr algn="ctr" eaLnBrk="1" hangingPunct="1">
                <a:defRPr/>
              </a:pPr>
              <a:r>
                <a:rPr kumimoji="1" lang="en-US" altLang="zh-CN" sz="2400" b="1" i="1">
                  <a:latin typeface="Times New Roman" pitchFamily="18" charset="0"/>
                  <a:ea typeface="宋体" pitchFamily="2" charset="-122"/>
                </a:rPr>
                <a:t>F</a:t>
              </a:r>
              <a:endParaRPr kumimoji="1" lang="en-US" altLang="zh-CN" sz="2400" b="1" i="1">
                <a:effectLst>
                  <a:outerShdw blurRad="38100" dist="38100" dir="2700000" algn="tl">
                    <a:srgbClr val="C0C0C0"/>
                  </a:outerShdw>
                </a:effectLst>
                <a:latin typeface="Times New Roman" pitchFamily="18" charset="0"/>
                <a:ea typeface="宋体" pitchFamily="2" charset="-122"/>
              </a:endParaRPr>
            </a:p>
          </p:txBody>
        </p:sp>
        <p:grpSp>
          <p:nvGrpSpPr>
            <p:cNvPr id="68632" name="Group 108"/>
            <p:cNvGrpSpPr>
              <a:grpSpLocks noChangeAspect="1"/>
            </p:cNvGrpSpPr>
            <p:nvPr/>
          </p:nvGrpSpPr>
          <p:grpSpPr bwMode="auto">
            <a:xfrm>
              <a:off x="3947" y="728"/>
              <a:ext cx="43" cy="797"/>
              <a:chOff x="3947" y="728"/>
              <a:chExt cx="43" cy="797"/>
            </a:xfrm>
          </p:grpSpPr>
          <p:sp>
            <p:nvSpPr>
              <p:cNvPr id="68633" name="Freeform 109"/>
              <p:cNvSpPr>
                <a:spLocks noChangeAspect="1"/>
              </p:cNvSpPr>
              <p:nvPr/>
            </p:nvSpPr>
            <p:spPr bwMode="auto">
              <a:xfrm>
                <a:off x="3949" y="743"/>
                <a:ext cx="38" cy="117"/>
              </a:xfrm>
              <a:custGeom>
                <a:avLst/>
                <a:gdLst>
                  <a:gd name="T0" fmla="*/ 38 w 38"/>
                  <a:gd name="T1" fmla="*/ 117 h 117"/>
                  <a:gd name="T2" fmla="*/ 19 w 38"/>
                  <a:gd name="T3" fmla="*/ 0 h 117"/>
                  <a:gd name="T4" fmla="*/ 0 w 38"/>
                  <a:gd name="T5" fmla="*/ 117 h 117"/>
                  <a:gd name="T6" fmla="*/ 38 w 38"/>
                  <a:gd name="T7" fmla="*/ 117 h 117"/>
                  <a:gd name="T8" fmla="*/ 0 60000 65536"/>
                  <a:gd name="T9" fmla="*/ 0 60000 65536"/>
                  <a:gd name="T10" fmla="*/ 0 60000 65536"/>
                  <a:gd name="T11" fmla="*/ 0 60000 65536"/>
                  <a:gd name="T12" fmla="*/ 0 w 38"/>
                  <a:gd name="T13" fmla="*/ 0 h 117"/>
                  <a:gd name="T14" fmla="*/ 38 w 38"/>
                  <a:gd name="T15" fmla="*/ 117 h 117"/>
                </a:gdLst>
                <a:ahLst/>
                <a:cxnLst>
                  <a:cxn ang="T8">
                    <a:pos x="T0" y="T1"/>
                  </a:cxn>
                  <a:cxn ang="T9">
                    <a:pos x="T2" y="T3"/>
                  </a:cxn>
                  <a:cxn ang="T10">
                    <a:pos x="T4" y="T5"/>
                  </a:cxn>
                  <a:cxn ang="T11">
                    <a:pos x="T6" y="T7"/>
                  </a:cxn>
                </a:cxnLst>
                <a:rect l="T12" t="T13" r="T14" b="T15"/>
                <a:pathLst>
                  <a:path w="38" h="117">
                    <a:moveTo>
                      <a:pt x="38" y="117"/>
                    </a:moveTo>
                    <a:lnTo>
                      <a:pt x="19" y="0"/>
                    </a:lnTo>
                    <a:lnTo>
                      <a:pt x="0" y="117"/>
                    </a:lnTo>
                    <a:lnTo>
                      <a:pt x="38" y="117"/>
                    </a:lnTo>
                    <a:close/>
                  </a:path>
                </a:pathLst>
              </a:custGeom>
              <a:solidFill>
                <a:srgbClr val="FF3300"/>
              </a:solidFill>
              <a:ln w="28575">
                <a:solidFill>
                  <a:srgbClr val="006600"/>
                </a:solidFill>
                <a:round/>
                <a:headEnd/>
                <a:tailEnd/>
              </a:ln>
            </p:spPr>
            <p:txBody>
              <a:bodyPr/>
              <a:lstStyle/>
              <a:p>
                <a:endParaRPr lang="zh-CN" altLang="en-US"/>
              </a:p>
            </p:txBody>
          </p:sp>
          <p:sp>
            <p:nvSpPr>
              <p:cNvPr id="68634" name="Freeform 110"/>
              <p:cNvSpPr>
                <a:spLocks noChangeAspect="1"/>
              </p:cNvSpPr>
              <p:nvPr/>
            </p:nvSpPr>
            <p:spPr bwMode="auto">
              <a:xfrm>
                <a:off x="3966" y="743"/>
                <a:ext cx="24" cy="117"/>
              </a:xfrm>
              <a:custGeom>
                <a:avLst/>
                <a:gdLst>
                  <a:gd name="T0" fmla="*/ 19 w 24"/>
                  <a:gd name="T1" fmla="*/ 117 h 117"/>
                  <a:gd name="T2" fmla="*/ 21 w 24"/>
                  <a:gd name="T3" fmla="*/ 117 h 117"/>
                  <a:gd name="T4" fmla="*/ 24 w 24"/>
                  <a:gd name="T5" fmla="*/ 117 h 117"/>
                  <a:gd name="T6" fmla="*/ 5 w 24"/>
                  <a:gd name="T7" fmla="*/ 0 h 117"/>
                  <a:gd name="T8" fmla="*/ 2 w 24"/>
                  <a:gd name="T9" fmla="*/ 0 h 117"/>
                  <a:gd name="T10" fmla="*/ 0 w 24"/>
                  <a:gd name="T11" fmla="*/ 0 h 117"/>
                  <a:gd name="T12" fmla="*/ 19 w 24"/>
                  <a:gd name="T13" fmla="*/ 117 h 117"/>
                  <a:gd name="T14" fmla="*/ 0 60000 65536"/>
                  <a:gd name="T15" fmla="*/ 0 60000 65536"/>
                  <a:gd name="T16" fmla="*/ 0 60000 65536"/>
                  <a:gd name="T17" fmla="*/ 0 60000 65536"/>
                  <a:gd name="T18" fmla="*/ 0 60000 65536"/>
                  <a:gd name="T19" fmla="*/ 0 60000 65536"/>
                  <a:gd name="T20" fmla="*/ 0 60000 65536"/>
                  <a:gd name="T21" fmla="*/ 0 w 24"/>
                  <a:gd name="T22" fmla="*/ 0 h 117"/>
                  <a:gd name="T23" fmla="*/ 24 w 24"/>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17">
                    <a:moveTo>
                      <a:pt x="19" y="117"/>
                    </a:moveTo>
                    <a:lnTo>
                      <a:pt x="21" y="117"/>
                    </a:lnTo>
                    <a:lnTo>
                      <a:pt x="24" y="117"/>
                    </a:lnTo>
                    <a:lnTo>
                      <a:pt x="5" y="0"/>
                    </a:lnTo>
                    <a:lnTo>
                      <a:pt x="2" y="0"/>
                    </a:lnTo>
                    <a:lnTo>
                      <a:pt x="0" y="0"/>
                    </a:lnTo>
                    <a:lnTo>
                      <a:pt x="19" y="117"/>
                    </a:lnTo>
                    <a:close/>
                  </a:path>
                </a:pathLst>
              </a:custGeom>
              <a:solidFill>
                <a:srgbClr val="FF3300"/>
              </a:solidFill>
              <a:ln w="28575">
                <a:solidFill>
                  <a:srgbClr val="006600"/>
                </a:solidFill>
                <a:round/>
                <a:headEnd/>
                <a:tailEnd/>
              </a:ln>
            </p:spPr>
            <p:txBody>
              <a:bodyPr/>
              <a:lstStyle/>
              <a:p>
                <a:endParaRPr lang="zh-CN" altLang="en-US"/>
              </a:p>
            </p:txBody>
          </p:sp>
          <p:sp>
            <p:nvSpPr>
              <p:cNvPr id="68635" name="Freeform 111"/>
              <p:cNvSpPr>
                <a:spLocks noChangeAspect="1"/>
              </p:cNvSpPr>
              <p:nvPr/>
            </p:nvSpPr>
            <p:spPr bwMode="auto">
              <a:xfrm>
                <a:off x="3966" y="743"/>
                <a:ext cx="24" cy="117"/>
              </a:xfrm>
              <a:custGeom>
                <a:avLst/>
                <a:gdLst>
                  <a:gd name="T0" fmla="*/ 19 w 24"/>
                  <a:gd name="T1" fmla="*/ 117 h 117"/>
                  <a:gd name="T2" fmla="*/ 21 w 24"/>
                  <a:gd name="T3" fmla="*/ 117 h 117"/>
                  <a:gd name="T4" fmla="*/ 24 w 24"/>
                  <a:gd name="T5" fmla="*/ 117 h 117"/>
                  <a:gd name="T6" fmla="*/ 5 w 24"/>
                  <a:gd name="T7" fmla="*/ 0 h 117"/>
                  <a:gd name="T8" fmla="*/ 2 w 24"/>
                  <a:gd name="T9" fmla="*/ 0 h 117"/>
                  <a:gd name="T10" fmla="*/ 0 w 24"/>
                  <a:gd name="T11" fmla="*/ 0 h 117"/>
                  <a:gd name="T12" fmla="*/ 19 w 24"/>
                  <a:gd name="T13" fmla="*/ 117 h 117"/>
                  <a:gd name="T14" fmla="*/ 0 60000 65536"/>
                  <a:gd name="T15" fmla="*/ 0 60000 65536"/>
                  <a:gd name="T16" fmla="*/ 0 60000 65536"/>
                  <a:gd name="T17" fmla="*/ 0 60000 65536"/>
                  <a:gd name="T18" fmla="*/ 0 60000 65536"/>
                  <a:gd name="T19" fmla="*/ 0 60000 65536"/>
                  <a:gd name="T20" fmla="*/ 0 60000 65536"/>
                  <a:gd name="T21" fmla="*/ 0 w 24"/>
                  <a:gd name="T22" fmla="*/ 0 h 117"/>
                  <a:gd name="T23" fmla="*/ 24 w 24"/>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17">
                    <a:moveTo>
                      <a:pt x="19" y="117"/>
                    </a:moveTo>
                    <a:lnTo>
                      <a:pt x="21" y="117"/>
                    </a:lnTo>
                    <a:lnTo>
                      <a:pt x="24" y="117"/>
                    </a:lnTo>
                    <a:lnTo>
                      <a:pt x="5" y="0"/>
                    </a:lnTo>
                    <a:lnTo>
                      <a:pt x="2" y="0"/>
                    </a:lnTo>
                    <a:lnTo>
                      <a:pt x="0" y="0"/>
                    </a:lnTo>
                    <a:lnTo>
                      <a:pt x="19" y="117"/>
                    </a:lnTo>
                  </a:path>
                </a:pathLst>
              </a:custGeom>
              <a:solidFill>
                <a:srgbClr val="FF3300"/>
              </a:solidFill>
              <a:ln w="28575">
                <a:solidFill>
                  <a:srgbClr val="006600"/>
                </a:solidFill>
                <a:round/>
                <a:headEnd/>
                <a:tailEnd/>
              </a:ln>
            </p:spPr>
            <p:txBody>
              <a:bodyPr/>
              <a:lstStyle/>
              <a:p>
                <a:endParaRPr lang="zh-CN" altLang="en-US"/>
              </a:p>
            </p:txBody>
          </p:sp>
          <p:sp>
            <p:nvSpPr>
              <p:cNvPr id="68636" name="Freeform 112"/>
              <p:cNvSpPr>
                <a:spLocks noChangeAspect="1"/>
              </p:cNvSpPr>
              <p:nvPr/>
            </p:nvSpPr>
            <p:spPr bwMode="auto">
              <a:xfrm>
                <a:off x="3966" y="728"/>
                <a:ext cx="5" cy="15"/>
              </a:xfrm>
              <a:custGeom>
                <a:avLst/>
                <a:gdLst>
                  <a:gd name="T0" fmla="*/ 2 w 5"/>
                  <a:gd name="T1" fmla="*/ 15 h 15"/>
                  <a:gd name="T2" fmla="*/ 5 w 5"/>
                  <a:gd name="T3" fmla="*/ 15 h 15"/>
                  <a:gd name="T4" fmla="*/ 2 w 5"/>
                  <a:gd name="T5" fmla="*/ 0 h 15"/>
                  <a:gd name="T6" fmla="*/ 0 w 5"/>
                  <a:gd name="T7" fmla="*/ 15 h 15"/>
                  <a:gd name="T8" fmla="*/ 2 w 5"/>
                  <a:gd name="T9" fmla="*/ 15 h 15"/>
                  <a:gd name="T10" fmla="*/ 0 60000 65536"/>
                  <a:gd name="T11" fmla="*/ 0 60000 65536"/>
                  <a:gd name="T12" fmla="*/ 0 60000 65536"/>
                  <a:gd name="T13" fmla="*/ 0 60000 65536"/>
                  <a:gd name="T14" fmla="*/ 0 60000 65536"/>
                  <a:gd name="T15" fmla="*/ 0 w 5"/>
                  <a:gd name="T16" fmla="*/ 0 h 15"/>
                  <a:gd name="T17" fmla="*/ 5 w 5"/>
                  <a:gd name="T18" fmla="*/ 15 h 15"/>
                </a:gdLst>
                <a:ahLst/>
                <a:cxnLst>
                  <a:cxn ang="T10">
                    <a:pos x="T0" y="T1"/>
                  </a:cxn>
                  <a:cxn ang="T11">
                    <a:pos x="T2" y="T3"/>
                  </a:cxn>
                  <a:cxn ang="T12">
                    <a:pos x="T4" y="T5"/>
                  </a:cxn>
                  <a:cxn ang="T13">
                    <a:pos x="T6" y="T7"/>
                  </a:cxn>
                  <a:cxn ang="T14">
                    <a:pos x="T8" y="T9"/>
                  </a:cxn>
                </a:cxnLst>
                <a:rect l="T15" t="T16" r="T17" b="T18"/>
                <a:pathLst>
                  <a:path w="5" h="15">
                    <a:moveTo>
                      <a:pt x="2" y="15"/>
                    </a:moveTo>
                    <a:lnTo>
                      <a:pt x="5" y="15"/>
                    </a:lnTo>
                    <a:lnTo>
                      <a:pt x="2" y="0"/>
                    </a:lnTo>
                    <a:lnTo>
                      <a:pt x="0" y="15"/>
                    </a:lnTo>
                    <a:lnTo>
                      <a:pt x="2" y="15"/>
                    </a:lnTo>
                    <a:close/>
                  </a:path>
                </a:pathLst>
              </a:custGeom>
              <a:solidFill>
                <a:srgbClr val="FF3300"/>
              </a:solidFill>
              <a:ln w="28575">
                <a:solidFill>
                  <a:srgbClr val="006600"/>
                </a:solidFill>
                <a:round/>
                <a:headEnd/>
                <a:tailEnd/>
              </a:ln>
            </p:spPr>
            <p:txBody>
              <a:bodyPr/>
              <a:lstStyle/>
              <a:p>
                <a:endParaRPr lang="zh-CN" altLang="en-US"/>
              </a:p>
            </p:txBody>
          </p:sp>
          <p:sp>
            <p:nvSpPr>
              <p:cNvPr id="68637" name="Freeform 113"/>
              <p:cNvSpPr>
                <a:spLocks noChangeAspect="1"/>
              </p:cNvSpPr>
              <p:nvPr/>
            </p:nvSpPr>
            <p:spPr bwMode="auto">
              <a:xfrm>
                <a:off x="3966" y="728"/>
                <a:ext cx="5" cy="15"/>
              </a:xfrm>
              <a:custGeom>
                <a:avLst/>
                <a:gdLst>
                  <a:gd name="T0" fmla="*/ 5 w 5"/>
                  <a:gd name="T1" fmla="*/ 15 h 15"/>
                  <a:gd name="T2" fmla="*/ 2 w 5"/>
                  <a:gd name="T3" fmla="*/ 0 h 15"/>
                  <a:gd name="T4" fmla="*/ 0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15"/>
                    </a:moveTo>
                    <a:lnTo>
                      <a:pt x="2" y="0"/>
                    </a:lnTo>
                    <a:lnTo>
                      <a:pt x="0" y="15"/>
                    </a:lnTo>
                  </a:path>
                </a:pathLst>
              </a:custGeom>
              <a:solidFill>
                <a:srgbClr val="FF3300"/>
              </a:solidFill>
              <a:ln w="28575">
                <a:solidFill>
                  <a:srgbClr val="006600"/>
                </a:solidFill>
                <a:round/>
                <a:headEnd/>
                <a:tailEnd/>
              </a:ln>
            </p:spPr>
            <p:txBody>
              <a:bodyPr/>
              <a:lstStyle/>
              <a:p>
                <a:endParaRPr lang="zh-CN" altLang="en-US"/>
              </a:p>
            </p:txBody>
          </p:sp>
          <p:sp>
            <p:nvSpPr>
              <p:cNvPr id="68638" name="Freeform 114"/>
              <p:cNvSpPr>
                <a:spLocks noChangeAspect="1"/>
              </p:cNvSpPr>
              <p:nvPr/>
            </p:nvSpPr>
            <p:spPr bwMode="auto">
              <a:xfrm>
                <a:off x="3947" y="743"/>
                <a:ext cx="24" cy="117"/>
              </a:xfrm>
              <a:custGeom>
                <a:avLst/>
                <a:gdLst>
                  <a:gd name="T0" fmla="*/ 24 w 24"/>
                  <a:gd name="T1" fmla="*/ 0 h 117"/>
                  <a:gd name="T2" fmla="*/ 21 w 24"/>
                  <a:gd name="T3" fmla="*/ 0 h 117"/>
                  <a:gd name="T4" fmla="*/ 19 w 24"/>
                  <a:gd name="T5" fmla="*/ 0 h 117"/>
                  <a:gd name="T6" fmla="*/ 0 w 24"/>
                  <a:gd name="T7" fmla="*/ 117 h 117"/>
                  <a:gd name="T8" fmla="*/ 2 w 24"/>
                  <a:gd name="T9" fmla="*/ 117 h 117"/>
                  <a:gd name="T10" fmla="*/ 4 w 24"/>
                  <a:gd name="T11" fmla="*/ 117 h 117"/>
                  <a:gd name="T12" fmla="*/ 24 w 24"/>
                  <a:gd name="T13" fmla="*/ 0 h 117"/>
                  <a:gd name="T14" fmla="*/ 0 60000 65536"/>
                  <a:gd name="T15" fmla="*/ 0 60000 65536"/>
                  <a:gd name="T16" fmla="*/ 0 60000 65536"/>
                  <a:gd name="T17" fmla="*/ 0 60000 65536"/>
                  <a:gd name="T18" fmla="*/ 0 60000 65536"/>
                  <a:gd name="T19" fmla="*/ 0 60000 65536"/>
                  <a:gd name="T20" fmla="*/ 0 60000 65536"/>
                  <a:gd name="T21" fmla="*/ 0 w 24"/>
                  <a:gd name="T22" fmla="*/ 0 h 117"/>
                  <a:gd name="T23" fmla="*/ 24 w 24"/>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17">
                    <a:moveTo>
                      <a:pt x="24" y="0"/>
                    </a:moveTo>
                    <a:lnTo>
                      <a:pt x="21" y="0"/>
                    </a:lnTo>
                    <a:lnTo>
                      <a:pt x="19" y="0"/>
                    </a:lnTo>
                    <a:lnTo>
                      <a:pt x="0" y="117"/>
                    </a:lnTo>
                    <a:lnTo>
                      <a:pt x="2" y="117"/>
                    </a:lnTo>
                    <a:lnTo>
                      <a:pt x="4" y="117"/>
                    </a:lnTo>
                    <a:lnTo>
                      <a:pt x="24" y="0"/>
                    </a:lnTo>
                    <a:close/>
                  </a:path>
                </a:pathLst>
              </a:custGeom>
              <a:solidFill>
                <a:srgbClr val="FF3300"/>
              </a:solidFill>
              <a:ln w="28575">
                <a:solidFill>
                  <a:srgbClr val="006600"/>
                </a:solidFill>
                <a:round/>
                <a:headEnd/>
                <a:tailEnd/>
              </a:ln>
            </p:spPr>
            <p:txBody>
              <a:bodyPr/>
              <a:lstStyle/>
              <a:p>
                <a:endParaRPr lang="zh-CN" altLang="en-US"/>
              </a:p>
            </p:txBody>
          </p:sp>
          <p:grpSp>
            <p:nvGrpSpPr>
              <p:cNvPr id="68639" name="Group 115"/>
              <p:cNvGrpSpPr>
                <a:grpSpLocks noChangeAspect="1"/>
              </p:cNvGrpSpPr>
              <p:nvPr/>
            </p:nvGrpSpPr>
            <p:grpSpPr bwMode="auto">
              <a:xfrm>
                <a:off x="3947" y="743"/>
                <a:ext cx="24" cy="782"/>
                <a:chOff x="3947" y="743"/>
                <a:chExt cx="24" cy="782"/>
              </a:xfrm>
            </p:grpSpPr>
            <p:sp>
              <p:nvSpPr>
                <p:cNvPr id="68644" name="Line 116"/>
                <p:cNvSpPr>
                  <a:spLocks noChangeAspect="1" noChangeShapeType="1"/>
                </p:cNvSpPr>
                <p:nvPr/>
              </p:nvSpPr>
              <p:spPr bwMode="auto">
                <a:xfrm>
                  <a:off x="3968" y="821"/>
                  <a:ext cx="1" cy="704"/>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5" name="Freeform 117"/>
                <p:cNvSpPr>
                  <a:spLocks noChangeAspect="1"/>
                </p:cNvSpPr>
                <p:nvPr/>
              </p:nvSpPr>
              <p:spPr bwMode="auto">
                <a:xfrm>
                  <a:off x="3947" y="743"/>
                  <a:ext cx="24" cy="117"/>
                </a:xfrm>
                <a:custGeom>
                  <a:avLst/>
                  <a:gdLst>
                    <a:gd name="T0" fmla="*/ 24 w 24"/>
                    <a:gd name="T1" fmla="*/ 0 h 117"/>
                    <a:gd name="T2" fmla="*/ 21 w 24"/>
                    <a:gd name="T3" fmla="*/ 0 h 117"/>
                    <a:gd name="T4" fmla="*/ 19 w 24"/>
                    <a:gd name="T5" fmla="*/ 0 h 117"/>
                    <a:gd name="T6" fmla="*/ 0 w 24"/>
                    <a:gd name="T7" fmla="*/ 117 h 117"/>
                    <a:gd name="T8" fmla="*/ 2 w 24"/>
                    <a:gd name="T9" fmla="*/ 117 h 117"/>
                    <a:gd name="T10" fmla="*/ 4 w 24"/>
                    <a:gd name="T11" fmla="*/ 117 h 117"/>
                    <a:gd name="T12" fmla="*/ 24 w 24"/>
                    <a:gd name="T13" fmla="*/ 0 h 117"/>
                    <a:gd name="T14" fmla="*/ 0 60000 65536"/>
                    <a:gd name="T15" fmla="*/ 0 60000 65536"/>
                    <a:gd name="T16" fmla="*/ 0 60000 65536"/>
                    <a:gd name="T17" fmla="*/ 0 60000 65536"/>
                    <a:gd name="T18" fmla="*/ 0 60000 65536"/>
                    <a:gd name="T19" fmla="*/ 0 60000 65536"/>
                    <a:gd name="T20" fmla="*/ 0 60000 65536"/>
                    <a:gd name="T21" fmla="*/ 0 w 24"/>
                    <a:gd name="T22" fmla="*/ 0 h 117"/>
                    <a:gd name="T23" fmla="*/ 24 w 24"/>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17">
                      <a:moveTo>
                        <a:pt x="24" y="0"/>
                      </a:moveTo>
                      <a:lnTo>
                        <a:pt x="21" y="0"/>
                      </a:lnTo>
                      <a:lnTo>
                        <a:pt x="19" y="0"/>
                      </a:lnTo>
                      <a:lnTo>
                        <a:pt x="0" y="117"/>
                      </a:lnTo>
                      <a:lnTo>
                        <a:pt x="2" y="117"/>
                      </a:lnTo>
                      <a:lnTo>
                        <a:pt x="4" y="117"/>
                      </a:lnTo>
                      <a:lnTo>
                        <a:pt x="24" y="0"/>
                      </a:lnTo>
                    </a:path>
                  </a:pathLst>
                </a:custGeom>
                <a:solidFill>
                  <a:srgbClr val="FF3300"/>
                </a:solidFill>
                <a:ln w="28575">
                  <a:solidFill>
                    <a:srgbClr val="006600"/>
                  </a:solidFill>
                  <a:round/>
                  <a:headEnd/>
                  <a:tailEnd/>
                </a:ln>
              </p:spPr>
              <p:txBody>
                <a:bodyPr/>
                <a:lstStyle/>
                <a:p>
                  <a:endParaRPr lang="zh-CN" altLang="en-US"/>
                </a:p>
              </p:txBody>
            </p:sp>
          </p:grpSp>
          <p:sp>
            <p:nvSpPr>
              <p:cNvPr id="68640" name="Freeform 118"/>
              <p:cNvSpPr>
                <a:spLocks noChangeAspect="1"/>
              </p:cNvSpPr>
              <p:nvPr/>
            </p:nvSpPr>
            <p:spPr bwMode="auto">
              <a:xfrm>
                <a:off x="3947" y="860"/>
                <a:ext cx="2" cy="3"/>
              </a:xfrm>
              <a:custGeom>
                <a:avLst/>
                <a:gdLst>
                  <a:gd name="T0" fmla="*/ 0 w 2"/>
                  <a:gd name="T1" fmla="*/ 0 h 3"/>
                  <a:gd name="T2" fmla="*/ 0 w 2"/>
                  <a:gd name="T3" fmla="*/ 3 h 3"/>
                  <a:gd name="T4" fmla="*/ 2 w 2"/>
                  <a:gd name="T5" fmla="*/ 3 h 3"/>
                  <a:gd name="T6" fmla="*/ 0 60000 65536"/>
                  <a:gd name="T7" fmla="*/ 0 60000 65536"/>
                  <a:gd name="T8" fmla="*/ 0 60000 65536"/>
                  <a:gd name="T9" fmla="*/ 0 w 2"/>
                  <a:gd name="T10" fmla="*/ 0 h 3"/>
                  <a:gd name="T11" fmla="*/ 2 w 2"/>
                  <a:gd name="T12" fmla="*/ 3 h 3"/>
                </a:gdLst>
                <a:ahLst/>
                <a:cxnLst>
                  <a:cxn ang="T6">
                    <a:pos x="T0" y="T1"/>
                  </a:cxn>
                  <a:cxn ang="T7">
                    <a:pos x="T2" y="T3"/>
                  </a:cxn>
                  <a:cxn ang="T8">
                    <a:pos x="T4" y="T5"/>
                  </a:cxn>
                </a:cxnLst>
                <a:rect l="T9" t="T10" r="T11" b="T12"/>
                <a:pathLst>
                  <a:path w="2" h="3">
                    <a:moveTo>
                      <a:pt x="0" y="0"/>
                    </a:moveTo>
                    <a:lnTo>
                      <a:pt x="0" y="3"/>
                    </a:lnTo>
                    <a:lnTo>
                      <a:pt x="2" y="3"/>
                    </a:lnTo>
                  </a:path>
                </a:pathLst>
              </a:custGeom>
              <a:solidFill>
                <a:srgbClr val="FF3300"/>
              </a:solidFill>
              <a:ln w="28575">
                <a:solidFill>
                  <a:srgbClr val="006600"/>
                </a:solidFill>
                <a:round/>
                <a:headEnd/>
                <a:tailEnd/>
              </a:ln>
            </p:spPr>
            <p:txBody>
              <a:bodyPr/>
              <a:lstStyle/>
              <a:p>
                <a:endParaRPr lang="zh-CN" altLang="en-US"/>
              </a:p>
            </p:txBody>
          </p:sp>
          <p:sp>
            <p:nvSpPr>
              <p:cNvPr id="68641" name="Freeform 119"/>
              <p:cNvSpPr>
                <a:spLocks noChangeAspect="1"/>
              </p:cNvSpPr>
              <p:nvPr/>
            </p:nvSpPr>
            <p:spPr bwMode="auto">
              <a:xfrm>
                <a:off x="3949" y="858"/>
                <a:ext cx="38" cy="5"/>
              </a:xfrm>
              <a:custGeom>
                <a:avLst/>
                <a:gdLst>
                  <a:gd name="T0" fmla="*/ 0 w 38"/>
                  <a:gd name="T1" fmla="*/ 0 h 5"/>
                  <a:gd name="T2" fmla="*/ 0 w 38"/>
                  <a:gd name="T3" fmla="*/ 2 h 5"/>
                  <a:gd name="T4" fmla="*/ 0 w 38"/>
                  <a:gd name="T5" fmla="*/ 5 h 5"/>
                  <a:gd name="T6" fmla="*/ 38 w 38"/>
                  <a:gd name="T7" fmla="*/ 5 h 5"/>
                  <a:gd name="T8" fmla="*/ 38 w 38"/>
                  <a:gd name="T9" fmla="*/ 2 h 5"/>
                  <a:gd name="T10" fmla="*/ 38 w 38"/>
                  <a:gd name="T11" fmla="*/ 0 h 5"/>
                  <a:gd name="T12" fmla="*/ 0 w 38"/>
                  <a:gd name="T13" fmla="*/ 0 h 5"/>
                  <a:gd name="T14" fmla="*/ 0 60000 65536"/>
                  <a:gd name="T15" fmla="*/ 0 60000 65536"/>
                  <a:gd name="T16" fmla="*/ 0 60000 65536"/>
                  <a:gd name="T17" fmla="*/ 0 60000 65536"/>
                  <a:gd name="T18" fmla="*/ 0 60000 65536"/>
                  <a:gd name="T19" fmla="*/ 0 60000 65536"/>
                  <a:gd name="T20" fmla="*/ 0 60000 65536"/>
                  <a:gd name="T21" fmla="*/ 0 w 38"/>
                  <a:gd name="T22" fmla="*/ 0 h 5"/>
                  <a:gd name="T23" fmla="*/ 38 w 38"/>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
                    <a:moveTo>
                      <a:pt x="0" y="0"/>
                    </a:moveTo>
                    <a:lnTo>
                      <a:pt x="0" y="2"/>
                    </a:lnTo>
                    <a:lnTo>
                      <a:pt x="0" y="5"/>
                    </a:lnTo>
                    <a:lnTo>
                      <a:pt x="38" y="5"/>
                    </a:lnTo>
                    <a:lnTo>
                      <a:pt x="38" y="2"/>
                    </a:lnTo>
                    <a:lnTo>
                      <a:pt x="38" y="0"/>
                    </a:lnTo>
                    <a:lnTo>
                      <a:pt x="0" y="0"/>
                    </a:lnTo>
                    <a:close/>
                  </a:path>
                </a:pathLst>
              </a:custGeom>
              <a:solidFill>
                <a:srgbClr val="FF3300"/>
              </a:solidFill>
              <a:ln w="28575">
                <a:solidFill>
                  <a:srgbClr val="006600"/>
                </a:solidFill>
                <a:round/>
                <a:headEnd/>
                <a:tailEnd/>
              </a:ln>
            </p:spPr>
            <p:txBody>
              <a:bodyPr/>
              <a:lstStyle/>
              <a:p>
                <a:endParaRPr lang="zh-CN" altLang="en-US"/>
              </a:p>
            </p:txBody>
          </p:sp>
          <p:sp>
            <p:nvSpPr>
              <p:cNvPr id="68642" name="Freeform 120"/>
              <p:cNvSpPr>
                <a:spLocks noChangeAspect="1"/>
              </p:cNvSpPr>
              <p:nvPr/>
            </p:nvSpPr>
            <p:spPr bwMode="auto">
              <a:xfrm>
                <a:off x="3949" y="858"/>
                <a:ext cx="38" cy="5"/>
              </a:xfrm>
              <a:custGeom>
                <a:avLst/>
                <a:gdLst>
                  <a:gd name="T0" fmla="*/ 0 w 38"/>
                  <a:gd name="T1" fmla="*/ 0 h 5"/>
                  <a:gd name="T2" fmla="*/ 0 w 38"/>
                  <a:gd name="T3" fmla="*/ 2 h 5"/>
                  <a:gd name="T4" fmla="*/ 0 w 38"/>
                  <a:gd name="T5" fmla="*/ 5 h 5"/>
                  <a:gd name="T6" fmla="*/ 38 w 38"/>
                  <a:gd name="T7" fmla="*/ 5 h 5"/>
                  <a:gd name="T8" fmla="*/ 38 w 38"/>
                  <a:gd name="T9" fmla="*/ 2 h 5"/>
                  <a:gd name="T10" fmla="*/ 38 w 38"/>
                  <a:gd name="T11" fmla="*/ 0 h 5"/>
                  <a:gd name="T12" fmla="*/ 0 w 38"/>
                  <a:gd name="T13" fmla="*/ 0 h 5"/>
                  <a:gd name="T14" fmla="*/ 0 60000 65536"/>
                  <a:gd name="T15" fmla="*/ 0 60000 65536"/>
                  <a:gd name="T16" fmla="*/ 0 60000 65536"/>
                  <a:gd name="T17" fmla="*/ 0 60000 65536"/>
                  <a:gd name="T18" fmla="*/ 0 60000 65536"/>
                  <a:gd name="T19" fmla="*/ 0 60000 65536"/>
                  <a:gd name="T20" fmla="*/ 0 60000 65536"/>
                  <a:gd name="T21" fmla="*/ 0 w 38"/>
                  <a:gd name="T22" fmla="*/ 0 h 5"/>
                  <a:gd name="T23" fmla="*/ 38 w 38"/>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
                    <a:moveTo>
                      <a:pt x="0" y="0"/>
                    </a:moveTo>
                    <a:lnTo>
                      <a:pt x="0" y="2"/>
                    </a:lnTo>
                    <a:lnTo>
                      <a:pt x="0" y="5"/>
                    </a:lnTo>
                    <a:lnTo>
                      <a:pt x="38" y="5"/>
                    </a:lnTo>
                    <a:lnTo>
                      <a:pt x="38" y="2"/>
                    </a:lnTo>
                    <a:lnTo>
                      <a:pt x="38" y="0"/>
                    </a:lnTo>
                    <a:lnTo>
                      <a:pt x="0" y="0"/>
                    </a:lnTo>
                  </a:path>
                </a:pathLst>
              </a:custGeom>
              <a:solidFill>
                <a:srgbClr val="FF3300"/>
              </a:solidFill>
              <a:ln w="28575">
                <a:solidFill>
                  <a:srgbClr val="006600"/>
                </a:solidFill>
                <a:round/>
                <a:headEnd/>
                <a:tailEnd/>
              </a:ln>
            </p:spPr>
            <p:txBody>
              <a:bodyPr/>
              <a:lstStyle/>
              <a:p>
                <a:endParaRPr lang="zh-CN" altLang="en-US"/>
              </a:p>
            </p:txBody>
          </p:sp>
          <p:sp>
            <p:nvSpPr>
              <p:cNvPr id="68643" name="Freeform 121"/>
              <p:cNvSpPr>
                <a:spLocks noChangeAspect="1"/>
              </p:cNvSpPr>
              <p:nvPr/>
            </p:nvSpPr>
            <p:spPr bwMode="auto">
              <a:xfrm>
                <a:off x="3987" y="860"/>
                <a:ext cx="3" cy="3"/>
              </a:xfrm>
              <a:custGeom>
                <a:avLst/>
                <a:gdLst>
                  <a:gd name="T0" fmla="*/ 0 w 3"/>
                  <a:gd name="T1" fmla="*/ 3 h 3"/>
                  <a:gd name="T2" fmla="*/ 3 w 3"/>
                  <a:gd name="T3" fmla="*/ 3 h 3"/>
                  <a:gd name="T4" fmla="*/ 3 w 3"/>
                  <a:gd name="T5" fmla="*/ 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0" y="3"/>
                    </a:moveTo>
                    <a:lnTo>
                      <a:pt x="3" y="3"/>
                    </a:lnTo>
                    <a:lnTo>
                      <a:pt x="3" y="0"/>
                    </a:lnTo>
                  </a:path>
                </a:pathLst>
              </a:custGeom>
              <a:solidFill>
                <a:srgbClr val="FF3300"/>
              </a:solidFill>
              <a:ln w="28575">
                <a:solidFill>
                  <a:srgbClr val="006600"/>
                </a:solidFill>
                <a:round/>
                <a:headEnd/>
                <a:tailEnd/>
              </a:ln>
            </p:spPr>
            <p:txBody>
              <a:bodyPr/>
              <a:lstStyle/>
              <a:p>
                <a:endParaRPr lang="zh-CN" altLang="en-US"/>
              </a:p>
            </p:txBody>
          </p:sp>
        </p:grpSp>
      </p:grpSp>
      <p:sp>
        <p:nvSpPr>
          <p:cNvPr id="12" name="文本框 11"/>
          <p:cNvSpPr txBox="1"/>
          <p:nvPr/>
        </p:nvSpPr>
        <p:spPr>
          <a:xfrm>
            <a:off x="3010518" y="5469516"/>
            <a:ext cx="2164131" cy="57888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lvl="0"/>
            <a:r>
              <a:rPr lang="zh-CN" altLang="zh-CN" sz="2800" dirty="0">
                <a:ea typeface="+mn-ea"/>
              </a:rPr>
              <a:t>转动力矩</a:t>
            </a:r>
            <a:r>
              <a:rPr lang="en-US" altLang="zh-CN" sz="2800" dirty="0">
                <a:ea typeface="+mn-ea"/>
              </a:rPr>
              <a:t>M</a:t>
            </a:r>
            <a:endParaRPr lang="zh-CN" altLang="zh-CN" sz="2800" dirty="0">
              <a:ea typeface="+mn-ea"/>
            </a:endParaRPr>
          </a:p>
        </p:txBody>
      </p:sp>
      <p:sp>
        <p:nvSpPr>
          <p:cNvPr id="13" name="文本框 12"/>
          <p:cNvSpPr txBox="1"/>
          <p:nvPr/>
        </p:nvSpPr>
        <p:spPr>
          <a:xfrm>
            <a:off x="7233713" y="5469516"/>
            <a:ext cx="2534695" cy="57888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sz="2800" dirty="0">
                <a:latin typeface="+mn-ea"/>
              </a:rPr>
              <a:t>反作用力矩</a:t>
            </a:r>
            <a:r>
              <a:rPr kumimoji="1" lang="en-US" altLang="zh-CN" sz="2800" i="1" dirty="0">
                <a:latin typeface="Times New Roman" panose="02020603050405020304" pitchFamily="18" charset="0"/>
                <a:cs typeface="Times New Roman" panose="02020603050405020304" pitchFamily="18" charset="0"/>
              </a:rPr>
              <a:t>M</a:t>
            </a:r>
            <a:r>
              <a:rPr kumimoji="1" lang="en-US" altLang="zh-CN" sz="2800" baseline="-25000" dirty="0">
                <a:latin typeface="Times New Roman" panose="02020603050405020304" pitchFamily="18" charset="0"/>
                <a:cs typeface="Times New Roman" panose="02020603050405020304" pitchFamily="18" charset="0"/>
              </a:rPr>
              <a:t>F</a:t>
            </a:r>
            <a:endParaRPr lang="zh-CN" altLang="en-US" sz="2800" dirty="0">
              <a:latin typeface="+mn-ea"/>
            </a:endParaRPr>
          </a:p>
        </p:txBody>
      </p:sp>
      <p:sp>
        <p:nvSpPr>
          <p:cNvPr id="4" name="文本框 3"/>
          <p:cNvSpPr txBox="1"/>
          <p:nvPr/>
        </p:nvSpPr>
        <p:spPr>
          <a:xfrm>
            <a:off x="5982749" y="5301208"/>
            <a:ext cx="494921" cy="830997"/>
          </a:xfrm>
          <a:prstGeom prst="rect">
            <a:avLst/>
          </a:prstGeom>
          <a:noFill/>
        </p:spPr>
        <p:txBody>
          <a:bodyPr wrap="square" rtlCol="0">
            <a:spAutoFit/>
          </a:bodyPr>
          <a:lstStyle/>
          <a:p>
            <a:r>
              <a:rPr lang="en-US" altLang="zh-CN" sz="4800" dirty="0">
                <a:sym typeface="Symbol" panose="05050102010706020507" pitchFamily="18" charset="2"/>
              </a:rPr>
              <a:t></a:t>
            </a:r>
            <a:endParaRPr lang="zh-CN" altLang="en-US" sz="4800" dirty="0"/>
          </a:p>
        </p:txBody>
      </p:sp>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内容占位符 9"/>
          <p:cNvSpPr>
            <a:spLocks noGrp="1"/>
          </p:cNvSpPr>
          <p:nvPr>
            <p:ph sz="quarter" idx="10"/>
          </p:nvPr>
        </p:nvSpPr>
        <p:spPr/>
        <p:txBody>
          <a:bodyPr/>
          <a:lstStyle/>
          <a:p>
            <a:r>
              <a:rPr kumimoji="1" lang="zh-CN" altLang="en-US" dirty="0">
                <a:latin typeface="+mn-ea"/>
              </a:rPr>
              <a:t>当游丝阻转矩与转动转矩达到平衡即</a:t>
            </a:r>
            <a:r>
              <a:rPr kumimoji="1" lang="en-US" altLang="zh-CN" i="1" dirty="0"/>
              <a:t>M</a:t>
            </a:r>
            <a:r>
              <a:rPr kumimoji="1" lang="en-US" altLang="zh-CN" baseline="-25000" dirty="0"/>
              <a:t>F</a:t>
            </a:r>
            <a:r>
              <a:rPr kumimoji="1" lang="en-US" altLang="zh-CN" dirty="0"/>
              <a:t>= </a:t>
            </a:r>
            <a:r>
              <a:rPr kumimoji="1" lang="en-US" altLang="zh-CN" i="1" dirty="0"/>
              <a:t>M </a:t>
            </a:r>
            <a:r>
              <a:rPr kumimoji="1" lang="zh-CN" altLang="en-US" dirty="0">
                <a:latin typeface="+mn-ea"/>
              </a:rPr>
              <a:t>时，转动部分便停止转动。</a:t>
            </a:r>
          </a:p>
          <a:p>
            <a:r>
              <a:rPr lang="zh-CN" altLang="en-US" dirty="0"/>
              <a:t>平衡时指针的偏转角</a:t>
            </a:r>
            <a:endParaRPr lang="en-US" altLang="zh-CN" dirty="0"/>
          </a:p>
          <a:p>
            <a:endParaRPr kumimoji="1" lang="en-US" altLang="zh-CN" dirty="0">
              <a:latin typeface="Times New Roman" panose="02020603050405020304" pitchFamily="18" charset="0"/>
              <a:ea typeface="宋体" panose="02010600030101010101" pitchFamily="2" charset="-122"/>
            </a:endParaRPr>
          </a:p>
          <a:p>
            <a:r>
              <a:rPr kumimoji="1" lang="zh-CN" altLang="en-US" dirty="0">
                <a:latin typeface="+mn-ea"/>
              </a:rPr>
              <a:t>磁电系仪表</a:t>
            </a:r>
            <a:endParaRPr kumimoji="1" lang="en-US" altLang="zh-CN" dirty="0">
              <a:latin typeface="+mn-ea"/>
            </a:endParaRPr>
          </a:p>
          <a:p>
            <a:endParaRPr lang="en-US" altLang="zh-CN" dirty="0"/>
          </a:p>
          <a:p>
            <a:endParaRPr lang="en-US" altLang="zh-CN" dirty="0"/>
          </a:p>
          <a:p>
            <a:r>
              <a:rPr lang="zh-CN" altLang="en-US" dirty="0"/>
              <a:t>阻尼力矩的产生：</a:t>
            </a:r>
          </a:p>
          <a:p>
            <a:pPr lvl="1"/>
            <a:r>
              <a:rPr lang="zh-CN" altLang="en-US" dirty="0"/>
              <a:t>当线圈通入电流而发生偏转时，铝框切割磁通，在框内感应出电流，其电流再与磁场作用，产生与转动方向相反的制动力，于是转动部分受到阻尼作用，快速停止在平衡位置。</a:t>
            </a:r>
          </a:p>
          <a:p>
            <a:endParaRPr lang="zh-CN" altLang="en-US" dirty="0"/>
          </a:p>
        </p:txBody>
      </p:sp>
      <p:sp>
        <p:nvSpPr>
          <p:cNvPr id="3" name="标题 2"/>
          <p:cNvSpPr>
            <a:spLocks noGrp="1"/>
          </p:cNvSpPr>
          <p:nvPr>
            <p:ph type="title"/>
          </p:nvPr>
        </p:nvSpPr>
        <p:spPr/>
        <p:txBody>
          <a:bodyPr/>
          <a:lstStyle/>
          <a:p>
            <a:r>
              <a:rPr lang="zh-CN" altLang="en-US" dirty="0"/>
              <a:t>工作原理</a:t>
            </a:r>
          </a:p>
        </p:txBody>
      </p:sp>
      <p:sp>
        <p:nvSpPr>
          <p:cNvPr id="69634" name="Rectangle 2"/>
          <p:cNvSpPr>
            <a:spLocks noChangeArrowheads="1"/>
          </p:cNvSpPr>
          <p:nvPr/>
        </p:nvSpPr>
        <p:spPr bwMode="auto">
          <a:xfrm>
            <a:off x="4749801" y="2489201"/>
            <a:ext cx="3175" cy="4763"/>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69635" name="Rectangle 3"/>
          <p:cNvSpPr>
            <a:spLocks noChangeArrowheads="1"/>
          </p:cNvSpPr>
          <p:nvPr/>
        </p:nvSpPr>
        <p:spPr bwMode="auto">
          <a:xfrm>
            <a:off x="4813301" y="2489201"/>
            <a:ext cx="4763" cy="4763"/>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4" name="Rectangle 4"/>
          <p:cNvSpPr>
            <a:spLocks noChangeArrowheads="1"/>
          </p:cNvSpPr>
          <p:nvPr/>
        </p:nvSpPr>
        <p:spPr bwMode="auto">
          <a:xfrm>
            <a:off x="2133600" y="857251"/>
            <a:ext cx="7848600" cy="531940"/>
          </a:xfrm>
          <a:prstGeom prst="rect">
            <a:avLst/>
          </a:prstGeom>
          <a:noFill/>
          <a:ln w="9525">
            <a:noFill/>
            <a:miter lim="800000"/>
            <a:headEnd/>
            <a:tailEnd/>
          </a:ln>
          <a:effectLst/>
        </p:spPr>
        <p:txBody>
          <a:bodyPr>
            <a:spAutoFit/>
          </a:bodyPr>
          <a:lstStyle/>
          <a:p>
            <a:pPr algn="ctr" eaLnBrk="1" hangingPunct="1">
              <a:lnSpc>
                <a:spcPct val="110000"/>
              </a:lnSpc>
              <a:defRPr/>
            </a:pPr>
            <a:r>
              <a:rPr kumimoji="1" lang="en-US" altLang="zh-CN" sz="2800" b="1" dirty="0">
                <a:effectLst>
                  <a:outerShdw blurRad="38100" dist="38100" dir="2700000" algn="tl">
                    <a:srgbClr val="C0C0C0"/>
                  </a:outerShdw>
                </a:effectLst>
                <a:latin typeface="Times New Roman" pitchFamily="18" charset="0"/>
                <a:ea typeface="宋体" pitchFamily="2" charset="-122"/>
              </a:rPr>
              <a:t>    </a:t>
            </a:r>
            <a:endParaRPr kumimoji="1" lang="zh-CN" altLang="en-US" sz="2800" b="1" dirty="0">
              <a:effectLst>
                <a:outerShdw blurRad="38100" dist="38100" dir="2700000" algn="tl">
                  <a:srgbClr val="C0C0C0"/>
                </a:outerShdw>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5" name="Object 2"/>
              <p:cNvSpPr txBox="1"/>
              <p:nvPr/>
            </p:nvSpPr>
            <p:spPr bwMode="auto">
              <a:xfrm>
                <a:off x="3575720" y="2058337"/>
                <a:ext cx="1640593" cy="82029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α</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k</m:t>
                              </m:r>
                            </m:e>
                            <m:sub>
                              <m:r>
                                <a:rPr lang="zh-CN" altLang="en-US" i="1">
                                  <a:solidFill>
                                    <a:srgbClr val="000000"/>
                                  </a:solidFill>
                                  <a:latin typeface="Cambria Math" panose="02040503050406030204" pitchFamily="18" charset="0"/>
                                </a:rPr>
                                <m:t>𝟏</m:t>
                              </m:r>
                            </m:sub>
                          </m:sSub>
                        </m:num>
                        <m:den>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k</m:t>
                              </m:r>
                            </m:e>
                            <m:sub>
                              <m:r>
                                <a:rPr lang="zh-CN" altLang="en-US" i="1">
                                  <a:solidFill>
                                    <a:srgbClr val="000000"/>
                                  </a:solidFill>
                                  <a:latin typeface="Cambria Math" panose="02040503050406030204" pitchFamily="18" charset="0"/>
                                </a:rPr>
                                <m:t>𝟐</m:t>
                              </m:r>
                            </m:sub>
                          </m:sSub>
                        </m:den>
                      </m:f>
                      <m:r>
                        <m:rPr>
                          <m:sty m:val="p"/>
                        </m:rPr>
                        <a:rPr lang="zh-CN" altLang="en-US" i="1">
                          <a:solidFill>
                            <a:srgbClr val="000000"/>
                          </a:solidFill>
                          <a:latin typeface="Cambria Math" panose="02040503050406030204" pitchFamily="18" charset="0"/>
                        </a:rPr>
                        <m:t>I</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kI</m:t>
                      </m:r>
                    </m:oMath>
                  </m:oMathPara>
                </a14:m>
                <a:endParaRPr lang="zh-CN" altLang="en-US"/>
              </a:p>
            </p:txBody>
          </p:sp>
        </mc:Choice>
        <mc:Fallback xmlns="">
          <p:sp>
            <p:nvSpPr>
              <p:cNvPr id="5" name="Object 2"/>
              <p:cNvSpPr txBox="1">
                <a:spLocks noRot="1" noChangeAspect="1" noMove="1" noResize="1" noEditPoints="1" noAdjustHandles="1" noChangeArrowheads="1" noChangeShapeType="1" noTextEdit="1"/>
              </p:cNvSpPr>
              <p:nvPr/>
            </p:nvSpPr>
            <p:spPr bwMode="auto">
              <a:xfrm>
                <a:off x="3575720" y="2058337"/>
                <a:ext cx="1640593" cy="820297"/>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8" name="Rectangle 9"/>
          <p:cNvSpPr>
            <a:spLocks noChangeArrowheads="1"/>
          </p:cNvSpPr>
          <p:nvPr/>
        </p:nvSpPr>
        <p:spPr bwMode="auto">
          <a:xfrm>
            <a:off x="2590800" y="1862138"/>
            <a:ext cx="381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kumimoji="1" lang="en-US" altLang="zh-CN" b="1" dirty="0">
                <a:solidFill>
                  <a:srgbClr val="000099"/>
                </a:solidFill>
                <a:latin typeface="宋体" panose="02010600030101010101" pitchFamily="2" charset="-122"/>
                <a:ea typeface="宋体" panose="02010600030101010101" pitchFamily="2" charset="-122"/>
                <a:sym typeface="Symbol" panose="05050102010706020507" pitchFamily="18" charset="2"/>
              </a:rPr>
              <a:t>  </a:t>
            </a:r>
            <a:endParaRPr kumimoji="1" lang="zh-CN" altLang="en-US" b="1" i="1" dirty="0">
              <a:solidFill>
                <a:srgbClr val="000099"/>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9" name="Rectangle 10" descr="40%"/>
          <p:cNvSpPr>
            <a:spLocks noChangeArrowheads="1"/>
          </p:cNvSpPr>
          <p:nvPr/>
        </p:nvSpPr>
        <p:spPr bwMode="auto">
          <a:xfrm>
            <a:off x="1055440" y="3931312"/>
            <a:ext cx="8153400" cy="57888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kumimoji="1" lang="zh-CN" altLang="en-US" b="1" dirty="0">
                <a:solidFill>
                  <a:schemeClr val="bg1"/>
                </a:solidFill>
                <a:latin typeface="宋体" panose="02010600030101010101" pitchFamily="2" charset="-122"/>
                <a:ea typeface="宋体" panose="02010600030101010101" pitchFamily="2" charset="-122"/>
                <a:sym typeface="Symbol" panose="05050102010706020507" pitchFamily="18" charset="2"/>
              </a:rPr>
              <a:t>结论</a:t>
            </a:r>
            <a:r>
              <a:rPr kumimoji="1" lang="en-US" altLang="zh-CN" b="1" dirty="0">
                <a:solidFill>
                  <a:schemeClr val="bg1"/>
                </a:solidFill>
                <a:latin typeface="宋体" panose="02010600030101010101" pitchFamily="2" charset="-122"/>
                <a:ea typeface="宋体" panose="02010600030101010101" pitchFamily="2" charset="-122"/>
                <a:sym typeface="Symbol" panose="05050102010706020507" pitchFamily="18" charset="2"/>
              </a:rPr>
              <a:t>: </a:t>
            </a:r>
            <a:r>
              <a:rPr kumimoji="1" lang="zh-CN" altLang="en-US" b="1" dirty="0">
                <a:solidFill>
                  <a:schemeClr val="bg1"/>
                </a:solidFill>
                <a:latin typeface="宋体" panose="02010600030101010101" pitchFamily="2" charset="-122"/>
                <a:ea typeface="宋体" panose="02010600030101010101" pitchFamily="2" charset="-122"/>
                <a:sym typeface="Symbol" panose="05050102010706020507" pitchFamily="18" charset="2"/>
              </a:rPr>
              <a:t>指针偏转的角度与流经线圈的电流成正比。</a:t>
            </a:r>
            <a:r>
              <a:rPr kumimoji="1" lang="zh-CN" altLang="en-US" b="1" dirty="0">
                <a:solidFill>
                  <a:schemeClr val="bg1"/>
                </a:solidFill>
                <a:latin typeface="Times New Roman" panose="02020603050405020304" pitchFamily="18" charset="0"/>
                <a:ea typeface="宋体" panose="02010600030101010101" pitchFamily="2" charset="-122"/>
                <a:sym typeface="Symbol" panose="05050102010706020507" pitchFamily="18" charset="2"/>
              </a:rPr>
              <a:t> </a:t>
            </a:r>
            <a:r>
              <a:rPr kumimoji="1" lang="zh-CN" altLang="en-US" b="1" i="1" dirty="0">
                <a:solidFill>
                  <a:schemeClr val="bg1"/>
                </a:solidFill>
                <a:latin typeface="Times New Roman" panose="02020603050405020304" pitchFamily="18" charset="0"/>
                <a:ea typeface="宋体" panose="02010600030101010101" pitchFamily="2" charset="-122"/>
                <a:sym typeface="Symbol" panose="05050102010706020507" pitchFamily="18" charset="2"/>
              </a:rPr>
              <a:t> </a:t>
            </a:r>
          </a:p>
        </p:txBody>
      </p:sp>
      <p:sp>
        <p:nvSpPr>
          <p:cNvPr id="69644" name="Rectangle 13"/>
          <p:cNvSpPr>
            <a:spLocks noChangeArrowheads="1"/>
          </p:cNvSpPr>
          <p:nvPr/>
        </p:nvSpPr>
        <p:spPr bwMode="auto">
          <a:xfrm>
            <a:off x="76200" y="3140080"/>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kumimoji="1" lang="en-US" altLang="zh-CN" sz="2400" dirty="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5" name="Object 3"/>
              <p:cNvSpPr txBox="1"/>
              <p:nvPr/>
            </p:nvSpPr>
            <p:spPr bwMode="auto">
              <a:xfrm>
                <a:off x="2495600" y="3026574"/>
                <a:ext cx="1644650" cy="684212"/>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𝛼</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𝑇</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𝑇</m:t>
                          </m:r>
                        </m:sup>
                        <m:e>
                          <m:r>
                            <a:rPr lang="zh-CN" altLang="en-US" i="1">
                              <a:solidFill>
                                <a:srgbClr val="000000"/>
                              </a:solidFill>
                              <a:latin typeface="Cambria Math" panose="02040503050406030204" pitchFamily="18" charset="0"/>
                            </a:rPr>
                            <m:t>𝑖</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𝑑𝑡</m:t>
                          </m:r>
                        </m:e>
                      </m:nary>
                    </m:oMath>
                  </m:oMathPara>
                </a14:m>
                <a:endParaRPr lang="zh-CN" altLang="en-US"/>
              </a:p>
            </p:txBody>
          </p:sp>
        </mc:Choice>
        <mc:Fallback xmlns="">
          <p:sp>
            <p:nvSpPr>
              <p:cNvPr id="15" name="Object 3"/>
              <p:cNvSpPr txBox="1">
                <a:spLocks noRot="1" noChangeAspect="1" noMove="1" noResize="1" noEditPoints="1" noAdjustHandles="1" noChangeArrowheads="1" noChangeShapeType="1" noTextEdit="1"/>
              </p:cNvSpPr>
              <p:nvPr/>
            </p:nvSpPr>
            <p:spPr bwMode="auto">
              <a:xfrm>
                <a:off x="2495600" y="3026574"/>
                <a:ext cx="1644650" cy="684212"/>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0"/>
            <p:extLst>
              <p:ext uri="{D42A27DB-BD31-4B8C-83A1-F6EECF244321}">
                <p14:modId xmlns:p14="http://schemas.microsoft.com/office/powerpoint/2010/main" val="28295017"/>
              </p:ext>
            </p:extLst>
          </p:nvPr>
        </p:nvGraphicFramePr>
        <p:xfrm>
          <a:off x="658813" y="1685925"/>
          <a:ext cx="11163300"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p:txBody>
          <a:bodyPr>
            <a:normAutofit/>
          </a:bodyPr>
          <a:lstStyle/>
          <a:p>
            <a:r>
              <a:rPr lang="zh-CN" altLang="en-US" dirty="0"/>
              <a:t>磁电系仪表</a:t>
            </a:r>
          </a:p>
        </p:txBody>
      </p:sp>
      <p:sp>
        <p:nvSpPr>
          <p:cNvPr id="70658" name="Rectangle 2"/>
          <p:cNvSpPr>
            <a:spLocks noChangeArrowheads="1"/>
          </p:cNvSpPr>
          <p:nvPr/>
        </p:nvSpPr>
        <p:spPr bwMode="auto">
          <a:xfrm>
            <a:off x="4749801" y="2316163"/>
            <a:ext cx="3175" cy="4762"/>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70659" name="Rectangle 3"/>
          <p:cNvSpPr>
            <a:spLocks noChangeArrowheads="1"/>
          </p:cNvSpPr>
          <p:nvPr/>
        </p:nvSpPr>
        <p:spPr bwMode="auto">
          <a:xfrm>
            <a:off x="4813301" y="2316163"/>
            <a:ext cx="4763" cy="4762"/>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6" name="Rectangle 6"/>
          <p:cNvSpPr>
            <a:spLocks noChangeArrowheads="1"/>
          </p:cNvSpPr>
          <p:nvPr/>
        </p:nvSpPr>
        <p:spPr bwMode="auto">
          <a:xfrm>
            <a:off x="3167063" y="857251"/>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kumimoji="1" lang="en-US" altLang="zh-CN" b="1">
                <a:latin typeface="宋体" panose="02010600030101010101" pitchFamily="2" charset="-122"/>
                <a:ea typeface="宋体" panose="02010600030101010101" pitchFamily="2" charset="-122"/>
                <a:sym typeface="Symbol" panose="05050102010706020507" pitchFamily="18" charset="2"/>
              </a:rPr>
              <a:t>  </a:t>
            </a:r>
            <a:endParaRPr kumimoji="1" lang="zh-CN" altLang="en-US" b="1">
              <a:latin typeface="Times New Roman" panose="02020603050405020304" pitchFamily="18" charset="0"/>
              <a:ea typeface="宋体" panose="02010600030101010101" pitchFamily="2" charset="-122"/>
              <a:sym typeface="Symbol" panose="05050102010706020507" pitchFamily="18" charset="2"/>
            </a:endParaRPr>
          </a:p>
        </p:txBody>
      </p:sp>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内容占位符 11"/>
          <p:cNvSpPr>
            <a:spLocks noGrp="1"/>
          </p:cNvSpPr>
          <p:nvPr>
            <p:ph sz="quarter" idx="10"/>
          </p:nvPr>
        </p:nvSpPr>
        <p:spPr/>
        <p:txBody>
          <a:bodyPr/>
          <a:lstStyle/>
          <a:p>
            <a:r>
              <a:rPr lang="zh-CN" altLang="en-US" dirty="0"/>
              <a:t>电流表应串联在电路中</a:t>
            </a:r>
          </a:p>
          <a:p>
            <a:r>
              <a:rPr lang="zh-CN" altLang="en-US" dirty="0"/>
              <a:t>电流表的内阻要很小</a:t>
            </a:r>
          </a:p>
          <a:p>
            <a:r>
              <a:rPr lang="zh-CN" altLang="en-US" dirty="0"/>
              <a:t>若要扩大电流表的量程，可在测量机构上并联一个分流电阻 </a:t>
            </a:r>
            <a:r>
              <a:rPr kumimoji="1" lang="en-US" altLang="zh-CN" i="1" dirty="0">
                <a:sym typeface="Symbol" pitchFamily="18" charset="2"/>
              </a:rPr>
              <a:t>R</a:t>
            </a:r>
            <a:r>
              <a:rPr kumimoji="1" lang="en-US" altLang="zh-CN" baseline="-25000" dirty="0">
                <a:sym typeface="Symbol" pitchFamily="18" charset="2"/>
              </a:rPr>
              <a:t>A</a:t>
            </a:r>
            <a:r>
              <a:rPr lang="en-US" altLang="zh-CN" dirty="0"/>
              <a:t> </a:t>
            </a:r>
            <a:endParaRPr lang="zh-CN" altLang="en-US" dirty="0"/>
          </a:p>
          <a:p>
            <a:endParaRPr lang="zh-CN" altLang="en-US" dirty="0"/>
          </a:p>
        </p:txBody>
      </p:sp>
      <p:sp>
        <p:nvSpPr>
          <p:cNvPr id="8" name="标题 7"/>
          <p:cNvSpPr>
            <a:spLocks noGrp="1"/>
          </p:cNvSpPr>
          <p:nvPr>
            <p:ph type="title"/>
          </p:nvPr>
        </p:nvSpPr>
        <p:spPr/>
        <p:txBody>
          <a:bodyPr/>
          <a:lstStyle/>
          <a:p>
            <a:r>
              <a:rPr lang="zh-CN" altLang="en-US" dirty="0"/>
              <a:t>磁电系电流表</a:t>
            </a:r>
          </a:p>
        </p:txBody>
      </p:sp>
      <p:sp>
        <p:nvSpPr>
          <p:cNvPr id="2" name="Rectangle 2"/>
          <p:cNvSpPr>
            <a:spLocks noChangeArrowheads="1"/>
          </p:cNvSpPr>
          <p:nvPr/>
        </p:nvSpPr>
        <p:spPr bwMode="auto">
          <a:xfrm>
            <a:off x="1600200" y="152400"/>
            <a:ext cx="9144000" cy="838200"/>
          </a:xfrm>
          <a:prstGeom prst="rect">
            <a:avLst/>
          </a:prstGeom>
          <a:noFill/>
          <a:ln w="9525">
            <a:noFill/>
            <a:miter lim="800000"/>
            <a:headEnd/>
            <a:tailEnd/>
          </a:ln>
        </p:spPr>
        <p:txBody>
          <a:bodyPr/>
          <a:lstStyle/>
          <a:p>
            <a:pPr algn="ctr" eaLnBrk="1" hangingPunct="1">
              <a:spcBef>
                <a:spcPct val="20000"/>
              </a:spcBef>
              <a:buClr>
                <a:schemeClr val="hlink"/>
              </a:buClr>
              <a:buSzPct val="80000"/>
              <a:buFont typeface="Wingdings" pitchFamily="2" charset="2"/>
              <a:buNone/>
              <a:defRPr/>
            </a:pPr>
            <a:endParaRPr lang="zh-CN" altLang="zh-CN" b="1">
              <a:solidFill>
                <a:srgbClr val="FFFF00"/>
              </a:solidFill>
              <a:effectLst>
                <a:outerShdw blurRad="38100" dist="38100" dir="2700000" algn="tl">
                  <a:srgbClr val="C0C0C0"/>
                </a:outerShdw>
              </a:effectLst>
              <a:latin typeface="宋体" pitchFamily="2" charset="-122"/>
              <a:ea typeface="宋体" pitchFamily="2" charset="-122"/>
            </a:endParaRPr>
          </a:p>
        </p:txBody>
      </p:sp>
      <p:sp>
        <p:nvSpPr>
          <p:cNvPr id="3" name="Rectangle 3"/>
          <p:cNvSpPr txBox="1">
            <a:spLocks noChangeArrowheads="1"/>
          </p:cNvSpPr>
          <p:nvPr/>
        </p:nvSpPr>
        <p:spPr>
          <a:xfrm>
            <a:off x="3041651" y="228600"/>
            <a:ext cx="5840413" cy="617538"/>
          </a:xfrm>
          <a:prstGeom prst="rect">
            <a:avLst/>
          </a:prstGeom>
          <a:noFill/>
          <a:ln/>
        </p:spPr>
        <p:txBody>
          <a:bodyPr/>
          <a:lstStyle/>
          <a:p>
            <a:pPr algn="ctr">
              <a:defRPr/>
            </a:pPr>
            <a:r>
              <a:rPr lang="zh-CN" altLang="en-US" sz="3000" b="1" kern="0" dirty="0">
                <a:solidFill>
                  <a:srgbClr val="0000CC"/>
                </a:solidFill>
                <a:effectLst>
                  <a:outerShdw blurRad="38100" dist="38100" dir="2700000" algn="tl">
                    <a:srgbClr val="C0C0C0"/>
                  </a:outerShdw>
                </a:effectLst>
                <a:latin typeface="宋体" pitchFamily="2" charset="-122"/>
                <a:ea typeface="宋体" pitchFamily="2" charset="-122"/>
                <a:cs typeface="+mj-cs"/>
              </a:rPr>
              <a:t>二</a:t>
            </a:r>
          </a:p>
        </p:txBody>
      </p:sp>
      <p:sp>
        <p:nvSpPr>
          <p:cNvPr id="4" name="Text Box 4"/>
          <p:cNvSpPr txBox="1">
            <a:spLocks noChangeArrowheads="1"/>
          </p:cNvSpPr>
          <p:nvPr/>
        </p:nvSpPr>
        <p:spPr bwMode="auto">
          <a:xfrm>
            <a:off x="6096000" y="1157288"/>
            <a:ext cx="4114800" cy="519112"/>
          </a:xfrm>
          <a:prstGeom prst="rect">
            <a:avLst/>
          </a:prstGeom>
          <a:noFill/>
          <a:ln w="9525">
            <a:noFill/>
            <a:miter lim="800000"/>
            <a:headEnd/>
            <a:tailEnd/>
          </a:ln>
          <a:effectLst/>
        </p:spPr>
        <p:txBody>
          <a:bodyPr>
            <a:spAutoFit/>
          </a:bodyPr>
          <a:lstStyle/>
          <a:p>
            <a:pPr algn="ctr" eaLnBrk="1" hangingPunct="1">
              <a:defRPr/>
            </a:pPr>
            <a:r>
              <a:rPr kumimoji="1" lang="en-US" altLang="zh-CN" sz="2800" b="1" dirty="0">
                <a:solidFill>
                  <a:srgbClr val="003399"/>
                </a:solidFill>
                <a:effectLst>
                  <a:outerShdw blurRad="38100" dist="38100" dir="2700000" algn="tl">
                    <a:srgbClr val="C0C0C0"/>
                  </a:outerShdw>
                </a:effectLst>
                <a:latin typeface="Times New Roman" pitchFamily="18" charset="0"/>
                <a:ea typeface="宋体" pitchFamily="2" charset="-122"/>
              </a:rPr>
              <a:t>  </a:t>
            </a:r>
            <a:endParaRPr kumimoji="1" lang="zh-CN" altLang="en-US" sz="2800" b="1" dirty="0">
              <a:solidFill>
                <a:srgbClr val="000099"/>
              </a:solidFill>
              <a:effectLst>
                <a:outerShdw blurRad="38100" dist="38100" dir="2700000" algn="tl">
                  <a:srgbClr val="C0C0C0"/>
                </a:outerShdw>
              </a:effectLst>
              <a:latin typeface="Times New Roman" pitchFamily="18" charset="0"/>
              <a:ea typeface="宋体" pitchFamily="2" charset="-122"/>
            </a:endParaRPr>
          </a:p>
        </p:txBody>
      </p:sp>
      <p:sp>
        <p:nvSpPr>
          <p:cNvPr id="5" name="Text Box 6"/>
          <p:cNvSpPr txBox="1">
            <a:spLocks noChangeArrowheads="1"/>
          </p:cNvSpPr>
          <p:nvPr/>
        </p:nvSpPr>
        <p:spPr bwMode="auto">
          <a:xfrm>
            <a:off x="6167438" y="3854450"/>
            <a:ext cx="3890962" cy="523220"/>
          </a:xfrm>
          <a:prstGeom prst="rect">
            <a:avLst/>
          </a:prstGeom>
          <a:noFill/>
          <a:ln w="9525">
            <a:noFill/>
            <a:miter lim="800000"/>
            <a:headEnd/>
            <a:tailEnd/>
          </a:ln>
          <a:effectLst/>
        </p:spPr>
        <p:txBody>
          <a:bodyPr>
            <a:spAutoFit/>
          </a:bodyPr>
          <a:lstStyle/>
          <a:p>
            <a:pPr eaLnBrk="1" hangingPunct="1">
              <a:defRPr/>
            </a:pPr>
            <a:r>
              <a:rPr kumimoji="1" lang="en-US" altLang="zh-CN" sz="2800" b="1" dirty="0">
                <a:solidFill>
                  <a:srgbClr val="CC0000"/>
                </a:solidFill>
                <a:effectLst>
                  <a:outerShdw blurRad="38100" dist="38100" dir="2700000" algn="tl">
                    <a:srgbClr val="C0C0C0"/>
                  </a:outerShdw>
                </a:effectLst>
                <a:latin typeface="Times New Roman" pitchFamily="18" charset="0"/>
                <a:ea typeface="宋体" pitchFamily="2" charset="-122"/>
              </a:rPr>
              <a:t> </a:t>
            </a:r>
            <a:endParaRPr kumimoji="1" lang="zh-CN" altLang="en-US" sz="2800" b="1" baseline="-25000" dirty="0">
              <a:solidFill>
                <a:srgbClr val="CC0000"/>
              </a:solidFill>
              <a:effectLst>
                <a:outerShdw blurRad="38100" dist="38100" dir="2700000" algn="tl">
                  <a:srgbClr val="C0C0C0"/>
                </a:outerShdw>
              </a:effectLst>
              <a:latin typeface="Times New Roman" pitchFamily="18" charset="0"/>
              <a:ea typeface="宋体" pitchFamily="2" charset="-122"/>
            </a:endParaRPr>
          </a:p>
        </p:txBody>
      </p:sp>
      <p:sp>
        <p:nvSpPr>
          <p:cNvPr id="6" name="Text Box 7"/>
          <p:cNvSpPr txBox="1">
            <a:spLocks noChangeArrowheads="1"/>
          </p:cNvSpPr>
          <p:nvPr/>
        </p:nvSpPr>
        <p:spPr bwMode="auto">
          <a:xfrm>
            <a:off x="1981200" y="1143001"/>
            <a:ext cx="4572000" cy="531940"/>
          </a:xfrm>
          <a:prstGeom prst="rect">
            <a:avLst/>
          </a:prstGeom>
          <a:noFill/>
          <a:ln w="9525">
            <a:noFill/>
            <a:miter lim="800000"/>
            <a:headEnd/>
            <a:tailEnd/>
          </a:ln>
          <a:effectLst/>
        </p:spPr>
        <p:txBody>
          <a:bodyPr>
            <a:spAutoFit/>
          </a:bodyPr>
          <a:lstStyle/>
          <a:p>
            <a:pPr algn="ctr" eaLnBrk="1" hangingPunct="1">
              <a:lnSpc>
                <a:spcPct val="110000"/>
              </a:lnSpc>
              <a:defRPr/>
            </a:pPr>
            <a:r>
              <a:rPr kumimoji="1" lang="en-US" altLang="zh-CN" sz="2800" b="1" dirty="0">
                <a:solidFill>
                  <a:srgbClr val="CC0000"/>
                </a:solidFill>
                <a:effectLst>
                  <a:outerShdw blurRad="38100" dist="38100" dir="2700000" algn="tl">
                    <a:srgbClr val="C0C0C0"/>
                  </a:outerShdw>
                </a:effectLst>
                <a:latin typeface="Times New Roman" pitchFamily="18" charset="0"/>
                <a:ea typeface="宋体" pitchFamily="2" charset="-122"/>
              </a:rPr>
              <a:t>    </a:t>
            </a:r>
            <a:endParaRPr kumimoji="1" lang="zh-CN" altLang="en-US" sz="2800" b="1" dirty="0">
              <a:solidFill>
                <a:srgbClr val="CC0000"/>
              </a:solidFill>
              <a:effectLst>
                <a:outerShdw blurRad="38100" dist="38100" dir="2700000" algn="tl">
                  <a:srgbClr val="C0C0C0"/>
                </a:outerShdw>
              </a:effectLst>
              <a:latin typeface="Times New Roman" pitchFamily="18" charset="0"/>
              <a:ea typeface="宋体" pitchFamily="2" charset="-122"/>
            </a:endParaRPr>
          </a:p>
        </p:txBody>
      </p:sp>
      <p:grpSp>
        <p:nvGrpSpPr>
          <p:cNvPr id="7" name="Group 8"/>
          <p:cNvGrpSpPr>
            <a:grpSpLocks/>
          </p:cNvGrpSpPr>
          <p:nvPr/>
        </p:nvGrpSpPr>
        <p:grpSpPr bwMode="auto">
          <a:xfrm>
            <a:off x="2028096" y="3370985"/>
            <a:ext cx="2619375" cy="2133600"/>
            <a:chOff x="3822" y="432"/>
            <a:chExt cx="1650" cy="1344"/>
          </a:xfrm>
        </p:grpSpPr>
        <p:grpSp>
          <p:nvGrpSpPr>
            <p:cNvPr id="71714" name="Group 9"/>
            <p:cNvGrpSpPr>
              <a:grpSpLocks/>
            </p:cNvGrpSpPr>
            <p:nvPr/>
          </p:nvGrpSpPr>
          <p:grpSpPr bwMode="auto">
            <a:xfrm>
              <a:off x="3888" y="432"/>
              <a:ext cx="453" cy="327"/>
              <a:chOff x="4416" y="441"/>
              <a:chExt cx="453" cy="327"/>
            </a:xfrm>
          </p:grpSpPr>
          <p:sp>
            <p:nvSpPr>
              <p:cNvPr id="20" name="Rectangle 10"/>
              <p:cNvSpPr>
                <a:spLocks noChangeArrowheads="1"/>
              </p:cNvSpPr>
              <p:nvPr/>
            </p:nvSpPr>
            <p:spPr bwMode="auto">
              <a:xfrm>
                <a:off x="4516" y="441"/>
                <a:ext cx="203"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solidFill>
                      <a:srgbClr val="000099"/>
                    </a:solidFill>
                    <a:effectLst>
                      <a:outerShdw blurRad="38100" dist="38100" dir="2700000" algn="tl">
                        <a:srgbClr val="C0C0C0"/>
                      </a:outerShdw>
                    </a:effectLst>
                    <a:latin typeface="Times New Roman" pitchFamily="18" charset="0"/>
                    <a:ea typeface="宋体" pitchFamily="2" charset="-122"/>
                  </a:rPr>
                  <a:t>I</a:t>
                </a:r>
                <a:endParaRPr kumimoji="1" lang="en-US" altLang="zh-CN" sz="2800" b="1">
                  <a:solidFill>
                    <a:srgbClr val="000099"/>
                  </a:solidFill>
                  <a:effectLst>
                    <a:outerShdw blurRad="38100" dist="38100" dir="2700000" algn="tl">
                      <a:srgbClr val="C0C0C0"/>
                    </a:outerShdw>
                  </a:effectLst>
                  <a:latin typeface="Times New Roman" pitchFamily="18" charset="0"/>
                  <a:ea typeface="宋体" pitchFamily="2" charset="-122"/>
                </a:endParaRPr>
              </a:p>
            </p:txBody>
          </p:sp>
          <p:sp>
            <p:nvSpPr>
              <p:cNvPr id="71727" name="Line 11"/>
              <p:cNvSpPr>
                <a:spLocks noChangeShapeType="1"/>
              </p:cNvSpPr>
              <p:nvPr/>
            </p:nvSpPr>
            <p:spPr bwMode="auto">
              <a:xfrm>
                <a:off x="4416" y="720"/>
                <a:ext cx="45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 name="Text Box 12"/>
            <p:cNvSpPr txBox="1">
              <a:spLocks noChangeArrowheads="1"/>
            </p:cNvSpPr>
            <p:nvPr/>
          </p:nvSpPr>
          <p:spPr bwMode="auto">
            <a:xfrm>
              <a:off x="5153" y="960"/>
              <a:ext cx="319" cy="596"/>
            </a:xfrm>
            <a:prstGeom prst="rect">
              <a:avLst/>
            </a:prstGeom>
            <a:noFill/>
            <a:ln w="9525">
              <a:noFill/>
              <a:miter lim="800000"/>
              <a:headEnd/>
              <a:tailEnd/>
            </a:ln>
            <a:effectLst/>
          </p:spPr>
          <p:txBody>
            <a:bodyPr anchor="ctr">
              <a:spAutoFit/>
            </a:bodyPr>
            <a:lstStyle/>
            <a:p>
              <a:pPr algn="ctr" eaLnBrk="1" hangingPunct="1">
                <a:defRPr/>
              </a:pPr>
              <a:r>
                <a:rPr kumimoji="1" lang="zh-CN" altLang="en-US" sz="2800" b="1" dirty="0">
                  <a:effectLst>
                    <a:outerShdw blurRad="38100" dist="38100" dir="2700000" algn="tl">
                      <a:srgbClr val="C0C0C0"/>
                    </a:outerShdw>
                  </a:effectLst>
                  <a:latin typeface="Times New Roman" pitchFamily="18" charset="0"/>
                  <a:ea typeface="宋体" pitchFamily="2" charset="-122"/>
                </a:rPr>
                <a:t>负载</a:t>
              </a:r>
            </a:p>
          </p:txBody>
        </p:sp>
        <p:sp>
          <p:nvSpPr>
            <p:cNvPr id="71716" name="Line 13"/>
            <p:cNvSpPr>
              <a:spLocks noChangeShapeType="1"/>
            </p:cNvSpPr>
            <p:nvPr/>
          </p:nvSpPr>
          <p:spPr bwMode="auto">
            <a:xfrm>
              <a:off x="4653" y="793"/>
              <a:ext cx="435" cy="0"/>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Rectangle 14"/>
            <p:cNvSpPr>
              <a:spLocks noChangeArrowheads="1"/>
            </p:cNvSpPr>
            <p:nvPr/>
          </p:nvSpPr>
          <p:spPr bwMode="auto">
            <a:xfrm>
              <a:off x="5010" y="1104"/>
              <a:ext cx="126" cy="288"/>
            </a:xfrm>
            <a:prstGeom prst="rect">
              <a:avLst/>
            </a:prstGeom>
            <a:noFill/>
            <a:ln w="38100">
              <a:solidFill>
                <a:srgbClr val="005200"/>
              </a:solidFill>
              <a:miter lim="800000"/>
              <a:headEnd/>
              <a:tailEnd/>
            </a:ln>
            <a:effectLst/>
          </p:spPr>
          <p:txBody>
            <a:bodyPr wrap="none" anchor="ctr"/>
            <a:lstStyle/>
            <a:p>
              <a:pPr algn="ctr" eaLnBrk="1" hangingPunct="1">
                <a:defRPr/>
              </a:pPr>
              <a:endParaRPr kumimoji="1" lang="zh-CN" altLang="zh-CN" sz="2800" b="1">
                <a:effectLst>
                  <a:outerShdw blurRad="38100" dist="38100" dir="2700000" algn="tl">
                    <a:srgbClr val="C0C0C0"/>
                  </a:outerShdw>
                </a:effectLst>
                <a:latin typeface="Times New Roman" pitchFamily="18" charset="0"/>
                <a:ea typeface="宋体" pitchFamily="2" charset="-122"/>
              </a:endParaRPr>
            </a:p>
          </p:txBody>
        </p:sp>
        <p:sp>
          <p:nvSpPr>
            <p:cNvPr id="71718" name="Line 15"/>
            <p:cNvSpPr>
              <a:spLocks noChangeShapeType="1"/>
            </p:cNvSpPr>
            <p:nvPr/>
          </p:nvSpPr>
          <p:spPr bwMode="auto">
            <a:xfrm>
              <a:off x="5073" y="1384"/>
              <a:ext cx="0" cy="377"/>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9" name="Line 16"/>
            <p:cNvSpPr>
              <a:spLocks noChangeShapeType="1"/>
            </p:cNvSpPr>
            <p:nvPr/>
          </p:nvSpPr>
          <p:spPr bwMode="auto">
            <a:xfrm flipV="1">
              <a:off x="5073" y="792"/>
              <a:ext cx="0" cy="331"/>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0" name="Line 17"/>
            <p:cNvSpPr>
              <a:spLocks noChangeShapeType="1"/>
            </p:cNvSpPr>
            <p:nvPr/>
          </p:nvSpPr>
          <p:spPr bwMode="auto">
            <a:xfrm>
              <a:off x="3888" y="1750"/>
              <a:ext cx="1200" cy="0"/>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1" name="Oval 18"/>
            <p:cNvSpPr>
              <a:spLocks noChangeArrowheads="1"/>
            </p:cNvSpPr>
            <p:nvPr/>
          </p:nvSpPr>
          <p:spPr bwMode="auto">
            <a:xfrm>
              <a:off x="4368" y="672"/>
              <a:ext cx="272" cy="272"/>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71722" name="Oval 19"/>
            <p:cNvSpPr>
              <a:spLocks noChangeArrowheads="1"/>
            </p:cNvSpPr>
            <p:nvPr/>
          </p:nvSpPr>
          <p:spPr bwMode="auto">
            <a:xfrm>
              <a:off x="3840" y="768"/>
              <a:ext cx="66" cy="6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71723" name="Oval 20"/>
            <p:cNvSpPr>
              <a:spLocks noChangeArrowheads="1"/>
            </p:cNvSpPr>
            <p:nvPr/>
          </p:nvSpPr>
          <p:spPr bwMode="auto">
            <a:xfrm>
              <a:off x="3822" y="1710"/>
              <a:ext cx="66" cy="6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8" name="Text Box 21"/>
            <p:cNvSpPr txBox="1">
              <a:spLocks noChangeArrowheads="1"/>
            </p:cNvSpPr>
            <p:nvPr/>
          </p:nvSpPr>
          <p:spPr bwMode="auto">
            <a:xfrm>
              <a:off x="4320" y="624"/>
              <a:ext cx="379" cy="327"/>
            </a:xfrm>
            <a:prstGeom prst="rect">
              <a:avLst/>
            </a:prstGeom>
            <a:noFill/>
            <a:ln w="9525">
              <a:noFill/>
              <a:miter lim="800000"/>
              <a:headEnd/>
              <a:tailEnd/>
            </a:ln>
            <a:effectLst/>
          </p:spPr>
          <p:txBody>
            <a:bodyPr>
              <a:spAutoFit/>
            </a:bodyPr>
            <a:lstStyle>
              <a:lvl1pPr eaLnBrk="0" hangingPunct="0">
                <a:defRPr>
                  <a:solidFill>
                    <a:srgbClr val="133984"/>
                  </a:solidFill>
                  <a:latin typeface="Arial" panose="020B0604020202020204" pitchFamily="34" charset="0"/>
                  <a:ea typeface="黑体" panose="02010609060101010101" pitchFamily="49" charset="-122"/>
                </a:defRPr>
              </a:lvl1pPr>
              <a:lvl2pPr marL="742950" indent="-285750" eaLnBrk="0" hangingPunct="0">
                <a:defRPr>
                  <a:solidFill>
                    <a:srgbClr val="133984"/>
                  </a:solidFill>
                  <a:latin typeface="Arial" panose="020B0604020202020204" pitchFamily="34" charset="0"/>
                  <a:ea typeface="黑体" panose="02010609060101010101" pitchFamily="49" charset="-122"/>
                </a:defRPr>
              </a:lvl2pPr>
              <a:lvl3pPr marL="1143000" indent="-228600" eaLnBrk="0" hangingPunct="0">
                <a:defRPr>
                  <a:solidFill>
                    <a:srgbClr val="133984"/>
                  </a:solidFill>
                  <a:latin typeface="Arial" panose="020B0604020202020204" pitchFamily="34" charset="0"/>
                  <a:ea typeface="黑体" panose="02010609060101010101" pitchFamily="49" charset="-122"/>
                </a:defRPr>
              </a:lvl3pPr>
              <a:lvl4pPr marL="1600200" indent="-228600" eaLnBrk="0" hangingPunct="0">
                <a:defRPr>
                  <a:solidFill>
                    <a:srgbClr val="133984"/>
                  </a:solidFill>
                  <a:latin typeface="Arial" panose="020B0604020202020204" pitchFamily="34" charset="0"/>
                  <a:ea typeface="黑体" panose="02010609060101010101" pitchFamily="49" charset="-122"/>
                </a:defRPr>
              </a:lvl4pPr>
              <a:lvl5pPr marL="2057400" indent="-228600" eaLnBrk="0" hangingPunct="0">
                <a:defRPr>
                  <a:solidFill>
                    <a:srgbClr val="133984"/>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9pPr>
            </a:lstStyle>
            <a:p>
              <a:pPr algn="ctr">
                <a:defRPr/>
              </a:pPr>
              <a:r>
                <a:rPr lang="en-US" altLang="zh-CN" sz="2800" b="1" dirty="0">
                  <a:effectLst>
                    <a:outerShdw blurRad="38100" dist="38100" dir="2700000" algn="tl">
                      <a:srgbClr val="C0C0C0"/>
                    </a:outerShdw>
                  </a:effectLst>
                  <a:latin typeface="Times New Roman" panose="02020603050405020304" pitchFamily="18" charset="0"/>
                  <a:ea typeface="宋体" panose="02010600030101010101" pitchFamily="2" charset="-122"/>
                </a:rPr>
                <a:t>A</a:t>
              </a:r>
            </a:p>
          </p:txBody>
        </p:sp>
        <p:sp>
          <p:nvSpPr>
            <p:cNvPr id="71725" name="Line 22"/>
            <p:cNvSpPr>
              <a:spLocks noChangeShapeType="1"/>
            </p:cNvSpPr>
            <p:nvPr/>
          </p:nvSpPr>
          <p:spPr bwMode="auto">
            <a:xfrm>
              <a:off x="3888" y="791"/>
              <a:ext cx="480" cy="0"/>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23"/>
          <p:cNvGrpSpPr>
            <a:grpSpLocks/>
          </p:cNvGrpSpPr>
          <p:nvPr/>
        </p:nvGrpSpPr>
        <p:grpSpPr bwMode="auto">
          <a:xfrm>
            <a:off x="7572376" y="3310870"/>
            <a:ext cx="2619375" cy="2133600"/>
            <a:chOff x="3198" y="1392"/>
            <a:chExt cx="1650" cy="1344"/>
          </a:xfrm>
        </p:grpSpPr>
        <p:sp>
          <p:nvSpPr>
            <p:cNvPr id="23" name="Rectangle 24"/>
            <p:cNvSpPr>
              <a:spLocks noChangeArrowheads="1"/>
            </p:cNvSpPr>
            <p:nvPr/>
          </p:nvSpPr>
          <p:spPr bwMode="auto">
            <a:xfrm>
              <a:off x="3264" y="1392"/>
              <a:ext cx="203" cy="327"/>
            </a:xfrm>
            <a:prstGeom prst="rect">
              <a:avLst/>
            </a:prstGeom>
            <a:noFill/>
            <a:ln w="9525">
              <a:noFill/>
              <a:miter lim="800000"/>
              <a:headEnd/>
              <a:tailEnd/>
            </a:ln>
            <a:effectLst/>
          </p:spPr>
          <p:txBody>
            <a:bodyPr wrap="none" anchor="ctr">
              <a:spAutoFit/>
            </a:bodyPr>
            <a:lstStyle/>
            <a:p>
              <a:pPr algn="ctr" eaLnBrk="1" hangingPunct="1">
                <a:defRPr/>
              </a:pPr>
              <a:r>
                <a:rPr kumimoji="1" lang="en-US" altLang="zh-CN" sz="2800" b="1" i="1">
                  <a:solidFill>
                    <a:srgbClr val="000099"/>
                  </a:solidFill>
                  <a:effectLst>
                    <a:outerShdw blurRad="38100" dist="38100" dir="2700000" algn="tl">
                      <a:srgbClr val="C0C0C0"/>
                    </a:outerShdw>
                  </a:effectLst>
                  <a:latin typeface="Times New Roman" pitchFamily="18" charset="0"/>
                  <a:ea typeface="宋体" pitchFamily="2" charset="-122"/>
                </a:rPr>
                <a:t>I</a:t>
              </a:r>
              <a:endParaRPr kumimoji="1" lang="en-US" altLang="zh-CN" sz="2800" b="1">
                <a:solidFill>
                  <a:srgbClr val="000099"/>
                </a:solidFill>
                <a:effectLst>
                  <a:outerShdw blurRad="38100" dist="38100" dir="2700000" algn="tl">
                    <a:srgbClr val="C0C0C0"/>
                  </a:outerShdw>
                </a:effectLst>
                <a:latin typeface="Times New Roman" pitchFamily="18" charset="0"/>
                <a:ea typeface="宋体" pitchFamily="2" charset="-122"/>
              </a:endParaRPr>
            </a:p>
          </p:txBody>
        </p:sp>
        <p:sp>
          <p:nvSpPr>
            <p:cNvPr id="71691" name="Line 25"/>
            <p:cNvSpPr>
              <a:spLocks noChangeShapeType="1"/>
            </p:cNvSpPr>
            <p:nvPr/>
          </p:nvSpPr>
          <p:spPr bwMode="auto">
            <a:xfrm>
              <a:off x="3264" y="1671"/>
              <a:ext cx="288" cy="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Text Box 26"/>
            <p:cNvSpPr txBox="1">
              <a:spLocks noChangeArrowheads="1"/>
            </p:cNvSpPr>
            <p:nvPr/>
          </p:nvSpPr>
          <p:spPr bwMode="auto">
            <a:xfrm>
              <a:off x="4529" y="1920"/>
              <a:ext cx="319" cy="596"/>
            </a:xfrm>
            <a:prstGeom prst="rect">
              <a:avLst/>
            </a:prstGeom>
            <a:noFill/>
            <a:ln w="9525">
              <a:noFill/>
              <a:miter lim="800000"/>
              <a:headEnd/>
              <a:tailEnd/>
            </a:ln>
            <a:effectLst/>
          </p:spPr>
          <p:txBody>
            <a:bodyPr anchor="ctr">
              <a:spAutoFit/>
            </a:bodyPr>
            <a:lstStyle/>
            <a:p>
              <a:pPr algn="ctr" eaLnBrk="1" hangingPunct="1">
                <a:defRPr/>
              </a:pPr>
              <a:r>
                <a:rPr kumimoji="1" lang="zh-CN" altLang="en-US" sz="2800" b="1">
                  <a:effectLst>
                    <a:outerShdw blurRad="38100" dist="38100" dir="2700000" algn="tl">
                      <a:srgbClr val="C0C0C0"/>
                    </a:outerShdw>
                  </a:effectLst>
                  <a:latin typeface="Times New Roman" pitchFamily="18" charset="0"/>
                  <a:ea typeface="宋体" pitchFamily="2" charset="-122"/>
                </a:rPr>
                <a:t>负载</a:t>
              </a:r>
            </a:p>
          </p:txBody>
        </p:sp>
        <p:sp>
          <p:nvSpPr>
            <p:cNvPr id="71693" name="Line 27"/>
            <p:cNvSpPr>
              <a:spLocks noChangeShapeType="1"/>
            </p:cNvSpPr>
            <p:nvPr/>
          </p:nvSpPr>
          <p:spPr bwMode="auto">
            <a:xfrm>
              <a:off x="4029" y="1753"/>
              <a:ext cx="435" cy="0"/>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Rectangle 28"/>
            <p:cNvSpPr>
              <a:spLocks noChangeArrowheads="1"/>
            </p:cNvSpPr>
            <p:nvPr/>
          </p:nvSpPr>
          <p:spPr bwMode="auto">
            <a:xfrm>
              <a:off x="4386" y="2064"/>
              <a:ext cx="126" cy="288"/>
            </a:xfrm>
            <a:prstGeom prst="rect">
              <a:avLst/>
            </a:prstGeom>
            <a:noFill/>
            <a:ln w="38100">
              <a:solidFill>
                <a:srgbClr val="005200"/>
              </a:solidFill>
              <a:miter lim="800000"/>
              <a:headEnd/>
              <a:tailEnd/>
            </a:ln>
            <a:effectLst/>
          </p:spPr>
          <p:txBody>
            <a:bodyPr wrap="none" anchor="ctr"/>
            <a:lstStyle/>
            <a:p>
              <a:pPr algn="ctr" eaLnBrk="1" hangingPunct="1">
                <a:defRPr/>
              </a:pPr>
              <a:endParaRPr kumimoji="1" lang="zh-CN" altLang="zh-CN" sz="2800" b="1">
                <a:effectLst>
                  <a:outerShdw blurRad="38100" dist="38100" dir="2700000" algn="tl">
                    <a:srgbClr val="C0C0C0"/>
                  </a:outerShdw>
                </a:effectLst>
                <a:latin typeface="Times New Roman" pitchFamily="18" charset="0"/>
                <a:ea typeface="宋体" pitchFamily="2" charset="-122"/>
              </a:endParaRPr>
            </a:p>
          </p:txBody>
        </p:sp>
        <p:sp>
          <p:nvSpPr>
            <p:cNvPr id="71695" name="Line 29"/>
            <p:cNvSpPr>
              <a:spLocks noChangeShapeType="1"/>
            </p:cNvSpPr>
            <p:nvPr/>
          </p:nvSpPr>
          <p:spPr bwMode="auto">
            <a:xfrm>
              <a:off x="4449" y="2344"/>
              <a:ext cx="0" cy="377"/>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6" name="Line 30"/>
            <p:cNvSpPr>
              <a:spLocks noChangeShapeType="1"/>
            </p:cNvSpPr>
            <p:nvPr/>
          </p:nvSpPr>
          <p:spPr bwMode="auto">
            <a:xfrm flipV="1">
              <a:off x="4449" y="1752"/>
              <a:ext cx="0" cy="331"/>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7" name="Line 31"/>
            <p:cNvSpPr>
              <a:spLocks noChangeShapeType="1"/>
            </p:cNvSpPr>
            <p:nvPr/>
          </p:nvSpPr>
          <p:spPr bwMode="auto">
            <a:xfrm>
              <a:off x="3264" y="2710"/>
              <a:ext cx="1200" cy="0"/>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8" name="Oval 32"/>
            <p:cNvSpPr>
              <a:spLocks noChangeArrowheads="1"/>
            </p:cNvSpPr>
            <p:nvPr/>
          </p:nvSpPr>
          <p:spPr bwMode="auto">
            <a:xfrm>
              <a:off x="3744" y="1632"/>
              <a:ext cx="272" cy="272"/>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71699" name="Oval 33"/>
            <p:cNvSpPr>
              <a:spLocks noChangeArrowheads="1"/>
            </p:cNvSpPr>
            <p:nvPr/>
          </p:nvSpPr>
          <p:spPr bwMode="auto">
            <a:xfrm>
              <a:off x="3216" y="1728"/>
              <a:ext cx="66" cy="6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71700" name="Oval 34"/>
            <p:cNvSpPr>
              <a:spLocks noChangeArrowheads="1"/>
            </p:cNvSpPr>
            <p:nvPr/>
          </p:nvSpPr>
          <p:spPr bwMode="auto">
            <a:xfrm>
              <a:off x="3198" y="2670"/>
              <a:ext cx="66" cy="6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71701" name="Line 35"/>
            <p:cNvSpPr>
              <a:spLocks noChangeShapeType="1"/>
            </p:cNvSpPr>
            <p:nvPr/>
          </p:nvSpPr>
          <p:spPr bwMode="auto">
            <a:xfrm>
              <a:off x="3264" y="1751"/>
              <a:ext cx="480" cy="0"/>
            </a:xfrm>
            <a:prstGeom prst="line">
              <a:avLst/>
            </a:prstGeom>
            <a:noFill/>
            <a:ln w="38100">
              <a:solidFill>
                <a:srgbClr val="0052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2" name="Line 36"/>
            <p:cNvSpPr>
              <a:spLocks noChangeShapeType="1"/>
            </p:cNvSpPr>
            <p:nvPr/>
          </p:nvSpPr>
          <p:spPr bwMode="auto">
            <a:xfrm flipV="1">
              <a:off x="3840" y="1680"/>
              <a:ext cx="96" cy="192"/>
            </a:xfrm>
            <a:prstGeom prst="line">
              <a:avLst/>
            </a:prstGeom>
            <a:noFill/>
            <a:ln w="38100">
              <a:solidFill>
                <a:schemeClr val="tx1"/>
              </a:solidFill>
              <a:round/>
              <a:headEnd/>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36" name="Rectangle 37"/>
            <p:cNvSpPr>
              <a:spLocks noChangeArrowheads="1"/>
            </p:cNvSpPr>
            <p:nvPr/>
          </p:nvSpPr>
          <p:spPr bwMode="auto">
            <a:xfrm rot="16200000" flipH="1">
              <a:off x="3816" y="1992"/>
              <a:ext cx="144" cy="288"/>
            </a:xfrm>
            <a:prstGeom prst="rect">
              <a:avLst/>
            </a:prstGeom>
            <a:noFill/>
            <a:ln w="38100">
              <a:solidFill>
                <a:srgbClr val="005200"/>
              </a:solidFill>
              <a:miter lim="800000"/>
              <a:headEnd/>
              <a:tailEnd/>
            </a:ln>
            <a:effectLst/>
          </p:spPr>
          <p:txBody>
            <a:bodyPr vert="eaVert" wrap="none" anchor="ctr"/>
            <a:lstStyle/>
            <a:p>
              <a:pPr algn="ctr" eaLnBrk="1" hangingPunct="1">
                <a:defRPr/>
              </a:pPr>
              <a:endParaRPr kumimoji="1" lang="zh-CN" altLang="zh-CN" sz="2800" b="1">
                <a:effectLst>
                  <a:outerShdw blurRad="38100" dist="38100" dir="2700000" algn="tl">
                    <a:srgbClr val="C0C0C0"/>
                  </a:outerShdw>
                </a:effectLst>
                <a:latin typeface="Times New Roman" pitchFamily="18" charset="0"/>
                <a:ea typeface="宋体" pitchFamily="2" charset="-122"/>
              </a:endParaRPr>
            </a:p>
          </p:txBody>
        </p:sp>
        <p:grpSp>
          <p:nvGrpSpPr>
            <p:cNvPr id="71704" name="Group 38"/>
            <p:cNvGrpSpPr>
              <a:grpSpLocks/>
            </p:cNvGrpSpPr>
            <p:nvPr/>
          </p:nvGrpSpPr>
          <p:grpSpPr bwMode="auto">
            <a:xfrm>
              <a:off x="3552" y="1734"/>
              <a:ext cx="192" cy="401"/>
              <a:chOff x="3552" y="1734"/>
              <a:chExt cx="192" cy="401"/>
            </a:xfrm>
          </p:grpSpPr>
          <p:sp>
            <p:nvSpPr>
              <p:cNvPr id="71712" name="Line 39"/>
              <p:cNvSpPr>
                <a:spLocks noChangeShapeType="1"/>
              </p:cNvSpPr>
              <p:nvPr/>
            </p:nvSpPr>
            <p:spPr bwMode="auto">
              <a:xfrm>
                <a:off x="3552" y="1734"/>
                <a:ext cx="0" cy="38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3" name="Line 40"/>
              <p:cNvSpPr>
                <a:spLocks noChangeShapeType="1"/>
              </p:cNvSpPr>
              <p:nvPr/>
            </p:nvSpPr>
            <p:spPr bwMode="auto">
              <a:xfrm>
                <a:off x="3552" y="2135"/>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705" name="Group 41"/>
            <p:cNvGrpSpPr>
              <a:grpSpLocks/>
            </p:cNvGrpSpPr>
            <p:nvPr/>
          </p:nvGrpSpPr>
          <p:grpSpPr bwMode="auto">
            <a:xfrm flipH="1">
              <a:off x="4050" y="1776"/>
              <a:ext cx="192" cy="384"/>
              <a:chOff x="4470" y="1776"/>
              <a:chExt cx="192" cy="384"/>
            </a:xfrm>
          </p:grpSpPr>
          <p:sp>
            <p:nvSpPr>
              <p:cNvPr id="71710" name="Line 42"/>
              <p:cNvSpPr>
                <a:spLocks noChangeShapeType="1"/>
              </p:cNvSpPr>
              <p:nvPr/>
            </p:nvSpPr>
            <p:spPr bwMode="auto">
              <a:xfrm>
                <a:off x="4482" y="1776"/>
                <a:ext cx="0" cy="38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1" name="Line 43"/>
              <p:cNvSpPr>
                <a:spLocks noChangeShapeType="1"/>
              </p:cNvSpPr>
              <p:nvPr/>
            </p:nvSpPr>
            <p:spPr bwMode="auto">
              <a:xfrm>
                <a:off x="4470" y="2135"/>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9" name="Rectangle 44"/>
            <p:cNvSpPr>
              <a:spLocks noChangeArrowheads="1"/>
            </p:cNvSpPr>
            <p:nvPr/>
          </p:nvSpPr>
          <p:spPr bwMode="auto">
            <a:xfrm>
              <a:off x="3744" y="2160"/>
              <a:ext cx="336" cy="288"/>
            </a:xfrm>
            <a:prstGeom prst="rect">
              <a:avLst/>
            </a:prstGeom>
            <a:noFill/>
            <a:ln w="9525">
              <a:noFill/>
              <a:miter lim="800000"/>
              <a:headEnd/>
              <a:tailEnd/>
            </a:ln>
            <a:effectLst/>
          </p:spPr>
          <p:txBody>
            <a:bodyPr wrap="none">
              <a:spAutoFit/>
            </a:bodyPr>
            <a:lstStyle/>
            <a:p>
              <a:pPr algn="ctr">
                <a:defRPr/>
              </a:pPr>
              <a:r>
                <a:rPr kumimoji="1" lang="en-US" altLang="zh-CN" sz="2400" b="1" i="1">
                  <a:solidFill>
                    <a:srgbClr val="CC0000"/>
                  </a:solidFill>
                  <a:effectLst>
                    <a:outerShdw blurRad="38100" dist="38100" dir="2700000" algn="tl">
                      <a:srgbClr val="C0C0C0"/>
                    </a:outerShdw>
                  </a:effectLst>
                  <a:latin typeface="Times New Roman" pitchFamily="18" charset="0"/>
                  <a:ea typeface="宋体" pitchFamily="2" charset="-122"/>
                </a:rPr>
                <a:t>R</a:t>
              </a:r>
              <a:r>
                <a:rPr kumimoji="1" lang="en-US" altLang="zh-CN" sz="2400" b="1" baseline="-25000">
                  <a:solidFill>
                    <a:srgbClr val="CC0000"/>
                  </a:solidFill>
                  <a:effectLst>
                    <a:outerShdw blurRad="38100" dist="38100" dir="2700000" algn="tl">
                      <a:srgbClr val="C0C0C0"/>
                    </a:outerShdw>
                  </a:effectLst>
                  <a:latin typeface="Times New Roman" pitchFamily="18" charset="0"/>
                  <a:ea typeface="宋体" pitchFamily="2" charset="-122"/>
                </a:rPr>
                <a:t>A</a:t>
              </a:r>
            </a:p>
          </p:txBody>
        </p:sp>
        <p:sp>
          <p:nvSpPr>
            <p:cNvPr id="40" name="Rectangle 45"/>
            <p:cNvSpPr>
              <a:spLocks noChangeArrowheads="1"/>
            </p:cNvSpPr>
            <p:nvPr/>
          </p:nvSpPr>
          <p:spPr bwMode="auto">
            <a:xfrm>
              <a:off x="3504" y="1462"/>
              <a:ext cx="308" cy="288"/>
            </a:xfrm>
            <a:prstGeom prst="rect">
              <a:avLst/>
            </a:prstGeom>
            <a:noFill/>
            <a:ln w="9525">
              <a:noFill/>
              <a:miter lim="800000"/>
              <a:headEnd/>
              <a:tailEnd/>
            </a:ln>
            <a:effectLst/>
          </p:spPr>
          <p:txBody>
            <a:bodyPr wrap="none">
              <a:spAutoFit/>
            </a:bodyPr>
            <a:lstStyle/>
            <a:p>
              <a:pPr algn="ctr">
                <a:defRPr/>
              </a:pPr>
              <a:r>
                <a:rPr kumimoji="1" lang="en-US" altLang="zh-CN" sz="2400" b="1" i="1">
                  <a:solidFill>
                    <a:srgbClr val="CC0000"/>
                  </a:solidFill>
                  <a:effectLst>
                    <a:outerShdw blurRad="38100" dist="38100" dir="2700000" algn="tl">
                      <a:srgbClr val="C0C0C0"/>
                    </a:outerShdw>
                  </a:effectLst>
                  <a:latin typeface="Times New Roman" pitchFamily="18" charset="0"/>
                  <a:ea typeface="宋体" pitchFamily="2" charset="-122"/>
                </a:rPr>
                <a:t>R</a:t>
              </a:r>
              <a:r>
                <a:rPr kumimoji="1" lang="en-US" altLang="zh-CN" sz="2400" b="1" baseline="-25000">
                  <a:solidFill>
                    <a:srgbClr val="CC0000"/>
                  </a:solidFill>
                  <a:effectLst>
                    <a:outerShdw blurRad="38100" dist="38100" dir="2700000" algn="tl">
                      <a:srgbClr val="C0C0C0"/>
                    </a:outerShdw>
                  </a:effectLst>
                  <a:latin typeface="Times New Roman" pitchFamily="18" charset="0"/>
                  <a:ea typeface="宋体" pitchFamily="2" charset="-122"/>
                </a:rPr>
                <a:t>0</a:t>
              </a:r>
            </a:p>
          </p:txBody>
        </p:sp>
        <p:sp>
          <p:nvSpPr>
            <p:cNvPr id="71708" name="Line 46"/>
            <p:cNvSpPr>
              <a:spLocks noChangeShapeType="1"/>
            </p:cNvSpPr>
            <p:nvPr/>
          </p:nvSpPr>
          <p:spPr bwMode="auto">
            <a:xfrm>
              <a:off x="4032" y="1680"/>
              <a:ext cx="24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Rectangle 47"/>
            <p:cNvSpPr>
              <a:spLocks noChangeArrowheads="1"/>
            </p:cNvSpPr>
            <p:nvPr/>
          </p:nvSpPr>
          <p:spPr bwMode="auto">
            <a:xfrm>
              <a:off x="3984" y="1392"/>
              <a:ext cx="255" cy="288"/>
            </a:xfrm>
            <a:prstGeom prst="rect">
              <a:avLst/>
            </a:prstGeom>
            <a:noFill/>
            <a:ln w="9525">
              <a:noFill/>
              <a:miter lim="800000"/>
              <a:headEnd/>
              <a:tailEnd/>
            </a:ln>
            <a:effectLst/>
          </p:spPr>
          <p:txBody>
            <a:bodyPr wrap="none">
              <a:spAutoFit/>
            </a:bodyPr>
            <a:lstStyle/>
            <a:p>
              <a:pPr algn="ctr">
                <a:defRPr/>
              </a:pPr>
              <a:r>
                <a:rPr kumimoji="1" lang="en-US" altLang="zh-CN" sz="2400" b="1" i="1">
                  <a:solidFill>
                    <a:srgbClr val="000099"/>
                  </a:solidFill>
                  <a:effectLst>
                    <a:outerShdw blurRad="38100" dist="38100" dir="2700000" algn="tl">
                      <a:srgbClr val="C0C0C0"/>
                    </a:outerShdw>
                  </a:effectLst>
                  <a:latin typeface="Times New Roman" pitchFamily="18" charset="0"/>
                  <a:ea typeface="宋体" pitchFamily="2" charset="-122"/>
                </a:rPr>
                <a:t>I</a:t>
              </a:r>
              <a:r>
                <a:rPr kumimoji="1" lang="en-US" altLang="zh-CN" sz="2400" b="1" baseline="-25000">
                  <a:solidFill>
                    <a:srgbClr val="000099"/>
                  </a:solidFill>
                  <a:effectLst>
                    <a:outerShdw blurRad="38100" dist="38100" dir="2700000" algn="tl">
                      <a:srgbClr val="C0C0C0"/>
                    </a:outerShdw>
                  </a:effectLst>
                  <a:latin typeface="Times New Roman" pitchFamily="18" charset="0"/>
                  <a:ea typeface="宋体" pitchFamily="2" charset="-122"/>
                </a:rPr>
                <a:t>0</a:t>
              </a:r>
            </a:p>
          </p:txBody>
        </p:sp>
      </p:grpSp>
      <p:sp>
        <p:nvSpPr>
          <p:cNvPr id="47" name="Rectangle 49"/>
          <p:cNvSpPr>
            <a:spLocks noChangeArrowheads="1"/>
          </p:cNvSpPr>
          <p:nvPr/>
        </p:nvSpPr>
        <p:spPr bwMode="auto">
          <a:xfrm>
            <a:off x="5895248" y="5479751"/>
            <a:ext cx="5105400" cy="990600"/>
          </a:xfrm>
          <a:prstGeom prst="rect">
            <a:avLst/>
          </a:prstGeom>
          <a:noFill/>
          <a:ln w="9525">
            <a:noFill/>
            <a:miter lim="800000"/>
            <a:headEnd/>
            <a:tailEnd/>
          </a:ln>
          <a:effectLst/>
        </p:spPr>
        <p:txBody>
          <a:bodyPr anchor="ctr"/>
          <a:lstStyle/>
          <a:p>
            <a:pPr algn="ctr" eaLnBrk="1" hangingPunct="1">
              <a:lnSpc>
                <a:spcPct val="110000"/>
              </a:lnSpc>
              <a:defRPr/>
            </a:pPr>
            <a:r>
              <a:rPr kumimoji="1" lang="en-US" altLang="zh-CN" sz="2000" b="1" i="1" dirty="0">
                <a:effectLst>
                  <a:outerShdw blurRad="38100" dist="38100" dir="2700000" algn="tl">
                    <a:srgbClr val="C0C0C0"/>
                  </a:outerShdw>
                </a:effectLst>
                <a:latin typeface="Times New Roman" pitchFamily="18" charset="0"/>
                <a:ea typeface="宋体" pitchFamily="2" charset="-122"/>
                <a:sym typeface="Symbol" pitchFamily="18" charset="2"/>
              </a:rPr>
              <a:t>           </a:t>
            </a:r>
            <a:r>
              <a:rPr kumimoji="1" lang="en-US" altLang="zh-CN" sz="2000" i="1" dirty="0">
                <a:latin typeface="+mn-lt"/>
                <a:ea typeface="+mn-ea"/>
                <a:sym typeface="Symbol" pitchFamily="18" charset="2"/>
              </a:rPr>
              <a:t>R</a:t>
            </a:r>
            <a:r>
              <a:rPr kumimoji="1" lang="en-US" altLang="zh-CN" sz="2000" baseline="-25000" dirty="0">
                <a:latin typeface="+mn-lt"/>
                <a:ea typeface="+mn-ea"/>
                <a:sym typeface="Symbol" pitchFamily="18" charset="2"/>
              </a:rPr>
              <a:t>0</a:t>
            </a:r>
            <a:r>
              <a:rPr kumimoji="1" lang="en-US" altLang="zh-CN" sz="2000" i="1" dirty="0">
                <a:latin typeface="+mn-lt"/>
                <a:ea typeface="+mn-ea"/>
                <a:sym typeface="Symbol" pitchFamily="18" charset="2"/>
              </a:rPr>
              <a:t> </a:t>
            </a:r>
            <a:r>
              <a:rPr kumimoji="1" lang="en-US" altLang="zh-CN" sz="2000" dirty="0">
                <a:latin typeface="+mn-lt"/>
                <a:ea typeface="+mn-ea"/>
                <a:sym typeface="Symbol" pitchFamily="18" charset="2"/>
              </a:rPr>
              <a:t>—— </a:t>
            </a:r>
            <a:r>
              <a:rPr kumimoji="1" lang="zh-CN" altLang="en-US" sz="2000" dirty="0">
                <a:latin typeface="+mn-lt"/>
                <a:ea typeface="+mn-ea"/>
                <a:sym typeface="Symbol" pitchFamily="18" charset="2"/>
              </a:rPr>
              <a:t>测量机构的电阻</a:t>
            </a:r>
          </a:p>
          <a:p>
            <a:pPr algn="ctr" eaLnBrk="1" hangingPunct="1">
              <a:lnSpc>
                <a:spcPct val="110000"/>
              </a:lnSpc>
              <a:defRPr/>
            </a:pPr>
            <a:r>
              <a:rPr kumimoji="1" lang="zh-CN" altLang="en-US" sz="2000" dirty="0">
                <a:latin typeface="+mn-lt"/>
                <a:ea typeface="+mn-ea"/>
              </a:rPr>
              <a:t>      </a:t>
            </a:r>
            <a:r>
              <a:rPr kumimoji="1" lang="en-US" altLang="zh-CN" sz="2000" i="1" dirty="0">
                <a:latin typeface="+mn-lt"/>
                <a:ea typeface="+mn-ea"/>
                <a:sym typeface="Symbol" pitchFamily="18" charset="2"/>
              </a:rPr>
              <a:t>R</a:t>
            </a:r>
            <a:r>
              <a:rPr kumimoji="1" lang="en-US" altLang="zh-CN" sz="2000" baseline="-25000" dirty="0">
                <a:latin typeface="+mn-lt"/>
                <a:ea typeface="+mn-ea"/>
                <a:sym typeface="Symbol" pitchFamily="18" charset="2"/>
              </a:rPr>
              <a:t>A</a:t>
            </a:r>
            <a:r>
              <a:rPr kumimoji="1" lang="en-US" altLang="zh-CN" sz="2000" dirty="0">
                <a:latin typeface="+mn-lt"/>
                <a:ea typeface="+mn-ea"/>
              </a:rPr>
              <a:t>—— </a:t>
            </a:r>
            <a:r>
              <a:rPr kumimoji="1" lang="zh-CN" altLang="en-US" sz="2000" dirty="0">
                <a:latin typeface="+mn-lt"/>
                <a:ea typeface="+mn-ea"/>
              </a:rPr>
              <a:t>分流器的电阻</a:t>
            </a:r>
          </a:p>
        </p:txBody>
      </p:sp>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2573638772"/>
              </p:ext>
            </p:extLst>
          </p:nvPr>
        </p:nvGraphicFramePr>
        <p:xfrm>
          <a:off x="3841252" y="2420888"/>
          <a:ext cx="2540499" cy="280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7"/>
          <p:cNvSpPr>
            <a:spLocks noChangeArrowheads="1"/>
          </p:cNvSpPr>
          <p:nvPr/>
        </p:nvSpPr>
        <p:spPr bwMode="auto">
          <a:xfrm>
            <a:off x="1905001" y="4572000"/>
            <a:ext cx="8461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7"/>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2400" b="1" dirty="0">
                <a:solidFill>
                  <a:schemeClr val="accent2"/>
                </a:solidFill>
                <a:latin typeface="Times New Roman" panose="02020603050405020304" pitchFamily="18" charset="0"/>
                <a:ea typeface="宋体" panose="02010600030101010101" pitchFamily="2" charset="-122"/>
              </a:rPr>
              <a:t>        </a:t>
            </a:r>
            <a:endParaRPr kumimoji="1" lang="zh-CN" altLang="en-US" sz="2400" b="1" dirty="0">
              <a:solidFill>
                <a:schemeClr val="accent2"/>
              </a:solidFill>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72722" name="Object 4"/>
              <p:cNvSpPr txBox="1"/>
              <p:nvPr/>
            </p:nvSpPr>
            <p:spPr bwMode="auto">
              <a:xfrm>
                <a:off x="8040216" y="5033665"/>
                <a:ext cx="1784350" cy="71755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𝛼</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𝑇</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𝑇</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𝑑𝑡</m:t>
                          </m:r>
                        </m:e>
                      </m:nary>
                    </m:oMath>
                  </m:oMathPara>
                </a14:m>
                <a:endParaRPr lang="zh-CN" altLang="en-US"/>
              </a:p>
            </p:txBody>
          </p:sp>
        </mc:Choice>
        <mc:Fallback xmlns="">
          <p:sp>
            <p:nvSpPr>
              <p:cNvPr id="72722" name="Object 4"/>
              <p:cNvSpPr txBox="1">
                <a:spLocks noRot="1" noChangeAspect="1" noMove="1" noResize="1" noEditPoints="1" noAdjustHandles="1" noChangeArrowheads="1" noChangeShapeType="1" noTextEdit="1"/>
              </p:cNvSpPr>
              <p:nvPr/>
            </p:nvSpPr>
            <p:spPr bwMode="auto">
              <a:xfrm>
                <a:off x="8040216" y="5033665"/>
                <a:ext cx="1784350" cy="717550"/>
              </a:xfrm>
              <a:prstGeom prst="rect">
                <a:avLst/>
              </a:prstGeom>
              <a:blipFill>
                <a:blip r:embed="rId8"/>
                <a:stretch>
                  <a:fillRect/>
                </a:stretch>
              </a:blipFill>
              <a:ln>
                <a:noFill/>
              </a:ln>
              <a:effectLst/>
            </p:spPr>
            <p:txBody>
              <a:bodyPr/>
              <a:lstStyle/>
              <a:p>
                <a:r>
                  <a:rPr lang="zh-CN" altLang="en-US">
                    <a:noFill/>
                  </a:rPr>
                  <a:t> </a:t>
                </a:r>
              </a:p>
            </p:txBody>
          </p:sp>
        </mc:Fallback>
      </mc:AlternateContent>
      <p:sp>
        <p:nvSpPr>
          <p:cNvPr id="23" name="内容占位符 22"/>
          <p:cNvSpPr>
            <a:spLocks noGrp="1"/>
          </p:cNvSpPr>
          <p:nvPr>
            <p:ph sz="quarter" idx="10"/>
          </p:nvPr>
        </p:nvSpPr>
        <p:spPr/>
        <p:txBody>
          <a:bodyPr/>
          <a:lstStyle/>
          <a:p>
            <a:pPr marL="0" indent="0">
              <a:buNone/>
            </a:pPr>
            <a:r>
              <a:rPr lang="zh-CN" altLang="en-US" sz="2200" b="1" dirty="0"/>
              <a:t>排斥型电磁式仪表的工作原理</a:t>
            </a:r>
            <a:endParaRPr lang="en-US" altLang="zh-CN" sz="2200" b="1" dirty="0"/>
          </a:p>
          <a:p>
            <a:r>
              <a:rPr lang="zh-CN" altLang="en-US" dirty="0"/>
              <a:t>被测电流流过固定线圈时，产生的磁场使固定铁片和可动铁片同极性磁化，磁场相互排斥使可动部分转动。带动指针旋转。</a:t>
            </a:r>
          </a:p>
          <a:p>
            <a:r>
              <a:rPr lang="zh-CN" altLang="en-US" dirty="0"/>
              <a:t>优点：结构简单、价格低、能进行交、直流测量。</a:t>
            </a:r>
          </a:p>
          <a:p>
            <a:r>
              <a:rPr lang="zh-CN" altLang="en-US" dirty="0"/>
              <a:t>缺点：刻度不均匀、准确度较差。</a:t>
            </a:r>
          </a:p>
          <a:p>
            <a:endParaRPr lang="zh-CN" altLang="en-US" dirty="0"/>
          </a:p>
        </p:txBody>
      </p:sp>
      <p:sp>
        <p:nvSpPr>
          <p:cNvPr id="20" name="标题 19"/>
          <p:cNvSpPr>
            <a:spLocks noGrp="1"/>
          </p:cNvSpPr>
          <p:nvPr>
            <p:ph type="title"/>
          </p:nvPr>
        </p:nvSpPr>
        <p:spPr/>
        <p:txBody>
          <a:bodyPr>
            <a:normAutofit/>
          </a:bodyPr>
          <a:lstStyle/>
          <a:p>
            <a:r>
              <a:rPr lang="zh-CN" altLang="en-US" dirty="0"/>
              <a:t>电磁式仪表</a:t>
            </a:r>
          </a:p>
        </p:txBody>
      </p:sp>
      <p:pic>
        <p:nvPicPr>
          <p:cNvPr id="11" name="图片 10">
            <a:extLst>
              <a:ext uri="{FF2B5EF4-FFF2-40B4-BE49-F238E27FC236}">
                <a16:creationId xmlns:a16="http://schemas.microsoft.com/office/drawing/2014/main" id="{35D85525-B9B1-4459-9334-7BF648C1E2F0}"/>
              </a:ext>
            </a:extLst>
          </p:cNvPr>
          <p:cNvPicPr>
            <a:picLocks noChangeAspect="1"/>
          </p:cNvPicPr>
          <p:nvPr/>
        </p:nvPicPr>
        <p:blipFill>
          <a:blip r:embed="rId9"/>
          <a:stretch>
            <a:fillRect/>
          </a:stretch>
        </p:blipFill>
        <p:spPr>
          <a:xfrm>
            <a:off x="90734" y="2348880"/>
            <a:ext cx="3827827" cy="3705627"/>
          </a:xfrm>
          <a:prstGeom prst="rect">
            <a:avLst/>
          </a:prstGeom>
        </p:spPr>
      </p:pic>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1" name="Rectangle 2"/>
          <p:cNvSpPr>
            <a:spLocks noChangeArrowheads="1"/>
          </p:cNvSpPr>
          <p:nvPr/>
        </p:nvSpPr>
        <p:spPr bwMode="auto">
          <a:xfrm>
            <a:off x="1524001" y="-22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73733" name="矩形 6"/>
          <p:cNvSpPr>
            <a:spLocks noChangeArrowheads="1"/>
          </p:cNvSpPr>
          <p:nvPr/>
        </p:nvSpPr>
        <p:spPr bwMode="auto">
          <a:xfrm>
            <a:off x="3238500" y="4714875"/>
            <a:ext cx="16208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a:solidFill>
                  <a:schemeClr val="tx1"/>
                </a:solidFill>
                <a:latin typeface="Tahoma" panose="020B0604030504040204" pitchFamily="34" charset="0"/>
                <a:ea typeface="宋体" panose="02010600030101010101" pitchFamily="2" charset="-122"/>
              </a:rPr>
              <a:t>电动系仪表结构</a:t>
            </a:r>
            <a:endParaRPr kumimoji="1" lang="zh-CN" altLang="en-US" sz="1600">
              <a:solidFill>
                <a:schemeClr val="tx1"/>
              </a:solidFill>
              <a:latin typeface="Tahoma" panose="020B0604030504040204" pitchFamily="34" charset="0"/>
              <a:ea typeface="宋体" panose="02010600030101010101" pitchFamily="2" charset="-122"/>
            </a:endParaRPr>
          </a:p>
        </p:txBody>
      </p:sp>
      <p:sp>
        <p:nvSpPr>
          <p:cNvPr id="73734" name="Rectangle 18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73736" name="矩形 187"/>
          <p:cNvSpPr>
            <a:spLocks noChangeArrowheads="1"/>
          </p:cNvSpPr>
          <p:nvPr/>
        </p:nvSpPr>
        <p:spPr bwMode="auto">
          <a:xfrm>
            <a:off x="8076043" y="4992532"/>
            <a:ext cx="223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zh-CN" sz="1600" dirty="0">
                <a:solidFill>
                  <a:schemeClr val="tx1"/>
                </a:solidFill>
                <a:latin typeface="+mn-ea"/>
                <a:ea typeface="+mn-ea"/>
              </a:rPr>
              <a:t>电动仪表电磁力示意图</a:t>
            </a:r>
            <a:endParaRPr kumimoji="1" lang="zh-CN" altLang="en-US" sz="1600" dirty="0">
              <a:solidFill>
                <a:schemeClr val="tx1"/>
              </a:solidFill>
              <a:latin typeface="+mn-ea"/>
              <a:ea typeface="+mn-ea"/>
            </a:endParaRPr>
          </a:p>
        </p:txBody>
      </p:sp>
      <p:sp>
        <p:nvSpPr>
          <p:cNvPr id="73737" name="TextBox 195"/>
          <p:cNvSpPr txBox="1">
            <a:spLocks noChangeArrowheads="1"/>
          </p:cNvSpPr>
          <p:nvPr/>
        </p:nvSpPr>
        <p:spPr bwMode="auto">
          <a:xfrm>
            <a:off x="1719786" y="5564680"/>
            <a:ext cx="715121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00000"/>
              </a:lnSpc>
              <a:spcBef>
                <a:spcPct val="0"/>
              </a:spcBef>
              <a:buSzTx/>
              <a:buFont typeface="Wingdings" panose="05000000000000000000" pitchFamily="2" charset="2"/>
              <a:buChar char="Ø"/>
            </a:pPr>
            <a:r>
              <a:rPr lang="zh-CN" altLang="en-US" sz="2000" dirty="0">
                <a:latin typeface="+mn-ea"/>
                <a:ea typeface="+mn-ea"/>
              </a:rPr>
              <a:t>电磁转矩</a:t>
            </a:r>
            <a:r>
              <a:rPr lang="en-US" altLang="zh-CN" sz="2000" dirty="0">
                <a:latin typeface="+mn-ea"/>
                <a:ea typeface="+mn-ea"/>
              </a:rPr>
              <a:t> </a:t>
            </a:r>
            <a:r>
              <a:rPr lang="en-US" altLang="zh-CN" sz="2000" i="1" dirty="0">
                <a:latin typeface="Times New Roman" panose="02020603050405020304" pitchFamily="18" charset="0"/>
                <a:ea typeface="+mn-ea"/>
                <a:cs typeface="Times New Roman" panose="02020603050405020304" pitchFamily="18" charset="0"/>
              </a:rPr>
              <a:t>T=K</a:t>
            </a:r>
            <a:r>
              <a:rPr lang="en-US" altLang="zh-CN" sz="2000" i="1" baseline="-25000" dirty="0">
                <a:latin typeface="Times New Roman" panose="02020603050405020304" pitchFamily="18" charset="0"/>
                <a:ea typeface="+mn-ea"/>
                <a:cs typeface="Times New Roman" panose="02020603050405020304" pitchFamily="18" charset="0"/>
              </a:rPr>
              <a:t>1</a:t>
            </a:r>
            <a:r>
              <a:rPr lang="en-US" altLang="zh-CN" sz="2000" i="1" dirty="0">
                <a:latin typeface="Times New Roman" panose="02020603050405020304" pitchFamily="18" charset="0"/>
                <a:ea typeface="+mn-ea"/>
                <a:cs typeface="Times New Roman" panose="02020603050405020304" pitchFamily="18" charset="0"/>
              </a:rPr>
              <a:t>I</a:t>
            </a:r>
            <a:r>
              <a:rPr lang="en-US" altLang="zh-CN" sz="2000" i="1" baseline="-25000" dirty="0">
                <a:latin typeface="Times New Roman" panose="02020603050405020304" pitchFamily="18" charset="0"/>
                <a:ea typeface="+mn-ea"/>
                <a:cs typeface="Times New Roman" panose="02020603050405020304" pitchFamily="18" charset="0"/>
              </a:rPr>
              <a:t>1</a:t>
            </a:r>
            <a:r>
              <a:rPr lang="en-US" altLang="zh-CN" sz="2000" i="1" dirty="0">
                <a:latin typeface="Times New Roman" panose="02020603050405020304" pitchFamily="18" charset="0"/>
                <a:ea typeface="+mn-ea"/>
                <a:cs typeface="Times New Roman" panose="02020603050405020304" pitchFamily="18" charset="0"/>
              </a:rPr>
              <a:t>I</a:t>
            </a:r>
            <a:r>
              <a:rPr lang="en-US" altLang="zh-CN" sz="2000" i="1" baseline="-25000" dirty="0">
                <a:latin typeface="Times New Roman" panose="02020603050405020304" pitchFamily="18" charset="0"/>
                <a:ea typeface="+mn-ea"/>
                <a:cs typeface="Times New Roman" panose="02020603050405020304" pitchFamily="18" charset="0"/>
              </a:rPr>
              <a:t>2</a:t>
            </a:r>
            <a:r>
              <a:rPr lang="zh-CN" altLang="en-US" sz="2000" dirty="0">
                <a:latin typeface="+mn-ea"/>
                <a:ea typeface="+mn-ea"/>
              </a:rPr>
              <a:t>；弹簧的反作用力矩 </a:t>
            </a:r>
            <a:r>
              <a:rPr lang="en-US" altLang="zh-CN" sz="2000" i="1" dirty="0">
                <a:latin typeface="Times New Roman" panose="02020603050405020304" pitchFamily="18" charset="0"/>
                <a:ea typeface="+mn-ea"/>
                <a:cs typeface="Times New Roman" panose="02020603050405020304" pitchFamily="18" charset="0"/>
              </a:rPr>
              <a:t>T</a:t>
            </a:r>
            <a:r>
              <a:rPr lang="en-US" altLang="zh-CN" sz="2000" i="1" baseline="-25000" dirty="0">
                <a:latin typeface="Times New Roman" panose="02020603050405020304" pitchFamily="18" charset="0"/>
                <a:ea typeface="+mn-ea"/>
                <a:cs typeface="Times New Roman" panose="02020603050405020304" pitchFamily="18" charset="0"/>
              </a:rPr>
              <a:t>C</a:t>
            </a:r>
            <a:r>
              <a:rPr lang="en-US" altLang="zh-CN" sz="2000" i="1" dirty="0">
                <a:latin typeface="Times New Roman" panose="02020603050405020304" pitchFamily="18" charset="0"/>
                <a:ea typeface="+mn-ea"/>
                <a:cs typeface="Times New Roman" panose="02020603050405020304" pitchFamily="18" charset="0"/>
              </a:rPr>
              <a:t>=K</a:t>
            </a:r>
            <a:r>
              <a:rPr lang="en-US" altLang="zh-CN" sz="2000" i="1" baseline="-25000" dirty="0">
                <a:latin typeface="Times New Roman" panose="02020603050405020304" pitchFamily="18" charset="0"/>
                <a:ea typeface="+mn-ea"/>
                <a:cs typeface="Times New Roman" panose="02020603050405020304" pitchFamily="18" charset="0"/>
              </a:rPr>
              <a:t>2</a:t>
            </a:r>
            <a:r>
              <a:rPr lang="en-US" altLang="zh-CN" sz="2000" i="1" dirty="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i="1" dirty="0">
                <a:latin typeface="+mn-ea"/>
                <a:ea typeface="+mn-ea"/>
                <a:sym typeface="Symbol" panose="05050102010706020507" pitchFamily="18" charset="2"/>
              </a:rPr>
              <a:t>。</a:t>
            </a:r>
            <a:endParaRPr lang="en-US" altLang="zh-CN" sz="2000" i="1" dirty="0">
              <a:latin typeface="+mn-ea"/>
              <a:ea typeface="+mn-ea"/>
              <a:sym typeface="Symbol" panose="05050102010706020507" pitchFamily="18" charset="2"/>
            </a:endParaRPr>
          </a:p>
          <a:p>
            <a:pPr marL="285750" indent="-285750" eaLnBrk="1" hangingPunct="1">
              <a:lnSpc>
                <a:spcPct val="100000"/>
              </a:lnSpc>
              <a:spcBef>
                <a:spcPct val="0"/>
              </a:spcBef>
              <a:buSzTx/>
              <a:buFont typeface="Wingdings" panose="05000000000000000000" pitchFamily="2" charset="2"/>
              <a:buChar char="Ø"/>
            </a:pPr>
            <a:r>
              <a:rPr lang="zh-CN" altLang="en-US" sz="2000" dirty="0">
                <a:latin typeface="+mn-ea"/>
                <a:ea typeface="+mn-ea"/>
              </a:rPr>
              <a:t>当</a:t>
            </a:r>
            <a:r>
              <a:rPr lang="en-US" altLang="zh-CN" sz="2000" i="1" dirty="0">
                <a:latin typeface="+mn-lt"/>
                <a:ea typeface="+mn-ea"/>
              </a:rPr>
              <a:t>T</a:t>
            </a:r>
            <a:r>
              <a:rPr lang="en-US" altLang="zh-CN" sz="2000" dirty="0">
                <a:latin typeface="+mn-lt"/>
                <a:ea typeface="+mn-ea"/>
              </a:rPr>
              <a:t> = </a:t>
            </a:r>
            <a:r>
              <a:rPr lang="en-US" altLang="zh-CN" sz="2000" i="1" dirty="0">
                <a:latin typeface="+mn-lt"/>
                <a:ea typeface="+mn-ea"/>
              </a:rPr>
              <a:t>T</a:t>
            </a:r>
            <a:r>
              <a:rPr lang="en-US" altLang="zh-CN" sz="2000" baseline="-25000" dirty="0">
                <a:latin typeface="+mn-lt"/>
                <a:ea typeface="+mn-ea"/>
              </a:rPr>
              <a:t>C</a:t>
            </a:r>
            <a:r>
              <a:rPr lang="zh-CN" altLang="en-US" sz="2000" dirty="0">
                <a:latin typeface="+mn-lt"/>
                <a:ea typeface="+mn-ea"/>
              </a:rPr>
              <a:t> </a:t>
            </a:r>
            <a:r>
              <a:rPr lang="zh-CN" altLang="en-US" sz="2000" dirty="0">
                <a:latin typeface="+mn-ea"/>
                <a:ea typeface="+mn-ea"/>
              </a:rPr>
              <a:t>时，可动部分停止转动，指针的偏转角</a:t>
            </a:r>
            <a:r>
              <a:rPr lang="en-US" altLang="zh-CN" sz="2000" dirty="0">
                <a:latin typeface="+mn-ea"/>
                <a:ea typeface="+mn-ea"/>
              </a:rPr>
              <a:t> </a:t>
            </a:r>
            <a:r>
              <a:rPr lang="en-US" altLang="zh-CN" sz="2000" i="1" dirty="0">
                <a:latin typeface="Times New Roman" panose="02020603050405020304" pitchFamily="18" charset="0"/>
                <a:ea typeface="+mn-ea"/>
                <a:cs typeface="Times New Roman" panose="02020603050405020304" pitchFamily="18" charset="0"/>
                <a:sym typeface="Symbol" panose="05050102010706020507" pitchFamily="18" charset="2"/>
              </a:rPr>
              <a:t>=K</a:t>
            </a:r>
            <a:r>
              <a:rPr lang="en-US" altLang="zh-CN" sz="2000" i="1" dirty="0">
                <a:latin typeface="Times New Roman" panose="02020603050405020304" pitchFamily="18" charset="0"/>
                <a:ea typeface="+mn-ea"/>
                <a:cs typeface="Times New Roman" panose="02020603050405020304" pitchFamily="18" charset="0"/>
              </a:rPr>
              <a:t>I</a:t>
            </a:r>
            <a:r>
              <a:rPr lang="en-US" altLang="zh-CN" sz="2000" i="1" baseline="-25000" dirty="0">
                <a:latin typeface="Times New Roman" panose="02020603050405020304" pitchFamily="18" charset="0"/>
                <a:ea typeface="+mn-ea"/>
                <a:cs typeface="Times New Roman" panose="02020603050405020304" pitchFamily="18" charset="0"/>
              </a:rPr>
              <a:t>1</a:t>
            </a:r>
            <a:r>
              <a:rPr lang="en-US" altLang="zh-CN" sz="2000" i="1" dirty="0">
                <a:latin typeface="Times New Roman" panose="02020603050405020304" pitchFamily="18" charset="0"/>
                <a:ea typeface="+mn-ea"/>
                <a:cs typeface="Times New Roman" panose="02020603050405020304" pitchFamily="18" charset="0"/>
              </a:rPr>
              <a:t>I</a:t>
            </a:r>
            <a:r>
              <a:rPr lang="en-US" altLang="zh-CN" sz="2000" i="1" baseline="-25000" dirty="0">
                <a:latin typeface="Times New Roman" panose="02020603050405020304" pitchFamily="18" charset="0"/>
                <a:ea typeface="+mn-ea"/>
                <a:cs typeface="Times New Roman" panose="02020603050405020304" pitchFamily="18" charset="0"/>
              </a:rPr>
              <a:t>2</a:t>
            </a:r>
            <a:endParaRPr lang="en-US" altLang="zh-CN" sz="2000" dirty="0">
              <a:latin typeface="+mn-ea"/>
              <a:ea typeface="+mn-ea"/>
            </a:endParaRPr>
          </a:p>
          <a:p>
            <a:pPr marL="285750" indent="-285750" eaLnBrk="1" hangingPunct="1">
              <a:lnSpc>
                <a:spcPct val="100000"/>
              </a:lnSpc>
              <a:spcBef>
                <a:spcPct val="0"/>
              </a:spcBef>
              <a:buSzTx/>
              <a:buFont typeface="Wingdings" panose="05000000000000000000" pitchFamily="2" charset="2"/>
              <a:buChar char="Ø"/>
            </a:pPr>
            <a:r>
              <a:rPr lang="zh-CN" altLang="en-US" sz="2000" dirty="0">
                <a:latin typeface="+mn-ea"/>
                <a:ea typeface="+mn-ea"/>
              </a:rPr>
              <a:t>电动系电流表： </a:t>
            </a:r>
            <a:r>
              <a:rPr lang="en-US" altLang="zh-CN" sz="2000" i="1" dirty="0">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a:t>
            </a:r>
            <a:r>
              <a:rPr lang="en-US" altLang="zh-CN" sz="2000" i="1" dirty="0">
                <a:latin typeface="Times New Roman" panose="02020603050405020304" pitchFamily="18" charset="0"/>
                <a:ea typeface="+mn-ea"/>
                <a:cs typeface="Times New Roman" panose="02020603050405020304" pitchFamily="18" charset="0"/>
              </a:rPr>
              <a:t>I</a:t>
            </a:r>
            <a:r>
              <a:rPr lang="en-US" altLang="zh-CN" sz="2000" baseline="-25000" dirty="0">
                <a:latin typeface="Times New Roman" panose="02020603050405020304" pitchFamily="18" charset="0"/>
                <a:ea typeface="+mn-ea"/>
                <a:cs typeface="Times New Roman" panose="02020603050405020304" pitchFamily="18" charset="0"/>
              </a:rPr>
              <a:t>1</a:t>
            </a:r>
            <a:r>
              <a:rPr lang="en-US" altLang="zh-CN" sz="2000" dirty="0">
                <a:latin typeface="Times New Roman" panose="02020603050405020304" pitchFamily="18" charset="0"/>
                <a:ea typeface="+mn-ea"/>
                <a:cs typeface="Times New Roman" panose="02020603050405020304" pitchFamily="18" charset="0"/>
              </a:rPr>
              <a:t>=</a:t>
            </a:r>
            <a:r>
              <a:rPr lang="en-US" altLang="zh-CN" sz="2000" i="1" dirty="0">
                <a:latin typeface="Times New Roman" panose="02020603050405020304" pitchFamily="18" charset="0"/>
                <a:ea typeface="+mn-ea"/>
                <a:cs typeface="Times New Roman" panose="02020603050405020304" pitchFamily="18" charset="0"/>
              </a:rPr>
              <a:t>I</a:t>
            </a:r>
            <a:r>
              <a:rPr lang="en-US" altLang="zh-CN" sz="2000" baseline="-25000" dirty="0">
                <a:latin typeface="Times New Roman" panose="02020603050405020304" pitchFamily="18" charset="0"/>
                <a:ea typeface="+mn-ea"/>
                <a:cs typeface="Times New Roman" panose="02020603050405020304" pitchFamily="18" charset="0"/>
              </a:rPr>
              <a:t>2</a:t>
            </a:r>
            <a:r>
              <a:rPr lang="zh-CN" altLang="en-US" sz="2000" dirty="0">
                <a:latin typeface="+mn-ea"/>
                <a:ea typeface="+mn-ea"/>
              </a:rPr>
              <a:t>   则指针的偏转角为</a:t>
            </a:r>
            <a:r>
              <a:rPr lang="en-US" altLang="zh-CN" sz="2000" dirty="0">
                <a:latin typeface="+mn-ea"/>
                <a:ea typeface="+mn-ea"/>
              </a:rPr>
              <a:t> </a:t>
            </a:r>
            <a:r>
              <a:rPr lang="en-US" altLang="zh-CN" sz="2000" i="1" dirty="0">
                <a:latin typeface="Times New Roman" panose="02020603050405020304" pitchFamily="18" charset="0"/>
                <a:ea typeface="+mn-ea"/>
                <a:cs typeface="Times New Roman" panose="02020603050405020304" pitchFamily="18" charset="0"/>
                <a:sym typeface="Symbol" panose="05050102010706020507" pitchFamily="18" charset="2"/>
              </a:rPr>
              <a:t>=K</a:t>
            </a:r>
            <a:r>
              <a:rPr lang="en-US" altLang="zh-CN" sz="2000" i="1" dirty="0">
                <a:latin typeface="Times New Roman" panose="02020603050405020304" pitchFamily="18" charset="0"/>
                <a:ea typeface="+mn-ea"/>
                <a:cs typeface="Times New Roman" panose="02020603050405020304" pitchFamily="18" charset="0"/>
              </a:rPr>
              <a:t>I</a:t>
            </a:r>
            <a:r>
              <a:rPr lang="en-US" altLang="zh-CN" sz="2000" baseline="30000" dirty="0">
                <a:latin typeface="Times New Roman" panose="02020603050405020304" pitchFamily="18" charset="0"/>
                <a:ea typeface="+mn-ea"/>
                <a:cs typeface="Times New Roman" panose="02020603050405020304" pitchFamily="18" charset="0"/>
              </a:rPr>
              <a:t>2</a:t>
            </a:r>
            <a:endParaRPr lang="zh-CN" altLang="en-US" sz="2000" dirty="0">
              <a:latin typeface="+mn-ea"/>
              <a:ea typeface="+mn-ea"/>
            </a:endParaRPr>
          </a:p>
        </p:txBody>
      </p:sp>
      <p:pic>
        <p:nvPicPr>
          <p:cNvPr id="191" name="Picture 1" descr="2Z25A"/>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112303" y="1732704"/>
            <a:ext cx="4106685" cy="349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t>电动系仪表</a:t>
            </a:r>
          </a:p>
        </p:txBody>
      </p:sp>
      <p:grpSp>
        <p:nvGrpSpPr>
          <p:cNvPr id="192" name="Group 3"/>
          <p:cNvGrpSpPr>
            <a:grpSpLocks noChangeAspect="1"/>
          </p:cNvGrpSpPr>
          <p:nvPr/>
        </p:nvGrpSpPr>
        <p:grpSpPr bwMode="auto">
          <a:xfrm>
            <a:off x="7352242" y="1937051"/>
            <a:ext cx="3435350" cy="3095625"/>
            <a:chOff x="3480" y="1455"/>
            <a:chExt cx="4897" cy="4415"/>
          </a:xfrm>
        </p:grpSpPr>
        <p:sp>
          <p:nvSpPr>
            <p:cNvPr id="193" name="AutoShape 181"/>
            <p:cNvSpPr>
              <a:spLocks noChangeAspect="1" noChangeArrowheads="1" noTextEdit="1"/>
            </p:cNvSpPr>
            <p:nvPr/>
          </p:nvSpPr>
          <p:spPr bwMode="auto">
            <a:xfrm>
              <a:off x="3480" y="1455"/>
              <a:ext cx="4897" cy="4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 name="Freeform 180"/>
            <p:cNvSpPr>
              <a:spLocks/>
            </p:cNvSpPr>
            <p:nvPr/>
          </p:nvSpPr>
          <p:spPr bwMode="auto">
            <a:xfrm>
              <a:off x="5162" y="3182"/>
              <a:ext cx="228" cy="211"/>
            </a:xfrm>
            <a:custGeom>
              <a:avLst/>
              <a:gdLst>
                <a:gd name="T0" fmla="*/ 2147483646 w 121"/>
                <a:gd name="T1" fmla="*/ 2147483646 h 121"/>
                <a:gd name="T2" fmla="*/ 2147483646 w 121"/>
                <a:gd name="T3" fmla="*/ 1600084138 h 121"/>
                <a:gd name="T4" fmla="*/ 2147483646 w 121"/>
                <a:gd name="T5" fmla="*/ 0 h 121"/>
                <a:gd name="T6" fmla="*/ 2147483646 w 121"/>
                <a:gd name="T7" fmla="*/ 1600084138 h 121"/>
                <a:gd name="T8" fmla="*/ 0 w 121"/>
                <a:gd name="T9" fmla="*/ 2147483646 h 121"/>
                <a:gd name="T10" fmla="*/ 2147483646 w 121"/>
                <a:gd name="T11" fmla="*/ 2147483646 h 121"/>
                <a:gd name="T12" fmla="*/ 2147483646 w 121"/>
                <a:gd name="T13" fmla="*/ 2147483646 h 121"/>
                <a:gd name="T14" fmla="*/ 2147483646 w 121"/>
                <a:gd name="T15" fmla="*/ 2147483646 h 121"/>
                <a:gd name="T16" fmla="*/ 2147483646 w 121"/>
                <a:gd name="T17" fmla="*/ 2147483646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1"/>
                <a:gd name="T28" fmla="*/ 0 h 121"/>
                <a:gd name="T29" fmla="*/ 121 w 121"/>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 h="121">
                  <a:moveTo>
                    <a:pt x="121" y="59"/>
                  </a:moveTo>
                  <a:lnTo>
                    <a:pt x="104" y="17"/>
                  </a:lnTo>
                  <a:lnTo>
                    <a:pt x="60" y="0"/>
                  </a:lnTo>
                  <a:lnTo>
                    <a:pt x="17" y="17"/>
                  </a:lnTo>
                  <a:lnTo>
                    <a:pt x="0" y="59"/>
                  </a:lnTo>
                  <a:lnTo>
                    <a:pt x="17" y="104"/>
                  </a:lnTo>
                  <a:lnTo>
                    <a:pt x="60" y="121"/>
                  </a:lnTo>
                  <a:lnTo>
                    <a:pt x="104" y="104"/>
                  </a:lnTo>
                  <a:lnTo>
                    <a:pt x="121" y="59"/>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5" name="Freeform 179"/>
            <p:cNvSpPr>
              <a:spLocks/>
            </p:cNvSpPr>
            <p:nvPr/>
          </p:nvSpPr>
          <p:spPr bwMode="auto">
            <a:xfrm>
              <a:off x="5275" y="3261"/>
              <a:ext cx="39" cy="23"/>
            </a:xfrm>
            <a:custGeom>
              <a:avLst/>
              <a:gdLst>
                <a:gd name="T0" fmla="*/ 2147483646 w 21"/>
                <a:gd name="T1" fmla="*/ 1973887559 h 13"/>
                <a:gd name="T2" fmla="*/ 2147483646 w 21"/>
                <a:gd name="T3" fmla="*/ 0 h 13"/>
                <a:gd name="T4" fmla="*/ 0 w 21"/>
                <a:gd name="T5" fmla="*/ 1973887559 h 13"/>
                <a:gd name="T6" fmla="*/ 2147483646 w 21"/>
                <a:gd name="T7" fmla="*/ 1973887559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21" y="13"/>
                  </a:moveTo>
                  <a:lnTo>
                    <a:pt x="15" y="0"/>
                  </a:lnTo>
                  <a:lnTo>
                    <a:pt x="0" y="13"/>
                  </a:lnTo>
                  <a:lnTo>
                    <a:pt x="21" y="13"/>
                  </a:lnTo>
                  <a:close/>
                </a:path>
              </a:pathLst>
            </a:custGeom>
            <a:solidFill>
              <a:srgbClr val="FF00FF"/>
            </a:solidFill>
            <a:ln w="28575">
              <a:solidFill>
                <a:srgbClr val="000000"/>
              </a:solidFill>
              <a:round/>
              <a:headEnd/>
              <a:tailEnd/>
            </a:ln>
          </p:spPr>
          <p:txBody>
            <a:bodyPr/>
            <a:lstStyle/>
            <a:p>
              <a:endParaRPr lang="zh-CN" altLang="en-US"/>
            </a:p>
          </p:txBody>
        </p:sp>
        <p:sp>
          <p:nvSpPr>
            <p:cNvPr id="196" name="Freeform 178"/>
            <p:cNvSpPr>
              <a:spLocks/>
            </p:cNvSpPr>
            <p:nvPr/>
          </p:nvSpPr>
          <p:spPr bwMode="auto">
            <a:xfrm>
              <a:off x="5275" y="3261"/>
              <a:ext cx="39" cy="23"/>
            </a:xfrm>
            <a:custGeom>
              <a:avLst/>
              <a:gdLst>
                <a:gd name="T0" fmla="*/ 2147483646 w 21"/>
                <a:gd name="T1" fmla="*/ 1973887559 h 13"/>
                <a:gd name="T2" fmla="*/ 2147483646 w 21"/>
                <a:gd name="T3" fmla="*/ 0 h 13"/>
                <a:gd name="T4" fmla="*/ 0 w 21"/>
                <a:gd name="T5" fmla="*/ 1973887559 h 13"/>
                <a:gd name="T6" fmla="*/ 2147483646 w 21"/>
                <a:gd name="T7" fmla="*/ 1973887559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21" y="13"/>
                  </a:moveTo>
                  <a:lnTo>
                    <a:pt x="15" y="0"/>
                  </a:lnTo>
                  <a:lnTo>
                    <a:pt x="0" y="13"/>
                  </a:lnTo>
                  <a:lnTo>
                    <a:pt x="21" y="13"/>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7" name="Freeform 177"/>
            <p:cNvSpPr>
              <a:spLocks/>
            </p:cNvSpPr>
            <p:nvPr/>
          </p:nvSpPr>
          <p:spPr bwMode="auto">
            <a:xfrm>
              <a:off x="5275" y="3247"/>
              <a:ext cx="28" cy="37"/>
            </a:xfrm>
            <a:custGeom>
              <a:avLst/>
              <a:gdLst>
                <a:gd name="T0" fmla="*/ 2147483646 w 15"/>
                <a:gd name="T1" fmla="*/ 1057239332 h 21"/>
                <a:gd name="T2" fmla="*/ 0 w 15"/>
                <a:gd name="T3" fmla="*/ 0 h 21"/>
                <a:gd name="T4" fmla="*/ 0 w 15"/>
                <a:gd name="T5" fmla="*/ 2147483646 h 21"/>
                <a:gd name="T6" fmla="*/ 2147483646 w 15"/>
                <a:gd name="T7" fmla="*/ 1057239332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15" y="8"/>
                  </a:moveTo>
                  <a:lnTo>
                    <a:pt x="0" y="0"/>
                  </a:lnTo>
                  <a:lnTo>
                    <a:pt x="0" y="21"/>
                  </a:lnTo>
                  <a:lnTo>
                    <a:pt x="15" y="8"/>
                  </a:lnTo>
                  <a:close/>
                </a:path>
              </a:pathLst>
            </a:custGeom>
            <a:solidFill>
              <a:srgbClr val="FF00FF"/>
            </a:solidFill>
            <a:ln w="28575">
              <a:solidFill>
                <a:srgbClr val="000000"/>
              </a:solidFill>
              <a:round/>
              <a:headEnd/>
              <a:tailEnd/>
            </a:ln>
          </p:spPr>
          <p:txBody>
            <a:bodyPr/>
            <a:lstStyle/>
            <a:p>
              <a:endParaRPr lang="zh-CN" altLang="en-US"/>
            </a:p>
          </p:txBody>
        </p:sp>
        <p:sp>
          <p:nvSpPr>
            <p:cNvPr id="198" name="Freeform 176"/>
            <p:cNvSpPr>
              <a:spLocks/>
            </p:cNvSpPr>
            <p:nvPr/>
          </p:nvSpPr>
          <p:spPr bwMode="auto">
            <a:xfrm>
              <a:off x="5275" y="3247"/>
              <a:ext cx="28" cy="37"/>
            </a:xfrm>
            <a:custGeom>
              <a:avLst/>
              <a:gdLst>
                <a:gd name="T0" fmla="*/ 2147483646 w 15"/>
                <a:gd name="T1" fmla="*/ 1057239332 h 21"/>
                <a:gd name="T2" fmla="*/ 0 w 15"/>
                <a:gd name="T3" fmla="*/ 0 h 21"/>
                <a:gd name="T4" fmla="*/ 0 w 15"/>
                <a:gd name="T5" fmla="*/ 2147483646 h 21"/>
                <a:gd name="T6" fmla="*/ 2147483646 w 15"/>
                <a:gd name="T7" fmla="*/ 1057239332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15" y="8"/>
                  </a:moveTo>
                  <a:lnTo>
                    <a:pt x="0" y="0"/>
                  </a:lnTo>
                  <a:lnTo>
                    <a:pt x="0" y="21"/>
                  </a:lnTo>
                  <a:lnTo>
                    <a:pt x="15" y="8"/>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9" name="Freeform 175"/>
            <p:cNvSpPr>
              <a:spLocks/>
            </p:cNvSpPr>
            <p:nvPr/>
          </p:nvSpPr>
          <p:spPr bwMode="auto">
            <a:xfrm>
              <a:off x="5249" y="3247"/>
              <a:ext cx="26" cy="37"/>
            </a:xfrm>
            <a:custGeom>
              <a:avLst/>
              <a:gdLst>
                <a:gd name="T0" fmla="*/ 2147483646 w 14"/>
                <a:gd name="T1" fmla="*/ 0 h 21"/>
                <a:gd name="T2" fmla="*/ 0 w 14"/>
                <a:gd name="T3" fmla="*/ 1057239332 h 21"/>
                <a:gd name="T4" fmla="*/ 2147483646 w 14"/>
                <a:gd name="T5" fmla="*/ 2147483646 h 21"/>
                <a:gd name="T6" fmla="*/ 2147483646 w 14"/>
                <a:gd name="T7" fmla="*/ 0 h 21"/>
                <a:gd name="T8" fmla="*/ 0 60000 65536"/>
                <a:gd name="T9" fmla="*/ 0 60000 65536"/>
                <a:gd name="T10" fmla="*/ 0 60000 65536"/>
                <a:gd name="T11" fmla="*/ 0 60000 65536"/>
                <a:gd name="T12" fmla="*/ 0 w 14"/>
                <a:gd name="T13" fmla="*/ 0 h 21"/>
                <a:gd name="T14" fmla="*/ 14 w 14"/>
                <a:gd name="T15" fmla="*/ 21 h 21"/>
              </a:gdLst>
              <a:ahLst/>
              <a:cxnLst>
                <a:cxn ang="T8">
                  <a:pos x="T0" y="T1"/>
                </a:cxn>
                <a:cxn ang="T9">
                  <a:pos x="T2" y="T3"/>
                </a:cxn>
                <a:cxn ang="T10">
                  <a:pos x="T4" y="T5"/>
                </a:cxn>
                <a:cxn ang="T11">
                  <a:pos x="T6" y="T7"/>
                </a:cxn>
              </a:cxnLst>
              <a:rect l="T12" t="T13" r="T14" b="T15"/>
              <a:pathLst>
                <a:path w="14" h="21">
                  <a:moveTo>
                    <a:pt x="14" y="0"/>
                  </a:moveTo>
                  <a:lnTo>
                    <a:pt x="0" y="8"/>
                  </a:lnTo>
                  <a:lnTo>
                    <a:pt x="14" y="21"/>
                  </a:lnTo>
                  <a:lnTo>
                    <a:pt x="14" y="0"/>
                  </a:lnTo>
                  <a:close/>
                </a:path>
              </a:pathLst>
            </a:custGeom>
            <a:solidFill>
              <a:srgbClr val="FF00FF"/>
            </a:solidFill>
            <a:ln w="28575">
              <a:solidFill>
                <a:srgbClr val="000000"/>
              </a:solidFill>
              <a:round/>
              <a:headEnd/>
              <a:tailEnd/>
            </a:ln>
          </p:spPr>
          <p:txBody>
            <a:bodyPr/>
            <a:lstStyle/>
            <a:p>
              <a:endParaRPr lang="zh-CN" altLang="en-US"/>
            </a:p>
          </p:txBody>
        </p:sp>
        <p:sp>
          <p:nvSpPr>
            <p:cNvPr id="200" name="Freeform 174"/>
            <p:cNvSpPr>
              <a:spLocks/>
            </p:cNvSpPr>
            <p:nvPr/>
          </p:nvSpPr>
          <p:spPr bwMode="auto">
            <a:xfrm>
              <a:off x="5249" y="3247"/>
              <a:ext cx="26" cy="37"/>
            </a:xfrm>
            <a:custGeom>
              <a:avLst/>
              <a:gdLst>
                <a:gd name="T0" fmla="*/ 2147483646 w 14"/>
                <a:gd name="T1" fmla="*/ 0 h 21"/>
                <a:gd name="T2" fmla="*/ 0 w 14"/>
                <a:gd name="T3" fmla="*/ 1057239332 h 21"/>
                <a:gd name="T4" fmla="*/ 2147483646 w 14"/>
                <a:gd name="T5" fmla="*/ 2147483646 h 21"/>
                <a:gd name="T6" fmla="*/ 2147483646 w 14"/>
                <a:gd name="T7" fmla="*/ 0 h 21"/>
                <a:gd name="T8" fmla="*/ 0 60000 65536"/>
                <a:gd name="T9" fmla="*/ 0 60000 65536"/>
                <a:gd name="T10" fmla="*/ 0 60000 65536"/>
                <a:gd name="T11" fmla="*/ 0 60000 65536"/>
                <a:gd name="T12" fmla="*/ 0 w 14"/>
                <a:gd name="T13" fmla="*/ 0 h 21"/>
                <a:gd name="T14" fmla="*/ 14 w 14"/>
                <a:gd name="T15" fmla="*/ 21 h 21"/>
              </a:gdLst>
              <a:ahLst/>
              <a:cxnLst>
                <a:cxn ang="T8">
                  <a:pos x="T0" y="T1"/>
                </a:cxn>
                <a:cxn ang="T9">
                  <a:pos x="T2" y="T3"/>
                </a:cxn>
                <a:cxn ang="T10">
                  <a:pos x="T4" y="T5"/>
                </a:cxn>
                <a:cxn ang="T11">
                  <a:pos x="T6" y="T7"/>
                </a:cxn>
              </a:cxnLst>
              <a:rect l="T12" t="T13" r="T14" b="T15"/>
              <a:pathLst>
                <a:path w="14" h="21">
                  <a:moveTo>
                    <a:pt x="14" y="0"/>
                  </a:moveTo>
                  <a:lnTo>
                    <a:pt x="0" y="8"/>
                  </a:lnTo>
                  <a:lnTo>
                    <a:pt x="14" y="21"/>
                  </a:lnTo>
                  <a:lnTo>
                    <a:pt x="14"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1" name="Freeform 173"/>
            <p:cNvSpPr>
              <a:spLocks/>
            </p:cNvSpPr>
            <p:nvPr/>
          </p:nvSpPr>
          <p:spPr bwMode="auto">
            <a:xfrm>
              <a:off x="5238" y="3261"/>
              <a:ext cx="37" cy="23"/>
            </a:xfrm>
            <a:custGeom>
              <a:avLst/>
              <a:gdLst>
                <a:gd name="T0" fmla="*/ 2147483646 w 20"/>
                <a:gd name="T1" fmla="*/ 0 h 13"/>
                <a:gd name="T2" fmla="*/ 0 w 20"/>
                <a:gd name="T3" fmla="*/ 1973887559 h 13"/>
                <a:gd name="T4" fmla="*/ 2147483646 w 20"/>
                <a:gd name="T5" fmla="*/ 1973887559 h 13"/>
                <a:gd name="T6" fmla="*/ 2147483646 w 20"/>
                <a:gd name="T7" fmla="*/ 0 h 13"/>
                <a:gd name="T8" fmla="*/ 0 60000 65536"/>
                <a:gd name="T9" fmla="*/ 0 60000 65536"/>
                <a:gd name="T10" fmla="*/ 0 60000 65536"/>
                <a:gd name="T11" fmla="*/ 0 60000 65536"/>
                <a:gd name="T12" fmla="*/ 0 w 20"/>
                <a:gd name="T13" fmla="*/ 0 h 13"/>
                <a:gd name="T14" fmla="*/ 20 w 20"/>
                <a:gd name="T15" fmla="*/ 13 h 13"/>
              </a:gdLst>
              <a:ahLst/>
              <a:cxnLst>
                <a:cxn ang="T8">
                  <a:pos x="T0" y="T1"/>
                </a:cxn>
                <a:cxn ang="T9">
                  <a:pos x="T2" y="T3"/>
                </a:cxn>
                <a:cxn ang="T10">
                  <a:pos x="T4" y="T5"/>
                </a:cxn>
                <a:cxn ang="T11">
                  <a:pos x="T6" y="T7"/>
                </a:cxn>
              </a:cxnLst>
              <a:rect l="T12" t="T13" r="T14" b="T15"/>
              <a:pathLst>
                <a:path w="20" h="13">
                  <a:moveTo>
                    <a:pt x="6" y="0"/>
                  </a:moveTo>
                  <a:lnTo>
                    <a:pt x="0" y="13"/>
                  </a:lnTo>
                  <a:lnTo>
                    <a:pt x="20" y="13"/>
                  </a:lnTo>
                  <a:lnTo>
                    <a:pt x="6" y="0"/>
                  </a:lnTo>
                  <a:close/>
                </a:path>
              </a:pathLst>
            </a:custGeom>
            <a:solidFill>
              <a:srgbClr val="FF00FF"/>
            </a:solidFill>
            <a:ln w="28575">
              <a:solidFill>
                <a:srgbClr val="000000"/>
              </a:solidFill>
              <a:round/>
              <a:headEnd/>
              <a:tailEnd/>
            </a:ln>
          </p:spPr>
          <p:txBody>
            <a:bodyPr/>
            <a:lstStyle/>
            <a:p>
              <a:endParaRPr lang="zh-CN" altLang="en-US"/>
            </a:p>
          </p:txBody>
        </p:sp>
        <p:sp>
          <p:nvSpPr>
            <p:cNvPr id="202" name="Freeform 172"/>
            <p:cNvSpPr>
              <a:spLocks/>
            </p:cNvSpPr>
            <p:nvPr/>
          </p:nvSpPr>
          <p:spPr bwMode="auto">
            <a:xfrm>
              <a:off x="5238" y="3261"/>
              <a:ext cx="37" cy="23"/>
            </a:xfrm>
            <a:custGeom>
              <a:avLst/>
              <a:gdLst>
                <a:gd name="T0" fmla="*/ 2147483646 w 20"/>
                <a:gd name="T1" fmla="*/ 0 h 13"/>
                <a:gd name="T2" fmla="*/ 0 w 20"/>
                <a:gd name="T3" fmla="*/ 1973887559 h 13"/>
                <a:gd name="T4" fmla="*/ 2147483646 w 20"/>
                <a:gd name="T5" fmla="*/ 1973887559 h 13"/>
                <a:gd name="T6" fmla="*/ 2147483646 w 20"/>
                <a:gd name="T7" fmla="*/ 0 h 13"/>
                <a:gd name="T8" fmla="*/ 0 60000 65536"/>
                <a:gd name="T9" fmla="*/ 0 60000 65536"/>
                <a:gd name="T10" fmla="*/ 0 60000 65536"/>
                <a:gd name="T11" fmla="*/ 0 60000 65536"/>
                <a:gd name="T12" fmla="*/ 0 w 20"/>
                <a:gd name="T13" fmla="*/ 0 h 13"/>
                <a:gd name="T14" fmla="*/ 20 w 20"/>
                <a:gd name="T15" fmla="*/ 13 h 13"/>
              </a:gdLst>
              <a:ahLst/>
              <a:cxnLst>
                <a:cxn ang="T8">
                  <a:pos x="T0" y="T1"/>
                </a:cxn>
                <a:cxn ang="T9">
                  <a:pos x="T2" y="T3"/>
                </a:cxn>
                <a:cxn ang="T10">
                  <a:pos x="T4" y="T5"/>
                </a:cxn>
                <a:cxn ang="T11">
                  <a:pos x="T6" y="T7"/>
                </a:cxn>
              </a:cxnLst>
              <a:rect l="T12" t="T13" r="T14" b="T15"/>
              <a:pathLst>
                <a:path w="20" h="13">
                  <a:moveTo>
                    <a:pt x="6" y="0"/>
                  </a:moveTo>
                  <a:lnTo>
                    <a:pt x="0" y="13"/>
                  </a:lnTo>
                  <a:lnTo>
                    <a:pt x="20" y="13"/>
                  </a:lnTo>
                  <a:lnTo>
                    <a:pt x="6"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3" name="Freeform 171"/>
            <p:cNvSpPr>
              <a:spLocks/>
            </p:cNvSpPr>
            <p:nvPr/>
          </p:nvSpPr>
          <p:spPr bwMode="auto">
            <a:xfrm>
              <a:off x="5238" y="3284"/>
              <a:ext cx="37" cy="28"/>
            </a:xfrm>
            <a:custGeom>
              <a:avLst/>
              <a:gdLst>
                <a:gd name="T0" fmla="*/ 0 w 20"/>
                <a:gd name="T1" fmla="*/ 0 h 16"/>
                <a:gd name="T2" fmla="*/ 2147483646 w 20"/>
                <a:gd name="T3" fmla="*/ 1669771950 h 16"/>
                <a:gd name="T4" fmla="*/ 2147483646 w 20"/>
                <a:gd name="T5" fmla="*/ 0 h 16"/>
                <a:gd name="T6" fmla="*/ 0 w 20"/>
                <a:gd name="T7" fmla="*/ 0 h 16"/>
                <a:gd name="T8" fmla="*/ 0 60000 65536"/>
                <a:gd name="T9" fmla="*/ 0 60000 65536"/>
                <a:gd name="T10" fmla="*/ 0 60000 65536"/>
                <a:gd name="T11" fmla="*/ 0 60000 65536"/>
                <a:gd name="T12" fmla="*/ 0 w 20"/>
                <a:gd name="T13" fmla="*/ 0 h 16"/>
                <a:gd name="T14" fmla="*/ 20 w 20"/>
                <a:gd name="T15" fmla="*/ 16 h 16"/>
              </a:gdLst>
              <a:ahLst/>
              <a:cxnLst>
                <a:cxn ang="T8">
                  <a:pos x="T0" y="T1"/>
                </a:cxn>
                <a:cxn ang="T9">
                  <a:pos x="T2" y="T3"/>
                </a:cxn>
                <a:cxn ang="T10">
                  <a:pos x="T4" y="T5"/>
                </a:cxn>
                <a:cxn ang="T11">
                  <a:pos x="T6" y="T7"/>
                </a:cxn>
              </a:cxnLst>
              <a:rect l="T12" t="T13" r="T14" b="T15"/>
              <a:pathLst>
                <a:path w="20" h="16">
                  <a:moveTo>
                    <a:pt x="0" y="0"/>
                  </a:moveTo>
                  <a:lnTo>
                    <a:pt x="6" y="16"/>
                  </a:lnTo>
                  <a:lnTo>
                    <a:pt x="20" y="0"/>
                  </a:lnTo>
                  <a:lnTo>
                    <a:pt x="0" y="0"/>
                  </a:lnTo>
                  <a:close/>
                </a:path>
              </a:pathLst>
            </a:custGeom>
            <a:solidFill>
              <a:srgbClr val="FF00FF"/>
            </a:solidFill>
            <a:ln w="28575">
              <a:solidFill>
                <a:srgbClr val="000000"/>
              </a:solidFill>
              <a:round/>
              <a:headEnd/>
              <a:tailEnd/>
            </a:ln>
          </p:spPr>
          <p:txBody>
            <a:bodyPr/>
            <a:lstStyle/>
            <a:p>
              <a:endParaRPr lang="zh-CN" altLang="en-US"/>
            </a:p>
          </p:txBody>
        </p:sp>
        <p:sp>
          <p:nvSpPr>
            <p:cNvPr id="204" name="Freeform 170"/>
            <p:cNvSpPr>
              <a:spLocks/>
            </p:cNvSpPr>
            <p:nvPr/>
          </p:nvSpPr>
          <p:spPr bwMode="auto">
            <a:xfrm>
              <a:off x="5238" y="3284"/>
              <a:ext cx="37" cy="28"/>
            </a:xfrm>
            <a:custGeom>
              <a:avLst/>
              <a:gdLst>
                <a:gd name="T0" fmla="*/ 0 w 20"/>
                <a:gd name="T1" fmla="*/ 0 h 16"/>
                <a:gd name="T2" fmla="*/ 2147483646 w 20"/>
                <a:gd name="T3" fmla="*/ 1669771950 h 16"/>
                <a:gd name="T4" fmla="*/ 2147483646 w 20"/>
                <a:gd name="T5" fmla="*/ 0 h 16"/>
                <a:gd name="T6" fmla="*/ 0 w 20"/>
                <a:gd name="T7" fmla="*/ 0 h 16"/>
                <a:gd name="T8" fmla="*/ 0 60000 65536"/>
                <a:gd name="T9" fmla="*/ 0 60000 65536"/>
                <a:gd name="T10" fmla="*/ 0 60000 65536"/>
                <a:gd name="T11" fmla="*/ 0 60000 65536"/>
                <a:gd name="T12" fmla="*/ 0 w 20"/>
                <a:gd name="T13" fmla="*/ 0 h 16"/>
                <a:gd name="T14" fmla="*/ 20 w 20"/>
                <a:gd name="T15" fmla="*/ 16 h 16"/>
              </a:gdLst>
              <a:ahLst/>
              <a:cxnLst>
                <a:cxn ang="T8">
                  <a:pos x="T0" y="T1"/>
                </a:cxn>
                <a:cxn ang="T9">
                  <a:pos x="T2" y="T3"/>
                </a:cxn>
                <a:cxn ang="T10">
                  <a:pos x="T4" y="T5"/>
                </a:cxn>
                <a:cxn ang="T11">
                  <a:pos x="T6" y="T7"/>
                </a:cxn>
              </a:cxnLst>
              <a:rect l="T12" t="T13" r="T14" b="T15"/>
              <a:pathLst>
                <a:path w="20" h="16">
                  <a:moveTo>
                    <a:pt x="0" y="0"/>
                  </a:moveTo>
                  <a:lnTo>
                    <a:pt x="6" y="16"/>
                  </a:lnTo>
                  <a:lnTo>
                    <a:pt x="20"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 name="Freeform 169"/>
            <p:cNvSpPr>
              <a:spLocks/>
            </p:cNvSpPr>
            <p:nvPr/>
          </p:nvSpPr>
          <p:spPr bwMode="auto">
            <a:xfrm>
              <a:off x="5249" y="3284"/>
              <a:ext cx="26" cy="39"/>
            </a:xfrm>
            <a:custGeom>
              <a:avLst/>
              <a:gdLst>
                <a:gd name="T0" fmla="*/ 0 w 14"/>
                <a:gd name="T1" fmla="*/ 2147483646 h 22"/>
                <a:gd name="T2" fmla="*/ 2147483646 w 14"/>
                <a:gd name="T3" fmla="*/ 2147483646 h 22"/>
                <a:gd name="T4" fmla="*/ 2147483646 w 14"/>
                <a:gd name="T5" fmla="*/ 0 h 22"/>
                <a:gd name="T6" fmla="*/ 0 w 14"/>
                <a:gd name="T7" fmla="*/ 2147483646 h 22"/>
                <a:gd name="T8" fmla="*/ 0 60000 65536"/>
                <a:gd name="T9" fmla="*/ 0 60000 65536"/>
                <a:gd name="T10" fmla="*/ 0 60000 65536"/>
                <a:gd name="T11" fmla="*/ 0 60000 65536"/>
                <a:gd name="T12" fmla="*/ 0 w 14"/>
                <a:gd name="T13" fmla="*/ 0 h 22"/>
                <a:gd name="T14" fmla="*/ 14 w 14"/>
                <a:gd name="T15" fmla="*/ 22 h 22"/>
              </a:gdLst>
              <a:ahLst/>
              <a:cxnLst>
                <a:cxn ang="T8">
                  <a:pos x="T0" y="T1"/>
                </a:cxn>
                <a:cxn ang="T9">
                  <a:pos x="T2" y="T3"/>
                </a:cxn>
                <a:cxn ang="T10">
                  <a:pos x="T4" y="T5"/>
                </a:cxn>
                <a:cxn ang="T11">
                  <a:pos x="T6" y="T7"/>
                </a:cxn>
              </a:cxnLst>
              <a:rect l="T12" t="T13" r="T14" b="T15"/>
              <a:pathLst>
                <a:path w="14" h="22">
                  <a:moveTo>
                    <a:pt x="0" y="16"/>
                  </a:moveTo>
                  <a:lnTo>
                    <a:pt x="14" y="22"/>
                  </a:lnTo>
                  <a:lnTo>
                    <a:pt x="14" y="0"/>
                  </a:lnTo>
                  <a:lnTo>
                    <a:pt x="0" y="16"/>
                  </a:lnTo>
                  <a:close/>
                </a:path>
              </a:pathLst>
            </a:custGeom>
            <a:solidFill>
              <a:srgbClr val="FF00FF"/>
            </a:solidFill>
            <a:ln w="28575">
              <a:solidFill>
                <a:srgbClr val="000000"/>
              </a:solidFill>
              <a:round/>
              <a:headEnd/>
              <a:tailEnd/>
            </a:ln>
          </p:spPr>
          <p:txBody>
            <a:bodyPr/>
            <a:lstStyle/>
            <a:p>
              <a:endParaRPr lang="zh-CN" altLang="en-US"/>
            </a:p>
          </p:txBody>
        </p:sp>
        <p:sp>
          <p:nvSpPr>
            <p:cNvPr id="206" name="Freeform 168"/>
            <p:cNvSpPr>
              <a:spLocks/>
            </p:cNvSpPr>
            <p:nvPr/>
          </p:nvSpPr>
          <p:spPr bwMode="auto">
            <a:xfrm>
              <a:off x="5249" y="3284"/>
              <a:ext cx="26" cy="39"/>
            </a:xfrm>
            <a:custGeom>
              <a:avLst/>
              <a:gdLst>
                <a:gd name="T0" fmla="*/ 0 w 14"/>
                <a:gd name="T1" fmla="*/ 2147483646 h 22"/>
                <a:gd name="T2" fmla="*/ 2147483646 w 14"/>
                <a:gd name="T3" fmla="*/ 2147483646 h 22"/>
                <a:gd name="T4" fmla="*/ 2147483646 w 14"/>
                <a:gd name="T5" fmla="*/ 0 h 22"/>
                <a:gd name="T6" fmla="*/ 0 w 14"/>
                <a:gd name="T7" fmla="*/ 2147483646 h 22"/>
                <a:gd name="T8" fmla="*/ 0 60000 65536"/>
                <a:gd name="T9" fmla="*/ 0 60000 65536"/>
                <a:gd name="T10" fmla="*/ 0 60000 65536"/>
                <a:gd name="T11" fmla="*/ 0 60000 65536"/>
                <a:gd name="T12" fmla="*/ 0 w 14"/>
                <a:gd name="T13" fmla="*/ 0 h 22"/>
                <a:gd name="T14" fmla="*/ 14 w 14"/>
                <a:gd name="T15" fmla="*/ 22 h 22"/>
              </a:gdLst>
              <a:ahLst/>
              <a:cxnLst>
                <a:cxn ang="T8">
                  <a:pos x="T0" y="T1"/>
                </a:cxn>
                <a:cxn ang="T9">
                  <a:pos x="T2" y="T3"/>
                </a:cxn>
                <a:cxn ang="T10">
                  <a:pos x="T4" y="T5"/>
                </a:cxn>
                <a:cxn ang="T11">
                  <a:pos x="T6" y="T7"/>
                </a:cxn>
              </a:cxnLst>
              <a:rect l="T12" t="T13" r="T14" b="T15"/>
              <a:pathLst>
                <a:path w="14" h="22">
                  <a:moveTo>
                    <a:pt x="0" y="16"/>
                  </a:moveTo>
                  <a:lnTo>
                    <a:pt x="14" y="22"/>
                  </a:lnTo>
                  <a:lnTo>
                    <a:pt x="14" y="0"/>
                  </a:lnTo>
                  <a:lnTo>
                    <a:pt x="0" y="1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 name="Freeform 167"/>
            <p:cNvSpPr>
              <a:spLocks/>
            </p:cNvSpPr>
            <p:nvPr/>
          </p:nvSpPr>
          <p:spPr bwMode="auto">
            <a:xfrm>
              <a:off x="5275" y="3284"/>
              <a:ext cx="28" cy="39"/>
            </a:xfrm>
            <a:custGeom>
              <a:avLst/>
              <a:gdLst>
                <a:gd name="T0" fmla="*/ 0 w 15"/>
                <a:gd name="T1" fmla="*/ 2147483646 h 22"/>
                <a:gd name="T2" fmla="*/ 2147483646 w 15"/>
                <a:gd name="T3" fmla="*/ 2147483646 h 22"/>
                <a:gd name="T4" fmla="*/ 0 w 15"/>
                <a:gd name="T5" fmla="*/ 0 h 22"/>
                <a:gd name="T6" fmla="*/ 0 w 15"/>
                <a:gd name="T7" fmla="*/ 2147483646 h 22"/>
                <a:gd name="T8" fmla="*/ 0 60000 65536"/>
                <a:gd name="T9" fmla="*/ 0 60000 65536"/>
                <a:gd name="T10" fmla="*/ 0 60000 65536"/>
                <a:gd name="T11" fmla="*/ 0 60000 65536"/>
                <a:gd name="T12" fmla="*/ 0 w 15"/>
                <a:gd name="T13" fmla="*/ 0 h 22"/>
                <a:gd name="T14" fmla="*/ 15 w 15"/>
                <a:gd name="T15" fmla="*/ 22 h 22"/>
              </a:gdLst>
              <a:ahLst/>
              <a:cxnLst>
                <a:cxn ang="T8">
                  <a:pos x="T0" y="T1"/>
                </a:cxn>
                <a:cxn ang="T9">
                  <a:pos x="T2" y="T3"/>
                </a:cxn>
                <a:cxn ang="T10">
                  <a:pos x="T4" y="T5"/>
                </a:cxn>
                <a:cxn ang="T11">
                  <a:pos x="T6" y="T7"/>
                </a:cxn>
              </a:cxnLst>
              <a:rect l="T12" t="T13" r="T14" b="T15"/>
              <a:pathLst>
                <a:path w="15" h="22">
                  <a:moveTo>
                    <a:pt x="0" y="22"/>
                  </a:moveTo>
                  <a:lnTo>
                    <a:pt x="15" y="16"/>
                  </a:lnTo>
                  <a:lnTo>
                    <a:pt x="0" y="0"/>
                  </a:lnTo>
                  <a:lnTo>
                    <a:pt x="0" y="22"/>
                  </a:lnTo>
                  <a:close/>
                </a:path>
              </a:pathLst>
            </a:custGeom>
            <a:solidFill>
              <a:srgbClr val="FF00FF"/>
            </a:solidFill>
            <a:ln w="28575">
              <a:solidFill>
                <a:srgbClr val="000000"/>
              </a:solidFill>
              <a:round/>
              <a:headEnd/>
              <a:tailEnd/>
            </a:ln>
          </p:spPr>
          <p:txBody>
            <a:bodyPr/>
            <a:lstStyle/>
            <a:p>
              <a:endParaRPr lang="zh-CN" altLang="en-US"/>
            </a:p>
          </p:txBody>
        </p:sp>
        <p:sp>
          <p:nvSpPr>
            <p:cNvPr id="208" name="Freeform 166"/>
            <p:cNvSpPr>
              <a:spLocks/>
            </p:cNvSpPr>
            <p:nvPr/>
          </p:nvSpPr>
          <p:spPr bwMode="auto">
            <a:xfrm>
              <a:off x="5275" y="3284"/>
              <a:ext cx="28" cy="39"/>
            </a:xfrm>
            <a:custGeom>
              <a:avLst/>
              <a:gdLst>
                <a:gd name="T0" fmla="*/ 0 w 15"/>
                <a:gd name="T1" fmla="*/ 2147483646 h 22"/>
                <a:gd name="T2" fmla="*/ 2147483646 w 15"/>
                <a:gd name="T3" fmla="*/ 2147483646 h 22"/>
                <a:gd name="T4" fmla="*/ 0 w 15"/>
                <a:gd name="T5" fmla="*/ 0 h 22"/>
                <a:gd name="T6" fmla="*/ 0 w 15"/>
                <a:gd name="T7" fmla="*/ 2147483646 h 22"/>
                <a:gd name="T8" fmla="*/ 0 60000 65536"/>
                <a:gd name="T9" fmla="*/ 0 60000 65536"/>
                <a:gd name="T10" fmla="*/ 0 60000 65536"/>
                <a:gd name="T11" fmla="*/ 0 60000 65536"/>
                <a:gd name="T12" fmla="*/ 0 w 15"/>
                <a:gd name="T13" fmla="*/ 0 h 22"/>
                <a:gd name="T14" fmla="*/ 15 w 15"/>
                <a:gd name="T15" fmla="*/ 22 h 22"/>
              </a:gdLst>
              <a:ahLst/>
              <a:cxnLst>
                <a:cxn ang="T8">
                  <a:pos x="T0" y="T1"/>
                </a:cxn>
                <a:cxn ang="T9">
                  <a:pos x="T2" y="T3"/>
                </a:cxn>
                <a:cxn ang="T10">
                  <a:pos x="T4" y="T5"/>
                </a:cxn>
                <a:cxn ang="T11">
                  <a:pos x="T6" y="T7"/>
                </a:cxn>
              </a:cxnLst>
              <a:rect l="T12" t="T13" r="T14" b="T15"/>
              <a:pathLst>
                <a:path w="15" h="22">
                  <a:moveTo>
                    <a:pt x="0" y="22"/>
                  </a:moveTo>
                  <a:lnTo>
                    <a:pt x="15" y="16"/>
                  </a:lnTo>
                  <a:lnTo>
                    <a:pt x="0" y="0"/>
                  </a:lnTo>
                  <a:lnTo>
                    <a:pt x="0" y="2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 name="Freeform 165"/>
            <p:cNvSpPr>
              <a:spLocks/>
            </p:cNvSpPr>
            <p:nvPr/>
          </p:nvSpPr>
          <p:spPr bwMode="auto">
            <a:xfrm>
              <a:off x="5275" y="3284"/>
              <a:ext cx="39" cy="28"/>
            </a:xfrm>
            <a:custGeom>
              <a:avLst/>
              <a:gdLst>
                <a:gd name="T0" fmla="*/ 2147483646 w 21"/>
                <a:gd name="T1" fmla="*/ 1669771950 h 16"/>
                <a:gd name="T2" fmla="*/ 2147483646 w 21"/>
                <a:gd name="T3" fmla="*/ 0 h 16"/>
                <a:gd name="T4" fmla="*/ 0 w 21"/>
                <a:gd name="T5" fmla="*/ 0 h 16"/>
                <a:gd name="T6" fmla="*/ 2147483646 w 21"/>
                <a:gd name="T7" fmla="*/ 166977195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15" y="16"/>
                  </a:moveTo>
                  <a:lnTo>
                    <a:pt x="21" y="0"/>
                  </a:lnTo>
                  <a:lnTo>
                    <a:pt x="0" y="0"/>
                  </a:lnTo>
                  <a:lnTo>
                    <a:pt x="15" y="16"/>
                  </a:lnTo>
                  <a:close/>
                </a:path>
              </a:pathLst>
            </a:custGeom>
            <a:solidFill>
              <a:srgbClr val="FF00FF"/>
            </a:solidFill>
            <a:ln w="28575">
              <a:solidFill>
                <a:srgbClr val="000000"/>
              </a:solidFill>
              <a:round/>
              <a:headEnd/>
              <a:tailEnd/>
            </a:ln>
          </p:spPr>
          <p:txBody>
            <a:bodyPr/>
            <a:lstStyle/>
            <a:p>
              <a:endParaRPr lang="zh-CN" altLang="en-US"/>
            </a:p>
          </p:txBody>
        </p:sp>
        <p:sp>
          <p:nvSpPr>
            <p:cNvPr id="210" name="Freeform 164"/>
            <p:cNvSpPr>
              <a:spLocks/>
            </p:cNvSpPr>
            <p:nvPr/>
          </p:nvSpPr>
          <p:spPr bwMode="auto">
            <a:xfrm>
              <a:off x="5275" y="3284"/>
              <a:ext cx="39" cy="28"/>
            </a:xfrm>
            <a:custGeom>
              <a:avLst/>
              <a:gdLst>
                <a:gd name="T0" fmla="*/ 2147483646 w 21"/>
                <a:gd name="T1" fmla="*/ 1669771950 h 16"/>
                <a:gd name="T2" fmla="*/ 2147483646 w 21"/>
                <a:gd name="T3" fmla="*/ 0 h 16"/>
                <a:gd name="T4" fmla="*/ 0 w 21"/>
                <a:gd name="T5" fmla="*/ 0 h 16"/>
                <a:gd name="T6" fmla="*/ 2147483646 w 21"/>
                <a:gd name="T7" fmla="*/ 166977195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15" y="16"/>
                  </a:moveTo>
                  <a:lnTo>
                    <a:pt x="21" y="0"/>
                  </a:lnTo>
                  <a:lnTo>
                    <a:pt x="0" y="0"/>
                  </a:lnTo>
                  <a:lnTo>
                    <a:pt x="15" y="1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1" name="Freeform 163"/>
            <p:cNvSpPr>
              <a:spLocks/>
            </p:cNvSpPr>
            <p:nvPr/>
          </p:nvSpPr>
          <p:spPr bwMode="auto">
            <a:xfrm>
              <a:off x="5162" y="4960"/>
              <a:ext cx="228" cy="216"/>
            </a:xfrm>
            <a:custGeom>
              <a:avLst/>
              <a:gdLst>
                <a:gd name="T0" fmla="*/ 2147483646 w 121"/>
                <a:gd name="T1" fmla="*/ 2147483646 h 122"/>
                <a:gd name="T2" fmla="*/ 2147483646 w 121"/>
                <a:gd name="T3" fmla="*/ 2147483646 h 122"/>
                <a:gd name="T4" fmla="*/ 2147483646 w 121"/>
                <a:gd name="T5" fmla="*/ 0 h 122"/>
                <a:gd name="T6" fmla="*/ 2147483646 w 121"/>
                <a:gd name="T7" fmla="*/ 2147483646 h 122"/>
                <a:gd name="T8" fmla="*/ 0 w 121"/>
                <a:gd name="T9" fmla="*/ 2147483646 h 122"/>
                <a:gd name="T10" fmla="*/ 2147483646 w 121"/>
                <a:gd name="T11" fmla="*/ 2147483646 h 122"/>
                <a:gd name="T12" fmla="*/ 2147483646 w 121"/>
                <a:gd name="T13" fmla="*/ 2147483646 h 122"/>
                <a:gd name="T14" fmla="*/ 2147483646 w 121"/>
                <a:gd name="T15" fmla="*/ 2147483646 h 122"/>
                <a:gd name="T16" fmla="*/ 2147483646 w 121"/>
                <a:gd name="T17" fmla="*/ 2147483646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1"/>
                <a:gd name="T28" fmla="*/ 0 h 122"/>
                <a:gd name="T29" fmla="*/ 121 w 121"/>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 h="122">
                  <a:moveTo>
                    <a:pt x="121" y="62"/>
                  </a:moveTo>
                  <a:lnTo>
                    <a:pt x="104" y="18"/>
                  </a:lnTo>
                  <a:lnTo>
                    <a:pt x="60" y="0"/>
                  </a:lnTo>
                  <a:lnTo>
                    <a:pt x="17" y="18"/>
                  </a:lnTo>
                  <a:lnTo>
                    <a:pt x="0" y="62"/>
                  </a:lnTo>
                  <a:lnTo>
                    <a:pt x="17" y="105"/>
                  </a:lnTo>
                  <a:lnTo>
                    <a:pt x="60" y="122"/>
                  </a:lnTo>
                  <a:lnTo>
                    <a:pt x="104" y="105"/>
                  </a:lnTo>
                  <a:lnTo>
                    <a:pt x="121" y="6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 name="Line 162"/>
            <p:cNvSpPr>
              <a:spLocks noChangeShapeType="1"/>
            </p:cNvSpPr>
            <p:nvPr/>
          </p:nvSpPr>
          <p:spPr bwMode="auto">
            <a:xfrm flipV="1">
              <a:off x="5275" y="5011"/>
              <a:ext cx="61" cy="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Line 161"/>
            <p:cNvSpPr>
              <a:spLocks noChangeShapeType="1"/>
            </p:cNvSpPr>
            <p:nvPr/>
          </p:nvSpPr>
          <p:spPr bwMode="auto">
            <a:xfrm flipH="1" flipV="1">
              <a:off x="5217" y="5011"/>
              <a:ext cx="58" cy="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Line 160"/>
            <p:cNvSpPr>
              <a:spLocks noChangeShapeType="1"/>
            </p:cNvSpPr>
            <p:nvPr/>
          </p:nvSpPr>
          <p:spPr bwMode="auto">
            <a:xfrm flipH="1">
              <a:off x="5217" y="5069"/>
              <a:ext cx="58" cy="5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 name="Line 159"/>
            <p:cNvSpPr>
              <a:spLocks noChangeShapeType="1"/>
            </p:cNvSpPr>
            <p:nvPr/>
          </p:nvSpPr>
          <p:spPr bwMode="auto">
            <a:xfrm>
              <a:off x="5275" y="5069"/>
              <a:ext cx="61" cy="5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 name="Line 158"/>
            <p:cNvSpPr>
              <a:spLocks noChangeShapeType="1"/>
            </p:cNvSpPr>
            <p:nvPr/>
          </p:nvSpPr>
          <p:spPr bwMode="auto">
            <a:xfrm flipH="1">
              <a:off x="5715" y="5069"/>
              <a:ext cx="58" cy="5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 name="Line 157"/>
            <p:cNvSpPr>
              <a:spLocks noChangeShapeType="1"/>
            </p:cNvSpPr>
            <p:nvPr/>
          </p:nvSpPr>
          <p:spPr bwMode="auto">
            <a:xfrm flipH="1" flipV="1">
              <a:off x="5715" y="5011"/>
              <a:ext cx="58" cy="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 name="Freeform 156"/>
            <p:cNvSpPr>
              <a:spLocks/>
            </p:cNvSpPr>
            <p:nvPr/>
          </p:nvSpPr>
          <p:spPr bwMode="auto">
            <a:xfrm>
              <a:off x="5660" y="4960"/>
              <a:ext cx="231" cy="216"/>
            </a:xfrm>
            <a:custGeom>
              <a:avLst/>
              <a:gdLst>
                <a:gd name="T0" fmla="*/ 2147483646 w 122"/>
                <a:gd name="T1" fmla="*/ 2147483646 h 122"/>
                <a:gd name="T2" fmla="*/ 2147483646 w 122"/>
                <a:gd name="T3" fmla="*/ 2147483646 h 122"/>
                <a:gd name="T4" fmla="*/ 2147483646 w 122"/>
                <a:gd name="T5" fmla="*/ 0 h 122"/>
                <a:gd name="T6" fmla="*/ 2147483646 w 122"/>
                <a:gd name="T7" fmla="*/ 2147483646 h 122"/>
                <a:gd name="T8" fmla="*/ 0 w 122"/>
                <a:gd name="T9" fmla="*/ 2147483646 h 122"/>
                <a:gd name="T10" fmla="*/ 2147483646 w 122"/>
                <a:gd name="T11" fmla="*/ 2147483646 h 122"/>
                <a:gd name="T12" fmla="*/ 2147483646 w 122"/>
                <a:gd name="T13" fmla="*/ 2147483646 h 122"/>
                <a:gd name="T14" fmla="*/ 2147483646 w 122"/>
                <a:gd name="T15" fmla="*/ 2147483646 h 122"/>
                <a:gd name="T16" fmla="*/ 2147483646 w 122"/>
                <a:gd name="T17" fmla="*/ 2147483646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
                <a:gd name="T28" fmla="*/ 0 h 122"/>
                <a:gd name="T29" fmla="*/ 122 w 122"/>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 h="122">
                  <a:moveTo>
                    <a:pt x="122" y="62"/>
                  </a:moveTo>
                  <a:lnTo>
                    <a:pt x="104" y="18"/>
                  </a:lnTo>
                  <a:lnTo>
                    <a:pt x="60" y="0"/>
                  </a:lnTo>
                  <a:lnTo>
                    <a:pt x="18" y="18"/>
                  </a:lnTo>
                  <a:lnTo>
                    <a:pt x="0" y="62"/>
                  </a:lnTo>
                  <a:lnTo>
                    <a:pt x="18" y="105"/>
                  </a:lnTo>
                  <a:lnTo>
                    <a:pt x="60" y="122"/>
                  </a:lnTo>
                  <a:lnTo>
                    <a:pt x="104" y="105"/>
                  </a:lnTo>
                  <a:lnTo>
                    <a:pt x="122" y="6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9" name="Line 155"/>
            <p:cNvSpPr>
              <a:spLocks noChangeShapeType="1"/>
            </p:cNvSpPr>
            <p:nvPr/>
          </p:nvSpPr>
          <p:spPr bwMode="auto">
            <a:xfrm>
              <a:off x="5773" y="5069"/>
              <a:ext cx="62" cy="5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 name="Line 154"/>
            <p:cNvSpPr>
              <a:spLocks noChangeShapeType="1"/>
            </p:cNvSpPr>
            <p:nvPr/>
          </p:nvSpPr>
          <p:spPr bwMode="auto">
            <a:xfrm flipV="1">
              <a:off x="5773" y="5011"/>
              <a:ext cx="62" cy="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 name="Freeform 153"/>
            <p:cNvSpPr>
              <a:spLocks/>
            </p:cNvSpPr>
            <p:nvPr/>
          </p:nvSpPr>
          <p:spPr bwMode="auto">
            <a:xfrm>
              <a:off x="5773" y="3261"/>
              <a:ext cx="40" cy="23"/>
            </a:xfrm>
            <a:custGeom>
              <a:avLst/>
              <a:gdLst>
                <a:gd name="T0" fmla="*/ 2147483646 w 21"/>
                <a:gd name="T1" fmla="*/ 1973887559 h 13"/>
                <a:gd name="T2" fmla="*/ 2147483646 w 21"/>
                <a:gd name="T3" fmla="*/ 0 h 13"/>
                <a:gd name="T4" fmla="*/ 0 w 21"/>
                <a:gd name="T5" fmla="*/ 1973887559 h 13"/>
                <a:gd name="T6" fmla="*/ 2147483646 w 21"/>
                <a:gd name="T7" fmla="*/ 1973887559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21" y="13"/>
                  </a:moveTo>
                  <a:lnTo>
                    <a:pt x="16" y="0"/>
                  </a:lnTo>
                  <a:lnTo>
                    <a:pt x="0" y="13"/>
                  </a:lnTo>
                  <a:lnTo>
                    <a:pt x="21" y="13"/>
                  </a:lnTo>
                  <a:close/>
                </a:path>
              </a:pathLst>
            </a:custGeom>
            <a:solidFill>
              <a:srgbClr val="FF00FF"/>
            </a:solidFill>
            <a:ln w="28575">
              <a:solidFill>
                <a:srgbClr val="000000"/>
              </a:solidFill>
              <a:round/>
              <a:headEnd/>
              <a:tailEnd/>
            </a:ln>
          </p:spPr>
          <p:txBody>
            <a:bodyPr/>
            <a:lstStyle/>
            <a:p>
              <a:endParaRPr lang="zh-CN" altLang="en-US"/>
            </a:p>
          </p:txBody>
        </p:sp>
        <p:sp>
          <p:nvSpPr>
            <p:cNvPr id="222" name="Freeform 152"/>
            <p:cNvSpPr>
              <a:spLocks/>
            </p:cNvSpPr>
            <p:nvPr/>
          </p:nvSpPr>
          <p:spPr bwMode="auto">
            <a:xfrm>
              <a:off x="5773" y="3261"/>
              <a:ext cx="40" cy="23"/>
            </a:xfrm>
            <a:custGeom>
              <a:avLst/>
              <a:gdLst>
                <a:gd name="T0" fmla="*/ 2147483646 w 21"/>
                <a:gd name="T1" fmla="*/ 1973887559 h 13"/>
                <a:gd name="T2" fmla="*/ 2147483646 w 21"/>
                <a:gd name="T3" fmla="*/ 0 h 13"/>
                <a:gd name="T4" fmla="*/ 0 w 21"/>
                <a:gd name="T5" fmla="*/ 1973887559 h 13"/>
                <a:gd name="T6" fmla="*/ 2147483646 w 21"/>
                <a:gd name="T7" fmla="*/ 1973887559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21" y="13"/>
                  </a:moveTo>
                  <a:lnTo>
                    <a:pt x="16" y="0"/>
                  </a:lnTo>
                  <a:lnTo>
                    <a:pt x="0" y="13"/>
                  </a:lnTo>
                  <a:lnTo>
                    <a:pt x="21" y="13"/>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3" name="Freeform 151"/>
            <p:cNvSpPr>
              <a:spLocks/>
            </p:cNvSpPr>
            <p:nvPr/>
          </p:nvSpPr>
          <p:spPr bwMode="auto">
            <a:xfrm>
              <a:off x="5773" y="3247"/>
              <a:ext cx="31" cy="37"/>
            </a:xfrm>
            <a:custGeom>
              <a:avLst/>
              <a:gdLst>
                <a:gd name="T0" fmla="*/ 2147483646 w 16"/>
                <a:gd name="T1" fmla="*/ 1057239332 h 21"/>
                <a:gd name="T2" fmla="*/ 0 w 16"/>
                <a:gd name="T3" fmla="*/ 0 h 21"/>
                <a:gd name="T4" fmla="*/ 0 w 16"/>
                <a:gd name="T5" fmla="*/ 2147483646 h 21"/>
                <a:gd name="T6" fmla="*/ 2147483646 w 16"/>
                <a:gd name="T7" fmla="*/ 1057239332 h 21"/>
                <a:gd name="T8" fmla="*/ 0 60000 65536"/>
                <a:gd name="T9" fmla="*/ 0 60000 65536"/>
                <a:gd name="T10" fmla="*/ 0 60000 65536"/>
                <a:gd name="T11" fmla="*/ 0 60000 65536"/>
                <a:gd name="T12" fmla="*/ 0 w 16"/>
                <a:gd name="T13" fmla="*/ 0 h 21"/>
                <a:gd name="T14" fmla="*/ 16 w 16"/>
                <a:gd name="T15" fmla="*/ 21 h 21"/>
              </a:gdLst>
              <a:ahLst/>
              <a:cxnLst>
                <a:cxn ang="T8">
                  <a:pos x="T0" y="T1"/>
                </a:cxn>
                <a:cxn ang="T9">
                  <a:pos x="T2" y="T3"/>
                </a:cxn>
                <a:cxn ang="T10">
                  <a:pos x="T4" y="T5"/>
                </a:cxn>
                <a:cxn ang="T11">
                  <a:pos x="T6" y="T7"/>
                </a:cxn>
              </a:cxnLst>
              <a:rect l="T12" t="T13" r="T14" b="T15"/>
              <a:pathLst>
                <a:path w="16" h="21">
                  <a:moveTo>
                    <a:pt x="16" y="8"/>
                  </a:moveTo>
                  <a:lnTo>
                    <a:pt x="0" y="0"/>
                  </a:lnTo>
                  <a:lnTo>
                    <a:pt x="0" y="21"/>
                  </a:lnTo>
                  <a:lnTo>
                    <a:pt x="16" y="8"/>
                  </a:lnTo>
                  <a:close/>
                </a:path>
              </a:pathLst>
            </a:custGeom>
            <a:solidFill>
              <a:srgbClr val="FF00FF"/>
            </a:solidFill>
            <a:ln w="28575">
              <a:solidFill>
                <a:srgbClr val="000000"/>
              </a:solidFill>
              <a:round/>
              <a:headEnd/>
              <a:tailEnd/>
            </a:ln>
          </p:spPr>
          <p:txBody>
            <a:bodyPr/>
            <a:lstStyle/>
            <a:p>
              <a:endParaRPr lang="zh-CN" altLang="en-US"/>
            </a:p>
          </p:txBody>
        </p:sp>
        <p:sp>
          <p:nvSpPr>
            <p:cNvPr id="224" name="Freeform 150"/>
            <p:cNvSpPr>
              <a:spLocks/>
            </p:cNvSpPr>
            <p:nvPr/>
          </p:nvSpPr>
          <p:spPr bwMode="auto">
            <a:xfrm>
              <a:off x="5773" y="3247"/>
              <a:ext cx="31" cy="37"/>
            </a:xfrm>
            <a:custGeom>
              <a:avLst/>
              <a:gdLst>
                <a:gd name="T0" fmla="*/ 2147483646 w 16"/>
                <a:gd name="T1" fmla="*/ 1057239332 h 21"/>
                <a:gd name="T2" fmla="*/ 0 w 16"/>
                <a:gd name="T3" fmla="*/ 0 h 21"/>
                <a:gd name="T4" fmla="*/ 0 w 16"/>
                <a:gd name="T5" fmla="*/ 2147483646 h 21"/>
                <a:gd name="T6" fmla="*/ 2147483646 w 16"/>
                <a:gd name="T7" fmla="*/ 1057239332 h 21"/>
                <a:gd name="T8" fmla="*/ 0 60000 65536"/>
                <a:gd name="T9" fmla="*/ 0 60000 65536"/>
                <a:gd name="T10" fmla="*/ 0 60000 65536"/>
                <a:gd name="T11" fmla="*/ 0 60000 65536"/>
                <a:gd name="T12" fmla="*/ 0 w 16"/>
                <a:gd name="T13" fmla="*/ 0 h 21"/>
                <a:gd name="T14" fmla="*/ 16 w 16"/>
                <a:gd name="T15" fmla="*/ 21 h 21"/>
              </a:gdLst>
              <a:ahLst/>
              <a:cxnLst>
                <a:cxn ang="T8">
                  <a:pos x="T0" y="T1"/>
                </a:cxn>
                <a:cxn ang="T9">
                  <a:pos x="T2" y="T3"/>
                </a:cxn>
                <a:cxn ang="T10">
                  <a:pos x="T4" y="T5"/>
                </a:cxn>
                <a:cxn ang="T11">
                  <a:pos x="T6" y="T7"/>
                </a:cxn>
              </a:cxnLst>
              <a:rect l="T12" t="T13" r="T14" b="T15"/>
              <a:pathLst>
                <a:path w="16" h="21">
                  <a:moveTo>
                    <a:pt x="16" y="8"/>
                  </a:moveTo>
                  <a:lnTo>
                    <a:pt x="0" y="0"/>
                  </a:lnTo>
                  <a:lnTo>
                    <a:pt x="0" y="21"/>
                  </a:lnTo>
                  <a:lnTo>
                    <a:pt x="16" y="8"/>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 name="Freeform 149"/>
            <p:cNvSpPr>
              <a:spLocks/>
            </p:cNvSpPr>
            <p:nvPr/>
          </p:nvSpPr>
          <p:spPr bwMode="auto">
            <a:xfrm>
              <a:off x="5749" y="3247"/>
              <a:ext cx="24" cy="37"/>
            </a:xfrm>
            <a:custGeom>
              <a:avLst/>
              <a:gdLst>
                <a:gd name="T0" fmla="*/ 2147483646 w 13"/>
                <a:gd name="T1" fmla="*/ 0 h 21"/>
                <a:gd name="T2" fmla="*/ 0 w 13"/>
                <a:gd name="T3" fmla="*/ 1057239332 h 21"/>
                <a:gd name="T4" fmla="*/ 2147483646 w 13"/>
                <a:gd name="T5" fmla="*/ 2147483646 h 21"/>
                <a:gd name="T6" fmla="*/ 2147483646 w 13"/>
                <a:gd name="T7" fmla="*/ 0 h 21"/>
                <a:gd name="T8" fmla="*/ 0 60000 65536"/>
                <a:gd name="T9" fmla="*/ 0 60000 65536"/>
                <a:gd name="T10" fmla="*/ 0 60000 65536"/>
                <a:gd name="T11" fmla="*/ 0 60000 65536"/>
                <a:gd name="T12" fmla="*/ 0 w 13"/>
                <a:gd name="T13" fmla="*/ 0 h 21"/>
                <a:gd name="T14" fmla="*/ 13 w 13"/>
                <a:gd name="T15" fmla="*/ 21 h 21"/>
              </a:gdLst>
              <a:ahLst/>
              <a:cxnLst>
                <a:cxn ang="T8">
                  <a:pos x="T0" y="T1"/>
                </a:cxn>
                <a:cxn ang="T9">
                  <a:pos x="T2" y="T3"/>
                </a:cxn>
                <a:cxn ang="T10">
                  <a:pos x="T4" y="T5"/>
                </a:cxn>
                <a:cxn ang="T11">
                  <a:pos x="T6" y="T7"/>
                </a:cxn>
              </a:cxnLst>
              <a:rect l="T12" t="T13" r="T14" b="T15"/>
              <a:pathLst>
                <a:path w="13" h="21">
                  <a:moveTo>
                    <a:pt x="13" y="0"/>
                  </a:moveTo>
                  <a:lnTo>
                    <a:pt x="0" y="8"/>
                  </a:lnTo>
                  <a:lnTo>
                    <a:pt x="13" y="21"/>
                  </a:lnTo>
                  <a:lnTo>
                    <a:pt x="13" y="0"/>
                  </a:lnTo>
                  <a:close/>
                </a:path>
              </a:pathLst>
            </a:custGeom>
            <a:solidFill>
              <a:srgbClr val="FF00FF"/>
            </a:solidFill>
            <a:ln w="28575">
              <a:solidFill>
                <a:srgbClr val="000000"/>
              </a:solidFill>
              <a:round/>
              <a:headEnd/>
              <a:tailEnd/>
            </a:ln>
          </p:spPr>
          <p:txBody>
            <a:bodyPr/>
            <a:lstStyle/>
            <a:p>
              <a:endParaRPr lang="zh-CN" altLang="en-US"/>
            </a:p>
          </p:txBody>
        </p:sp>
        <p:sp>
          <p:nvSpPr>
            <p:cNvPr id="226" name="Freeform 148"/>
            <p:cNvSpPr>
              <a:spLocks/>
            </p:cNvSpPr>
            <p:nvPr/>
          </p:nvSpPr>
          <p:spPr bwMode="auto">
            <a:xfrm>
              <a:off x="5749" y="3247"/>
              <a:ext cx="24" cy="37"/>
            </a:xfrm>
            <a:custGeom>
              <a:avLst/>
              <a:gdLst>
                <a:gd name="T0" fmla="*/ 2147483646 w 13"/>
                <a:gd name="T1" fmla="*/ 0 h 21"/>
                <a:gd name="T2" fmla="*/ 0 w 13"/>
                <a:gd name="T3" fmla="*/ 1057239332 h 21"/>
                <a:gd name="T4" fmla="*/ 2147483646 w 13"/>
                <a:gd name="T5" fmla="*/ 2147483646 h 21"/>
                <a:gd name="T6" fmla="*/ 2147483646 w 13"/>
                <a:gd name="T7" fmla="*/ 0 h 21"/>
                <a:gd name="T8" fmla="*/ 0 60000 65536"/>
                <a:gd name="T9" fmla="*/ 0 60000 65536"/>
                <a:gd name="T10" fmla="*/ 0 60000 65536"/>
                <a:gd name="T11" fmla="*/ 0 60000 65536"/>
                <a:gd name="T12" fmla="*/ 0 w 13"/>
                <a:gd name="T13" fmla="*/ 0 h 21"/>
                <a:gd name="T14" fmla="*/ 13 w 13"/>
                <a:gd name="T15" fmla="*/ 21 h 21"/>
              </a:gdLst>
              <a:ahLst/>
              <a:cxnLst>
                <a:cxn ang="T8">
                  <a:pos x="T0" y="T1"/>
                </a:cxn>
                <a:cxn ang="T9">
                  <a:pos x="T2" y="T3"/>
                </a:cxn>
                <a:cxn ang="T10">
                  <a:pos x="T4" y="T5"/>
                </a:cxn>
                <a:cxn ang="T11">
                  <a:pos x="T6" y="T7"/>
                </a:cxn>
              </a:cxnLst>
              <a:rect l="T12" t="T13" r="T14" b="T15"/>
              <a:pathLst>
                <a:path w="13" h="21">
                  <a:moveTo>
                    <a:pt x="13" y="0"/>
                  </a:moveTo>
                  <a:lnTo>
                    <a:pt x="0" y="8"/>
                  </a:lnTo>
                  <a:lnTo>
                    <a:pt x="13" y="21"/>
                  </a:lnTo>
                  <a:lnTo>
                    <a:pt x="13"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7" name="Freeform 147"/>
            <p:cNvSpPr>
              <a:spLocks/>
            </p:cNvSpPr>
            <p:nvPr/>
          </p:nvSpPr>
          <p:spPr bwMode="auto">
            <a:xfrm>
              <a:off x="5733" y="3261"/>
              <a:ext cx="40" cy="23"/>
            </a:xfrm>
            <a:custGeom>
              <a:avLst/>
              <a:gdLst>
                <a:gd name="T0" fmla="*/ 2147483646 w 21"/>
                <a:gd name="T1" fmla="*/ 0 h 13"/>
                <a:gd name="T2" fmla="*/ 0 w 21"/>
                <a:gd name="T3" fmla="*/ 1973887559 h 13"/>
                <a:gd name="T4" fmla="*/ 2147483646 w 21"/>
                <a:gd name="T5" fmla="*/ 1973887559 h 13"/>
                <a:gd name="T6" fmla="*/ 2147483646 w 21"/>
                <a:gd name="T7" fmla="*/ 0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8" y="0"/>
                  </a:moveTo>
                  <a:lnTo>
                    <a:pt x="0" y="13"/>
                  </a:lnTo>
                  <a:lnTo>
                    <a:pt x="21" y="13"/>
                  </a:lnTo>
                  <a:lnTo>
                    <a:pt x="8" y="0"/>
                  </a:lnTo>
                  <a:close/>
                </a:path>
              </a:pathLst>
            </a:custGeom>
            <a:solidFill>
              <a:srgbClr val="FF00FF"/>
            </a:solidFill>
            <a:ln w="28575">
              <a:solidFill>
                <a:srgbClr val="000000"/>
              </a:solidFill>
              <a:round/>
              <a:headEnd/>
              <a:tailEnd/>
            </a:ln>
          </p:spPr>
          <p:txBody>
            <a:bodyPr/>
            <a:lstStyle/>
            <a:p>
              <a:endParaRPr lang="zh-CN" altLang="en-US"/>
            </a:p>
          </p:txBody>
        </p:sp>
        <p:sp>
          <p:nvSpPr>
            <p:cNvPr id="228" name="Freeform 146"/>
            <p:cNvSpPr>
              <a:spLocks/>
            </p:cNvSpPr>
            <p:nvPr/>
          </p:nvSpPr>
          <p:spPr bwMode="auto">
            <a:xfrm>
              <a:off x="5733" y="3261"/>
              <a:ext cx="40" cy="23"/>
            </a:xfrm>
            <a:custGeom>
              <a:avLst/>
              <a:gdLst>
                <a:gd name="T0" fmla="*/ 2147483646 w 21"/>
                <a:gd name="T1" fmla="*/ 0 h 13"/>
                <a:gd name="T2" fmla="*/ 0 w 21"/>
                <a:gd name="T3" fmla="*/ 1973887559 h 13"/>
                <a:gd name="T4" fmla="*/ 2147483646 w 21"/>
                <a:gd name="T5" fmla="*/ 1973887559 h 13"/>
                <a:gd name="T6" fmla="*/ 2147483646 w 21"/>
                <a:gd name="T7" fmla="*/ 0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8" y="0"/>
                  </a:moveTo>
                  <a:lnTo>
                    <a:pt x="0" y="13"/>
                  </a:lnTo>
                  <a:lnTo>
                    <a:pt x="21" y="13"/>
                  </a:lnTo>
                  <a:lnTo>
                    <a:pt x="8"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9" name="Freeform 145"/>
            <p:cNvSpPr>
              <a:spLocks/>
            </p:cNvSpPr>
            <p:nvPr/>
          </p:nvSpPr>
          <p:spPr bwMode="auto">
            <a:xfrm>
              <a:off x="5733" y="3284"/>
              <a:ext cx="40" cy="28"/>
            </a:xfrm>
            <a:custGeom>
              <a:avLst/>
              <a:gdLst>
                <a:gd name="T0" fmla="*/ 0 w 21"/>
                <a:gd name="T1" fmla="*/ 0 h 16"/>
                <a:gd name="T2" fmla="*/ 2147483646 w 21"/>
                <a:gd name="T3" fmla="*/ 1669771950 h 16"/>
                <a:gd name="T4" fmla="*/ 2147483646 w 21"/>
                <a:gd name="T5" fmla="*/ 0 h 16"/>
                <a:gd name="T6" fmla="*/ 0 w 21"/>
                <a:gd name="T7" fmla="*/ 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0" y="0"/>
                  </a:moveTo>
                  <a:lnTo>
                    <a:pt x="8" y="16"/>
                  </a:lnTo>
                  <a:lnTo>
                    <a:pt x="21" y="0"/>
                  </a:lnTo>
                  <a:lnTo>
                    <a:pt x="0" y="0"/>
                  </a:lnTo>
                  <a:close/>
                </a:path>
              </a:pathLst>
            </a:custGeom>
            <a:solidFill>
              <a:srgbClr val="FF00FF"/>
            </a:solidFill>
            <a:ln w="28575">
              <a:solidFill>
                <a:srgbClr val="000000"/>
              </a:solidFill>
              <a:round/>
              <a:headEnd/>
              <a:tailEnd/>
            </a:ln>
          </p:spPr>
          <p:txBody>
            <a:bodyPr/>
            <a:lstStyle/>
            <a:p>
              <a:endParaRPr lang="zh-CN" altLang="en-US"/>
            </a:p>
          </p:txBody>
        </p:sp>
        <p:sp>
          <p:nvSpPr>
            <p:cNvPr id="230" name="Freeform 144"/>
            <p:cNvSpPr>
              <a:spLocks/>
            </p:cNvSpPr>
            <p:nvPr/>
          </p:nvSpPr>
          <p:spPr bwMode="auto">
            <a:xfrm>
              <a:off x="5733" y="3284"/>
              <a:ext cx="40" cy="28"/>
            </a:xfrm>
            <a:custGeom>
              <a:avLst/>
              <a:gdLst>
                <a:gd name="T0" fmla="*/ 0 w 21"/>
                <a:gd name="T1" fmla="*/ 0 h 16"/>
                <a:gd name="T2" fmla="*/ 2147483646 w 21"/>
                <a:gd name="T3" fmla="*/ 1669771950 h 16"/>
                <a:gd name="T4" fmla="*/ 2147483646 w 21"/>
                <a:gd name="T5" fmla="*/ 0 h 16"/>
                <a:gd name="T6" fmla="*/ 0 w 21"/>
                <a:gd name="T7" fmla="*/ 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0" y="0"/>
                  </a:moveTo>
                  <a:lnTo>
                    <a:pt x="8" y="16"/>
                  </a:lnTo>
                  <a:lnTo>
                    <a:pt x="21"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1" name="Freeform 143"/>
            <p:cNvSpPr>
              <a:spLocks/>
            </p:cNvSpPr>
            <p:nvPr/>
          </p:nvSpPr>
          <p:spPr bwMode="auto">
            <a:xfrm>
              <a:off x="5749" y="3284"/>
              <a:ext cx="24" cy="39"/>
            </a:xfrm>
            <a:custGeom>
              <a:avLst/>
              <a:gdLst>
                <a:gd name="T0" fmla="*/ 0 w 13"/>
                <a:gd name="T1" fmla="*/ 2147483646 h 22"/>
                <a:gd name="T2" fmla="*/ 2147483646 w 13"/>
                <a:gd name="T3" fmla="*/ 2147483646 h 22"/>
                <a:gd name="T4" fmla="*/ 2147483646 w 13"/>
                <a:gd name="T5" fmla="*/ 0 h 22"/>
                <a:gd name="T6" fmla="*/ 0 w 13"/>
                <a:gd name="T7" fmla="*/ 2147483646 h 22"/>
                <a:gd name="T8" fmla="*/ 0 60000 65536"/>
                <a:gd name="T9" fmla="*/ 0 60000 65536"/>
                <a:gd name="T10" fmla="*/ 0 60000 65536"/>
                <a:gd name="T11" fmla="*/ 0 60000 65536"/>
                <a:gd name="T12" fmla="*/ 0 w 13"/>
                <a:gd name="T13" fmla="*/ 0 h 22"/>
                <a:gd name="T14" fmla="*/ 13 w 13"/>
                <a:gd name="T15" fmla="*/ 22 h 22"/>
              </a:gdLst>
              <a:ahLst/>
              <a:cxnLst>
                <a:cxn ang="T8">
                  <a:pos x="T0" y="T1"/>
                </a:cxn>
                <a:cxn ang="T9">
                  <a:pos x="T2" y="T3"/>
                </a:cxn>
                <a:cxn ang="T10">
                  <a:pos x="T4" y="T5"/>
                </a:cxn>
                <a:cxn ang="T11">
                  <a:pos x="T6" y="T7"/>
                </a:cxn>
              </a:cxnLst>
              <a:rect l="T12" t="T13" r="T14" b="T15"/>
              <a:pathLst>
                <a:path w="13" h="22">
                  <a:moveTo>
                    <a:pt x="0" y="16"/>
                  </a:moveTo>
                  <a:lnTo>
                    <a:pt x="13" y="22"/>
                  </a:lnTo>
                  <a:lnTo>
                    <a:pt x="13" y="0"/>
                  </a:lnTo>
                  <a:lnTo>
                    <a:pt x="0" y="16"/>
                  </a:lnTo>
                  <a:close/>
                </a:path>
              </a:pathLst>
            </a:custGeom>
            <a:solidFill>
              <a:srgbClr val="FF00FF"/>
            </a:solidFill>
            <a:ln w="28575">
              <a:solidFill>
                <a:srgbClr val="000000"/>
              </a:solidFill>
              <a:round/>
              <a:headEnd/>
              <a:tailEnd/>
            </a:ln>
          </p:spPr>
          <p:txBody>
            <a:bodyPr/>
            <a:lstStyle/>
            <a:p>
              <a:endParaRPr lang="zh-CN" altLang="en-US"/>
            </a:p>
          </p:txBody>
        </p:sp>
        <p:sp>
          <p:nvSpPr>
            <p:cNvPr id="232" name="Freeform 142"/>
            <p:cNvSpPr>
              <a:spLocks/>
            </p:cNvSpPr>
            <p:nvPr/>
          </p:nvSpPr>
          <p:spPr bwMode="auto">
            <a:xfrm>
              <a:off x="5749" y="3284"/>
              <a:ext cx="24" cy="39"/>
            </a:xfrm>
            <a:custGeom>
              <a:avLst/>
              <a:gdLst>
                <a:gd name="T0" fmla="*/ 0 w 13"/>
                <a:gd name="T1" fmla="*/ 2147483646 h 22"/>
                <a:gd name="T2" fmla="*/ 2147483646 w 13"/>
                <a:gd name="T3" fmla="*/ 2147483646 h 22"/>
                <a:gd name="T4" fmla="*/ 2147483646 w 13"/>
                <a:gd name="T5" fmla="*/ 0 h 22"/>
                <a:gd name="T6" fmla="*/ 0 w 13"/>
                <a:gd name="T7" fmla="*/ 2147483646 h 22"/>
                <a:gd name="T8" fmla="*/ 0 60000 65536"/>
                <a:gd name="T9" fmla="*/ 0 60000 65536"/>
                <a:gd name="T10" fmla="*/ 0 60000 65536"/>
                <a:gd name="T11" fmla="*/ 0 60000 65536"/>
                <a:gd name="T12" fmla="*/ 0 w 13"/>
                <a:gd name="T13" fmla="*/ 0 h 22"/>
                <a:gd name="T14" fmla="*/ 13 w 13"/>
                <a:gd name="T15" fmla="*/ 22 h 22"/>
              </a:gdLst>
              <a:ahLst/>
              <a:cxnLst>
                <a:cxn ang="T8">
                  <a:pos x="T0" y="T1"/>
                </a:cxn>
                <a:cxn ang="T9">
                  <a:pos x="T2" y="T3"/>
                </a:cxn>
                <a:cxn ang="T10">
                  <a:pos x="T4" y="T5"/>
                </a:cxn>
                <a:cxn ang="T11">
                  <a:pos x="T6" y="T7"/>
                </a:cxn>
              </a:cxnLst>
              <a:rect l="T12" t="T13" r="T14" b="T15"/>
              <a:pathLst>
                <a:path w="13" h="22">
                  <a:moveTo>
                    <a:pt x="0" y="16"/>
                  </a:moveTo>
                  <a:lnTo>
                    <a:pt x="13" y="22"/>
                  </a:lnTo>
                  <a:lnTo>
                    <a:pt x="13" y="0"/>
                  </a:lnTo>
                  <a:lnTo>
                    <a:pt x="0" y="1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 name="Freeform 141"/>
            <p:cNvSpPr>
              <a:spLocks/>
            </p:cNvSpPr>
            <p:nvPr/>
          </p:nvSpPr>
          <p:spPr bwMode="auto">
            <a:xfrm>
              <a:off x="5773" y="3284"/>
              <a:ext cx="31" cy="39"/>
            </a:xfrm>
            <a:custGeom>
              <a:avLst/>
              <a:gdLst>
                <a:gd name="T0" fmla="*/ 0 w 16"/>
                <a:gd name="T1" fmla="*/ 2147483646 h 22"/>
                <a:gd name="T2" fmla="*/ 2147483646 w 16"/>
                <a:gd name="T3" fmla="*/ 2147483646 h 22"/>
                <a:gd name="T4" fmla="*/ 0 w 16"/>
                <a:gd name="T5" fmla="*/ 0 h 22"/>
                <a:gd name="T6" fmla="*/ 0 w 16"/>
                <a:gd name="T7" fmla="*/ 2147483646 h 22"/>
                <a:gd name="T8" fmla="*/ 0 60000 65536"/>
                <a:gd name="T9" fmla="*/ 0 60000 65536"/>
                <a:gd name="T10" fmla="*/ 0 60000 65536"/>
                <a:gd name="T11" fmla="*/ 0 60000 65536"/>
                <a:gd name="T12" fmla="*/ 0 w 16"/>
                <a:gd name="T13" fmla="*/ 0 h 22"/>
                <a:gd name="T14" fmla="*/ 16 w 16"/>
                <a:gd name="T15" fmla="*/ 22 h 22"/>
              </a:gdLst>
              <a:ahLst/>
              <a:cxnLst>
                <a:cxn ang="T8">
                  <a:pos x="T0" y="T1"/>
                </a:cxn>
                <a:cxn ang="T9">
                  <a:pos x="T2" y="T3"/>
                </a:cxn>
                <a:cxn ang="T10">
                  <a:pos x="T4" y="T5"/>
                </a:cxn>
                <a:cxn ang="T11">
                  <a:pos x="T6" y="T7"/>
                </a:cxn>
              </a:cxnLst>
              <a:rect l="T12" t="T13" r="T14" b="T15"/>
              <a:pathLst>
                <a:path w="16" h="22">
                  <a:moveTo>
                    <a:pt x="0" y="22"/>
                  </a:moveTo>
                  <a:lnTo>
                    <a:pt x="16" y="16"/>
                  </a:lnTo>
                  <a:lnTo>
                    <a:pt x="0" y="0"/>
                  </a:lnTo>
                  <a:lnTo>
                    <a:pt x="0" y="22"/>
                  </a:lnTo>
                  <a:close/>
                </a:path>
              </a:pathLst>
            </a:custGeom>
            <a:solidFill>
              <a:srgbClr val="FF00FF"/>
            </a:solidFill>
            <a:ln w="28575">
              <a:solidFill>
                <a:srgbClr val="000000"/>
              </a:solidFill>
              <a:round/>
              <a:headEnd/>
              <a:tailEnd/>
            </a:ln>
          </p:spPr>
          <p:txBody>
            <a:bodyPr/>
            <a:lstStyle/>
            <a:p>
              <a:endParaRPr lang="zh-CN" altLang="en-US"/>
            </a:p>
          </p:txBody>
        </p:sp>
        <p:sp>
          <p:nvSpPr>
            <p:cNvPr id="234" name="Freeform 140"/>
            <p:cNvSpPr>
              <a:spLocks/>
            </p:cNvSpPr>
            <p:nvPr/>
          </p:nvSpPr>
          <p:spPr bwMode="auto">
            <a:xfrm>
              <a:off x="5773" y="3284"/>
              <a:ext cx="31" cy="39"/>
            </a:xfrm>
            <a:custGeom>
              <a:avLst/>
              <a:gdLst>
                <a:gd name="T0" fmla="*/ 0 w 16"/>
                <a:gd name="T1" fmla="*/ 2147483646 h 22"/>
                <a:gd name="T2" fmla="*/ 2147483646 w 16"/>
                <a:gd name="T3" fmla="*/ 2147483646 h 22"/>
                <a:gd name="T4" fmla="*/ 0 w 16"/>
                <a:gd name="T5" fmla="*/ 0 h 22"/>
                <a:gd name="T6" fmla="*/ 0 w 16"/>
                <a:gd name="T7" fmla="*/ 2147483646 h 22"/>
                <a:gd name="T8" fmla="*/ 0 60000 65536"/>
                <a:gd name="T9" fmla="*/ 0 60000 65536"/>
                <a:gd name="T10" fmla="*/ 0 60000 65536"/>
                <a:gd name="T11" fmla="*/ 0 60000 65536"/>
                <a:gd name="T12" fmla="*/ 0 w 16"/>
                <a:gd name="T13" fmla="*/ 0 h 22"/>
                <a:gd name="T14" fmla="*/ 16 w 16"/>
                <a:gd name="T15" fmla="*/ 22 h 22"/>
              </a:gdLst>
              <a:ahLst/>
              <a:cxnLst>
                <a:cxn ang="T8">
                  <a:pos x="T0" y="T1"/>
                </a:cxn>
                <a:cxn ang="T9">
                  <a:pos x="T2" y="T3"/>
                </a:cxn>
                <a:cxn ang="T10">
                  <a:pos x="T4" y="T5"/>
                </a:cxn>
                <a:cxn ang="T11">
                  <a:pos x="T6" y="T7"/>
                </a:cxn>
              </a:cxnLst>
              <a:rect l="T12" t="T13" r="T14" b="T15"/>
              <a:pathLst>
                <a:path w="16" h="22">
                  <a:moveTo>
                    <a:pt x="0" y="22"/>
                  </a:moveTo>
                  <a:lnTo>
                    <a:pt x="16" y="16"/>
                  </a:lnTo>
                  <a:lnTo>
                    <a:pt x="0" y="0"/>
                  </a:lnTo>
                  <a:lnTo>
                    <a:pt x="0" y="2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 name="Freeform 139"/>
            <p:cNvSpPr>
              <a:spLocks/>
            </p:cNvSpPr>
            <p:nvPr/>
          </p:nvSpPr>
          <p:spPr bwMode="auto">
            <a:xfrm>
              <a:off x="5773" y="3284"/>
              <a:ext cx="40" cy="28"/>
            </a:xfrm>
            <a:custGeom>
              <a:avLst/>
              <a:gdLst>
                <a:gd name="T0" fmla="*/ 2147483646 w 21"/>
                <a:gd name="T1" fmla="*/ 1669771950 h 16"/>
                <a:gd name="T2" fmla="*/ 2147483646 w 21"/>
                <a:gd name="T3" fmla="*/ 0 h 16"/>
                <a:gd name="T4" fmla="*/ 0 w 21"/>
                <a:gd name="T5" fmla="*/ 0 h 16"/>
                <a:gd name="T6" fmla="*/ 2147483646 w 21"/>
                <a:gd name="T7" fmla="*/ 166977195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16" y="16"/>
                  </a:moveTo>
                  <a:lnTo>
                    <a:pt x="21" y="0"/>
                  </a:lnTo>
                  <a:lnTo>
                    <a:pt x="0" y="0"/>
                  </a:lnTo>
                  <a:lnTo>
                    <a:pt x="16" y="16"/>
                  </a:lnTo>
                  <a:close/>
                </a:path>
              </a:pathLst>
            </a:custGeom>
            <a:solidFill>
              <a:srgbClr val="FF00FF"/>
            </a:solidFill>
            <a:ln w="28575">
              <a:solidFill>
                <a:srgbClr val="000000"/>
              </a:solidFill>
              <a:round/>
              <a:headEnd/>
              <a:tailEnd/>
            </a:ln>
          </p:spPr>
          <p:txBody>
            <a:bodyPr/>
            <a:lstStyle/>
            <a:p>
              <a:endParaRPr lang="zh-CN" altLang="en-US"/>
            </a:p>
          </p:txBody>
        </p:sp>
        <p:sp>
          <p:nvSpPr>
            <p:cNvPr id="236" name="Freeform 138"/>
            <p:cNvSpPr>
              <a:spLocks/>
            </p:cNvSpPr>
            <p:nvPr/>
          </p:nvSpPr>
          <p:spPr bwMode="auto">
            <a:xfrm>
              <a:off x="5773" y="3284"/>
              <a:ext cx="40" cy="28"/>
            </a:xfrm>
            <a:custGeom>
              <a:avLst/>
              <a:gdLst>
                <a:gd name="T0" fmla="*/ 2147483646 w 21"/>
                <a:gd name="T1" fmla="*/ 1669771950 h 16"/>
                <a:gd name="T2" fmla="*/ 2147483646 w 21"/>
                <a:gd name="T3" fmla="*/ 0 h 16"/>
                <a:gd name="T4" fmla="*/ 0 w 21"/>
                <a:gd name="T5" fmla="*/ 0 h 16"/>
                <a:gd name="T6" fmla="*/ 2147483646 w 21"/>
                <a:gd name="T7" fmla="*/ 166977195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16" y="16"/>
                  </a:moveTo>
                  <a:lnTo>
                    <a:pt x="21" y="0"/>
                  </a:lnTo>
                  <a:lnTo>
                    <a:pt x="0" y="0"/>
                  </a:lnTo>
                  <a:lnTo>
                    <a:pt x="16" y="1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7" name="Freeform 137"/>
            <p:cNvSpPr>
              <a:spLocks/>
            </p:cNvSpPr>
            <p:nvPr/>
          </p:nvSpPr>
          <p:spPr bwMode="auto">
            <a:xfrm>
              <a:off x="5660" y="3182"/>
              <a:ext cx="231" cy="211"/>
            </a:xfrm>
            <a:custGeom>
              <a:avLst/>
              <a:gdLst>
                <a:gd name="T0" fmla="*/ 2147483646 w 122"/>
                <a:gd name="T1" fmla="*/ 2147483646 h 121"/>
                <a:gd name="T2" fmla="*/ 2147483646 w 122"/>
                <a:gd name="T3" fmla="*/ 1600084138 h 121"/>
                <a:gd name="T4" fmla="*/ 2147483646 w 122"/>
                <a:gd name="T5" fmla="*/ 0 h 121"/>
                <a:gd name="T6" fmla="*/ 2147483646 w 122"/>
                <a:gd name="T7" fmla="*/ 1600084138 h 121"/>
                <a:gd name="T8" fmla="*/ 0 w 122"/>
                <a:gd name="T9" fmla="*/ 2147483646 h 121"/>
                <a:gd name="T10" fmla="*/ 2147483646 w 122"/>
                <a:gd name="T11" fmla="*/ 2147483646 h 121"/>
                <a:gd name="T12" fmla="*/ 2147483646 w 122"/>
                <a:gd name="T13" fmla="*/ 2147483646 h 121"/>
                <a:gd name="T14" fmla="*/ 2147483646 w 122"/>
                <a:gd name="T15" fmla="*/ 2147483646 h 121"/>
                <a:gd name="T16" fmla="*/ 2147483646 w 122"/>
                <a:gd name="T17" fmla="*/ 2147483646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
                <a:gd name="T28" fmla="*/ 0 h 121"/>
                <a:gd name="T29" fmla="*/ 122 w 122"/>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 h="121">
                  <a:moveTo>
                    <a:pt x="122" y="59"/>
                  </a:moveTo>
                  <a:lnTo>
                    <a:pt x="104" y="17"/>
                  </a:lnTo>
                  <a:lnTo>
                    <a:pt x="60" y="0"/>
                  </a:lnTo>
                  <a:lnTo>
                    <a:pt x="18" y="17"/>
                  </a:lnTo>
                  <a:lnTo>
                    <a:pt x="0" y="59"/>
                  </a:lnTo>
                  <a:lnTo>
                    <a:pt x="18" y="104"/>
                  </a:lnTo>
                  <a:lnTo>
                    <a:pt x="60" y="121"/>
                  </a:lnTo>
                  <a:lnTo>
                    <a:pt x="104" y="104"/>
                  </a:lnTo>
                  <a:lnTo>
                    <a:pt x="122" y="59"/>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8" name="Line 136"/>
            <p:cNvSpPr>
              <a:spLocks noChangeShapeType="1"/>
            </p:cNvSpPr>
            <p:nvPr/>
          </p:nvSpPr>
          <p:spPr bwMode="auto">
            <a:xfrm flipH="1">
              <a:off x="6197" y="5069"/>
              <a:ext cx="62" cy="5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135"/>
            <p:cNvSpPr>
              <a:spLocks noChangeShapeType="1"/>
            </p:cNvSpPr>
            <p:nvPr/>
          </p:nvSpPr>
          <p:spPr bwMode="auto">
            <a:xfrm flipH="1" flipV="1">
              <a:off x="6197" y="5011"/>
              <a:ext cx="62" cy="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Freeform 134"/>
            <p:cNvSpPr>
              <a:spLocks/>
            </p:cNvSpPr>
            <p:nvPr/>
          </p:nvSpPr>
          <p:spPr bwMode="auto">
            <a:xfrm>
              <a:off x="6141" y="4960"/>
              <a:ext cx="234" cy="216"/>
            </a:xfrm>
            <a:custGeom>
              <a:avLst/>
              <a:gdLst>
                <a:gd name="T0" fmla="*/ 2147483646 w 124"/>
                <a:gd name="T1" fmla="*/ 2147483646 h 122"/>
                <a:gd name="T2" fmla="*/ 2147483646 w 124"/>
                <a:gd name="T3" fmla="*/ 2147483646 h 122"/>
                <a:gd name="T4" fmla="*/ 2147483646 w 124"/>
                <a:gd name="T5" fmla="*/ 0 h 122"/>
                <a:gd name="T6" fmla="*/ 2147483646 w 124"/>
                <a:gd name="T7" fmla="*/ 2147483646 h 122"/>
                <a:gd name="T8" fmla="*/ 0 w 124"/>
                <a:gd name="T9" fmla="*/ 2147483646 h 122"/>
                <a:gd name="T10" fmla="*/ 2147483646 w 124"/>
                <a:gd name="T11" fmla="*/ 2147483646 h 122"/>
                <a:gd name="T12" fmla="*/ 2147483646 w 124"/>
                <a:gd name="T13" fmla="*/ 2147483646 h 122"/>
                <a:gd name="T14" fmla="*/ 2147483646 w 124"/>
                <a:gd name="T15" fmla="*/ 2147483646 h 122"/>
                <a:gd name="T16" fmla="*/ 2147483646 w 124"/>
                <a:gd name="T17" fmla="*/ 2147483646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122"/>
                <a:gd name="T29" fmla="*/ 124 w 124"/>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122">
                  <a:moveTo>
                    <a:pt x="124" y="62"/>
                  </a:moveTo>
                  <a:lnTo>
                    <a:pt x="104" y="18"/>
                  </a:lnTo>
                  <a:lnTo>
                    <a:pt x="62" y="0"/>
                  </a:lnTo>
                  <a:lnTo>
                    <a:pt x="19" y="18"/>
                  </a:lnTo>
                  <a:lnTo>
                    <a:pt x="0" y="62"/>
                  </a:lnTo>
                  <a:lnTo>
                    <a:pt x="19" y="105"/>
                  </a:lnTo>
                  <a:lnTo>
                    <a:pt x="62" y="122"/>
                  </a:lnTo>
                  <a:lnTo>
                    <a:pt x="104" y="105"/>
                  </a:lnTo>
                  <a:lnTo>
                    <a:pt x="124" y="6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1" name="Line 133"/>
            <p:cNvSpPr>
              <a:spLocks noChangeShapeType="1"/>
            </p:cNvSpPr>
            <p:nvPr/>
          </p:nvSpPr>
          <p:spPr bwMode="auto">
            <a:xfrm>
              <a:off x="6259" y="5069"/>
              <a:ext cx="62" cy="5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132"/>
            <p:cNvSpPr>
              <a:spLocks noChangeShapeType="1"/>
            </p:cNvSpPr>
            <p:nvPr/>
          </p:nvSpPr>
          <p:spPr bwMode="auto">
            <a:xfrm flipV="1">
              <a:off x="6259" y="5011"/>
              <a:ext cx="62" cy="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Freeform 131"/>
            <p:cNvSpPr>
              <a:spLocks/>
            </p:cNvSpPr>
            <p:nvPr/>
          </p:nvSpPr>
          <p:spPr bwMode="auto">
            <a:xfrm>
              <a:off x="6259" y="3261"/>
              <a:ext cx="40" cy="23"/>
            </a:xfrm>
            <a:custGeom>
              <a:avLst/>
              <a:gdLst>
                <a:gd name="T0" fmla="*/ 2147483646 w 21"/>
                <a:gd name="T1" fmla="*/ 1973887559 h 13"/>
                <a:gd name="T2" fmla="*/ 2147483646 w 21"/>
                <a:gd name="T3" fmla="*/ 0 h 13"/>
                <a:gd name="T4" fmla="*/ 0 w 21"/>
                <a:gd name="T5" fmla="*/ 1973887559 h 13"/>
                <a:gd name="T6" fmla="*/ 2147483646 w 21"/>
                <a:gd name="T7" fmla="*/ 1973887559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21" y="13"/>
                  </a:moveTo>
                  <a:lnTo>
                    <a:pt x="15" y="0"/>
                  </a:lnTo>
                  <a:lnTo>
                    <a:pt x="0" y="13"/>
                  </a:lnTo>
                  <a:lnTo>
                    <a:pt x="21" y="13"/>
                  </a:lnTo>
                  <a:close/>
                </a:path>
              </a:pathLst>
            </a:custGeom>
            <a:solidFill>
              <a:srgbClr val="FF00FF"/>
            </a:solidFill>
            <a:ln w="28575">
              <a:solidFill>
                <a:srgbClr val="000000"/>
              </a:solidFill>
              <a:round/>
              <a:headEnd/>
              <a:tailEnd/>
            </a:ln>
          </p:spPr>
          <p:txBody>
            <a:bodyPr/>
            <a:lstStyle/>
            <a:p>
              <a:endParaRPr lang="zh-CN" altLang="en-US"/>
            </a:p>
          </p:txBody>
        </p:sp>
        <p:sp>
          <p:nvSpPr>
            <p:cNvPr id="244" name="Freeform 130"/>
            <p:cNvSpPr>
              <a:spLocks/>
            </p:cNvSpPr>
            <p:nvPr/>
          </p:nvSpPr>
          <p:spPr bwMode="auto">
            <a:xfrm>
              <a:off x="6259" y="3261"/>
              <a:ext cx="40" cy="23"/>
            </a:xfrm>
            <a:custGeom>
              <a:avLst/>
              <a:gdLst>
                <a:gd name="T0" fmla="*/ 2147483646 w 21"/>
                <a:gd name="T1" fmla="*/ 1973887559 h 13"/>
                <a:gd name="T2" fmla="*/ 2147483646 w 21"/>
                <a:gd name="T3" fmla="*/ 0 h 13"/>
                <a:gd name="T4" fmla="*/ 0 w 21"/>
                <a:gd name="T5" fmla="*/ 1973887559 h 13"/>
                <a:gd name="T6" fmla="*/ 2147483646 w 21"/>
                <a:gd name="T7" fmla="*/ 1973887559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21" y="13"/>
                  </a:moveTo>
                  <a:lnTo>
                    <a:pt x="15" y="0"/>
                  </a:lnTo>
                  <a:lnTo>
                    <a:pt x="0" y="13"/>
                  </a:lnTo>
                  <a:lnTo>
                    <a:pt x="21" y="13"/>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 name="Freeform 129"/>
            <p:cNvSpPr>
              <a:spLocks/>
            </p:cNvSpPr>
            <p:nvPr/>
          </p:nvSpPr>
          <p:spPr bwMode="auto">
            <a:xfrm>
              <a:off x="6259" y="3247"/>
              <a:ext cx="28" cy="37"/>
            </a:xfrm>
            <a:custGeom>
              <a:avLst/>
              <a:gdLst>
                <a:gd name="T0" fmla="*/ 2147483646 w 15"/>
                <a:gd name="T1" fmla="*/ 1057239332 h 21"/>
                <a:gd name="T2" fmla="*/ 0 w 15"/>
                <a:gd name="T3" fmla="*/ 0 h 21"/>
                <a:gd name="T4" fmla="*/ 0 w 15"/>
                <a:gd name="T5" fmla="*/ 2147483646 h 21"/>
                <a:gd name="T6" fmla="*/ 2147483646 w 15"/>
                <a:gd name="T7" fmla="*/ 1057239332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15" y="8"/>
                  </a:moveTo>
                  <a:lnTo>
                    <a:pt x="0" y="0"/>
                  </a:lnTo>
                  <a:lnTo>
                    <a:pt x="0" y="21"/>
                  </a:lnTo>
                  <a:lnTo>
                    <a:pt x="15" y="8"/>
                  </a:lnTo>
                  <a:close/>
                </a:path>
              </a:pathLst>
            </a:custGeom>
            <a:solidFill>
              <a:srgbClr val="FF00FF"/>
            </a:solidFill>
            <a:ln w="28575">
              <a:solidFill>
                <a:srgbClr val="000000"/>
              </a:solidFill>
              <a:round/>
              <a:headEnd/>
              <a:tailEnd/>
            </a:ln>
          </p:spPr>
          <p:txBody>
            <a:bodyPr/>
            <a:lstStyle/>
            <a:p>
              <a:endParaRPr lang="zh-CN" altLang="en-US"/>
            </a:p>
          </p:txBody>
        </p:sp>
        <p:sp>
          <p:nvSpPr>
            <p:cNvPr id="246" name="Freeform 128"/>
            <p:cNvSpPr>
              <a:spLocks/>
            </p:cNvSpPr>
            <p:nvPr/>
          </p:nvSpPr>
          <p:spPr bwMode="auto">
            <a:xfrm>
              <a:off x="6259" y="3247"/>
              <a:ext cx="28" cy="37"/>
            </a:xfrm>
            <a:custGeom>
              <a:avLst/>
              <a:gdLst>
                <a:gd name="T0" fmla="*/ 2147483646 w 15"/>
                <a:gd name="T1" fmla="*/ 1057239332 h 21"/>
                <a:gd name="T2" fmla="*/ 0 w 15"/>
                <a:gd name="T3" fmla="*/ 0 h 21"/>
                <a:gd name="T4" fmla="*/ 0 w 15"/>
                <a:gd name="T5" fmla="*/ 2147483646 h 21"/>
                <a:gd name="T6" fmla="*/ 2147483646 w 15"/>
                <a:gd name="T7" fmla="*/ 1057239332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15" y="8"/>
                  </a:moveTo>
                  <a:lnTo>
                    <a:pt x="0" y="0"/>
                  </a:lnTo>
                  <a:lnTo>
                    <a:pt x="0" y="21"/>
                  </a:lnTo>
                  <a:lnTo>
                    <a:pt x="15" y="8"/>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7" name="Freeform 127"/>
            <p:cNvSpPr>
              <a:spLocks/>
            </p:cNvSpPr>
            <p:nvPr/>
          </p:nvSpPr>
          <p:spPr bwMode="auto">
            <a:xfrm>
              <a:off x="6228" y="3247"/>
              <a:ext cx="31" cy="37"/>
            </a:xfrm>
            <a:custGeom>
              <a:avLst/>
              <a:gdLst>
                <a:gd name="T0" fmla="*/ 2147483646 w 16"/>
                <a:gd name="T1" fmla="*/ 0 h 21"/>
                <a:gd name="T2" fmla="*/ 0 w 16"/>
                <a:gd name="T3" fmla="*/ 1057239332 h 21"/>
                <a:gd name="T4" fmla="*/ 2147483646 w 16"/>
                <a:gd name="T5" fmla="*/ 2147483646 h 21"/>
                <a:gd name="T6" fmla="*/ 2147483646 w 16"/>
                <a:gd name="T7" fmla="*/ 0 h 21"/>
                <a:gd name="T8" fmla="*/ 0 60000 65536"/>
                <a:gd name="T9" fmla="*/ 0 60000 65536"/>
                <a:gd name="T10" fmla="*/ 0 60000 65536"/>
                <a:gd name="T11" fmla="*/ 0 60000 65536"/>
                <a:gd name="T12" fmla="*/ 0 w 16"/>
                <a:gd name="T13" fmla="*/ 0 h 21"/>
                <a:gd name="T14" fmla="*/ 16 w 16"/>
                <a:gd name="T15" fmla="*/ 21 h 21"/>
              </a:gdLst>
              <a:ahLst/>
              <a:cxnLst>
                <a:cxn ang="T8">
                  <a:pos x="T0" y="T1"/>
                </a:cxn>
                <a:cxn ang="T9">
                  <a:pos x="T2" y="T3"/>
                </a:cxn>
                <a:cxn ang="T10">
                  <a:pos x="T4" y="T5"/>
                </a:cxn>
                <a:cxn ang="T11">
                  <a:pos x="T6" y="T7"/>
                </a:cxn>
              </a:cxnLst>
              <a:rect l="T12" t="T13" r="T14" b="T15"/>
              <a:pathLst>
                <a:path w="16" h="21">
                  <a:moveTo>
                    <a:pt x="16" y="0"/>
                  </a:moveTo>
                  <a:lnTo>
                    <a:pt x="0" y="8"/>
                  </a:lnTo>
                  <a:lnTo>
                    <a:pt x="16" y="21"/>
                  </a:lnTo>
                  <a:lnTo>
                    <a:pt x="16" y="0"/>
                  </a:lnTo>
                  <a:close/>
                </a:path>
              </a:pathLst>
            </a:custGeom>
            <a:solidFill>
              <a:srgbClr val="FF00FF"/>
            </a:solidFill>
            <a:ln w="28575">
              <a:solidFill>
                <a:srgbClr val="000000"/>
              </a:solidFill>
              <a:round/>
              <a:headEnd/>
              <a:tailEnd/>
            </a:ln>
          </p:spPr>
          <p:txBody>
            <a:bodyPr/>
            <a:lstStyle/>
            <a:p>
              <a:endParaRPr lang="zh-CN" altLang="en-US"/>
            </a:p>
          </p:txBody>
        </p:sp>
        <p:sp>
          <p:nvSpPr>
            <p:cNvPr id="248" name="Freeform 126"/>
            <p:cNvSpPr>
              <a:spLocks/>
            </p:cNvSpPr>
            <p:nvPr/>
          </p:nvSpPr>
          <p:spPr bwMode="auto">
            <a:xfrm>
              <a:off x="6228" y="3247"/>
              <a:ext cx="31" cy="37"/>
            </a:xfrm>
            <a:custGeom>
              <a:avLst/>
              <a:gdLst>
                <a:gd name="T0" fmla="*/ 2147483646 w 16"/>
                <a:gd name="T1" fmla="*/ 0 h 21"/>
                <a:gd name="T2" fmla="*/ 0 w 16"/>
                <a:gd name="T3" fmla="*/ 1057239332 h 21"/>
                <a:gd name="T4" fmla="*/ 2147483646 w 16"/>
                <a:gd name="T5" fmla="*/ 2147483646 h 21"/>
                <a:gd name="T6" fmla="*/ 2147483646 w 16"/>
                <a:gd name="T7" fmla="*/ 0 h 21"/>
                <a:gd name="T8" fmla="*/ 0 60000 65536"/>
                <a:gd name="T9" fmla="*/ 0 60000 65536"/>
                <a:gd name="T10" fmla="*/ 0 60000 65536"/>
                <a:gd name="T11" fmla="*/ 0 60000 65536"/>
                <a:gd name="T12" fmla="*/ 0 w 16"/>
                <a:gd name="T13" fmla="*/ 0 h 21"/>
                <a:gd name="T14" fmla="*/ 16 w 16"/>
                <a:gd name="T15" fmla="*/ 21 h 21"/>
              </a:gdLst>
              <a:ahLst/>
              <a:cxnLst>
                <a:cxn ang="T8">
                  <a:pos x="T0" y="T1"/>
                </a:cxn>
                <a:cxn ang="T9">
                  <a:pos x="T2" y="T3"/>
                </a:cxn>
                <a:cxn ang="T10">
                  <a:pos x="T4" y="T5"/>
                </a:cxn>
                <a:cxn ang="T11">
                  <a:pos x="T6" y="T7"/>
                </a:cxn>
              </a:cxnLst>
              <a:rect l="T12" t="T13" r="T14" b="T15"/>
              <a:pathLst>
                <a:path w="16" h="21">
                  <a:moveTo>
                    <a:pt x="16" y="0"/>
                  </a:moveTo>
                  <a:lnTo>
                    <a:pt x="0" y="8"/>
                  </a:lnTo>
                  <a:lnTo>
                    <a:pt x="16" y="21"/>
                  </a:lnTo>
                  <a:lnTo>
                    <a:pt x="16"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9" name="Freeform 125"/>
            <p:cNvSpPr>
              <a:spLocks/>
            </p:cNvSpPr>
            <p:nvPr/>
          </p:nvSpPr>
          <p:spPr bwMode="auto">
            <a:xfrm>
              <a:off x="6219" y="3261"/>
              <a:ext cx="40" cy="23"/>
            </a:xfrm>
            <a:custGeom>
              <a:avLst/>
              <a:gdLst>
                <a:gd name="T0" fmla="*/ 2147483646 w 21"/>
                <a:gd name="T1" fmla="*/ 0 h 13"/>
                <a:gd name="T2" fmla="*/ 0 w 21"/>
                <a:gd name="T3" fmla="*/ 1973887559 h 13"/>
                <a:gd name="T4" fmla="*/ 2147483646 w 21"/>
                <a:gd name="T5" fmla="*/ 1973887559 h 13"/>
                <a:gd name="T6" fmla="*/ 2147483646 w 21"/>
                <a:gd name="T7" fmla="*/ 0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5" y="0"/>
                  </a:moveTo>
                  <a:lnTo>
                    <a:pt x="0" y="13"/>
                  </a:lnTo>
                  <a:lnTo>
                    <a:pt x="21" y="13"/>
                  </a:lnTo>
                  <a:lnTo>
                    <a:pt x="5" y="0"/>
                  </a:lnTo>
                  <a:close/>
                </a:path>
              </a:pathLst>
            </a:custGeom>
            <a:solidFill>
              <a:srgbClr val="FF00FF"/>
            </a:solidFill>
            <a:ln w="28575">
              <a:solidFill>
                <a:srgbClr val="000000"/>
              </a:solidFill>
              <a:round/>
              <a:headEnd/>
              <a:tailEnd/>
            </a:ln>
          </p:spPr>
          <p:txBody>
            <a:bodyPr/>
            <a:lstStyle/>
            <a:p>
              <a:endParaRPr lang="zh-CN" altLang="en-US"/>
            </a:p>
          </p:txBody>
        </p:sp>
        <p:sp>
          <p:nvSpPr>
            <p:cNvPr id="250" name="Freeform 124"/>
            <p:cNvSpPr>
              <a:spLocks/>
            </p:cNvSpPr>
            <p:nvPr/>
          </p:nvSpPr>
          <p:spPr bwMode="auto">
            <a:xfrm>
              <a:off x="6219" y="3261"/>
              <a:ext cx="40" cy="23"/>
            </a:xfrm>
            <a:custGeom>
              <a:avLst/>
              <a:gdLst>
                <a:gd name="T0" fmla="*/ 2147483646 w 21"/>
                <a:gd name="T1" fmla="*/ 0 h 13"/>
                <a:gd name="T2" fmla="*/ 0 w 21"/>
                <a:gd name="T3" fmla="*/ 1973887559 h 13"/>
                <a:gd name="T4" fmla="*/ 2147483646 w 21"/>
                <a:gd name="T5" fmla="*/ 1973887559 h 13"/>
                <a:gd name="T6" fmla="*/ 2147483646 w 21"/>
                <a:gd name="T7" fmla="*/ 0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5" y="0"/>
                  </a:moveTo>
                  <a:lnTo>
                    <a:pt x="0" y="13"/>
                  </a:lnTo>
                  <a:lnTo>
                    <a:pt x="21" y="13"/>
                  </a:lnTo>
                  <a:lnTo>
                    <a:pt x="5"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1" name="Freeform 123"/>
            <p:cNvSpPr>
              <a:spLocks/>
            </p:cNvSpPr>
            <p:nvPr/>
          </p:nvSpPr>
          <p:spPr bwMode="auto">
            <a:xfrm>
              <a:off x="6219" y="3284"/>
              <a:ext cx="40" cy="28"/>
            </a:xfrm>
            <a:custGeom>
              <a:avLst/>
              <a:gdLst>
                <a:gd name="T0" fmla="*/ 0 w 21"/>
                <a:gd name="T1" fmla="*/ 0 h 16"/>
                <a:gd name="T2" fmla="*/ 2147483646 w 21"/>
                <a:gd name="T3" fmla="*/ 1669771950 h 16"/>
                <a:gd name="T4" fmla="*/ 2147483646 w 21"/>
                <a:gd name="T5" fmla="*/ 0 h 16"/>
                <a:gd name="T6" fmla="*/ 0 w 21"/>
                <a:gd name="T7" fmla="*/ 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0" y="0"/>
                  </a:moveTo>
                  <a:lnTo>
                    <a:pt x="5" y="16"/>
                  </a:lnTo>
                  <a:lnTo>
                    <a:pt x="21" y="0"/>
                  </a:lnTo>
                  <a:lnTo>
                    <a:pt x="0" y="0"/>
                  </a:lnTo>
                  <a:close/>
                </a:path>
              </a:pathLst>
            </a:custGeom>
            <a:solidFill>
              <a:srgbClr val="FF00FF"/>
            </a:solidFill>
            <a:ln w="28575">
              <a:solidFill>
                <a:srgbClr val="000000"/>
              </a:solidFill>
              <a:round/>
              <a:headEnd/>
              <a:tailEnd/>
            </a:ln>
          </p:spPr>
          <p:txBody>
            <a:bodyPr/>
            <a:lstStyle/>
            <a:p>
              <a:endParaRPr lang="zh-CN" altLang="en-US"/>
            </a:p>
          </p:txBody>
        </p:sp>
        <p:sp>
          <p:nvSpPr>
            <p:cNvPr id="252" name="Freeform 122"/>
            <p:cNvSpPr>
              <a:spLocks/>
            </p:cNvSpPr>
            <p:nvPr/>
          </p:nvSpPr>
          <p:spPr bwMode="auto">
            <a:xfrm>
              <a:off x="6219" y="3284"/>
              <a:ext cx="40" cy="28"/>
            </a:xfrm>
            <a:custGeom>
              <a:avLst/>
              <a:gdLst>
                <a:gd name="T0" fmla="*/ 0 w 21"/>
                <a:gd name="T1" fmla="*/ 0 h 16"/>
                <a:gd name="T2" fmla="*/ 2147483646 w 21"/>
                <a:gd name="T3" fmla="*/ 1669771950 h 16"/>
                <a:gd name="T4" fmla="*/ 2147483646 w 21"/>
                <a:gd name="T5" fmla="*/ 0 h 16"/>
                <a:gd name="T6" fmla="*/ 0 w 21"/>
                <a:gd name="T7" fmla="*/ 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0" y="0"/>
                  </a:moveTo>
                  <a:lnTo>
                    <a:pt x="5" y="16"/>
                  </a:lnTo>
                  <a:lnTo>
                    <a:pt x="21"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3" name="Freeform 121"/>
            <p:cNvSpPr>
              <a:spLocks/>
            </p:cNvSpPr>
            <p:nvPr/>
          </p:nvSpPr>
          <p:spPr bwMode="auto">
            <a:xfrm>
              <a:off x="6228" y="3284"/>
              <a:ext cx="31" cy="39"/>
            </a:xfrm>
            <a:custGeom>
              <a:avLst/>
              <a:gdLst>
                <a:gd name="T0" fmla="*/ 0 w 16"/>
                <a:gd name="T1" fmla="*/ 2147483646 h 22"/>
                <a:gd name="T2" fmla="*/ 2147483646 w 16"/>
                <a:gd name="T3" fmla="*/ 2147483646 h 22"/>
                <a:gd name="T4" fmla="*/ 2147483646 w 16"/>
                <a:gd name="T5" fmla="*/ 0 h 22"/>
                <a:gd name="T6" fmla="*/ 0 w 16"/>
                <a:gd name="T7" fmla="*/ 2147483646 h 22"/>
                <a:gd name="T8" fmla="*/ 0 60000 65536"/>
                <a:gd name="T9" fmla="*/ 0 60000 65536"/>
                <a:gd name="T10" fmla="*/ 0 60000 65536"/>
                <a:gd name="T11" fmla="*/ 0 60000 65536"/>
                <a:gd name="T12" fmla="*/ 0 w 16"/>
                <a:gd name="T13" fmla="*/ 0 h 22"/>
                <a:gd name="T14" fmla="*/ 16 w 16"/>
                <a:gd name="T15" fmla="*/ 22 h 22"/>
              </a:gdLst>
              <a:ahLst/>
              <a:cxnLst>
                <a:cxn ang="T8">
                  <a:pos x="T0" y="T1"/>
                </a:cxn>
                <a:cxn ang="T9">
                  <a:pos x="T2" y="T3"/>
                </a:cxn>
                <a:cxn ang="T10">
                  <a:pos x="T4" y="T5"/>
                </a:cxn>
                <a:cxn ang="T11">
                  <a:pos x="T6" y="T7"/>
                </a:cxn>
              </a:cxnLst>
              <a:rect l="T12" t="T13" r="T14" b="T15"/>
              <a:pathLst>
                <a:path w="16" h="22">
                  <a:moveTo>
                    <a:pt x="0" y="16"/>
                  </a:moveTo>
                  <a:lnTo>
                    <a:pt x="16" y="22"/>
                  </a:lnTo>
                  <a:lnTo>
                    <a:pt x="16" y="0"/>
                  </a:lnTo>
                  <a:lnTo>
                    <a:pt x="0" y="16"/>
                  </a:lnTo>
                  <a:close/>
                </a:path>
              </a:pathLst>
            </a:custGeom>
            <a:solidFill>
              <a:srgbClr val="FF00FF"/>
            </a:solidFill>
            <a:ln w="28575">
              <a:solidFill>
                <a:srgbClr val="000000"/>
              </a:solidFill>
              <a:round/>
              <a:headEnd/>
              <a:tailEnd/>
            </a:ln>
          </p:spPr>
          <p:txBody>
            <a:bodyPr/>
            <a:lstStyle/>
            <a:p>
              <a:endParaRPr lang="zh-CN" altLang="en-US"/>
            </a:p>
          </p:txBody>
        </p:sp>
        <p:sp>
          <p:nvSpPr>
            <p:cNvPr id="254" name="Freeform 120"/>
            <p:cNvSpPr>
              <a:spLocks/>
            </p:cNvSpPr>
            <p:nvPr/>
          </p:nvSpPr>
          <p:spPr bwMode="auto">
            <a:xfrm>
              <a:off x="6228" y="3284"/>
              <a:ext cx="31" cy="39"/>
            </a:xfrm>
            <a:custGeom>
              <a:avLst/>
              <a:gdLst>
                <a:gd name="T0" fmla="*/ 0 w 16"/>
                <a:gd name="T1" fmla="*/ 2147483646 h 22"/>
                <a:gd name="T2" fmla="*/ 2147483646 w 16"/>
                <a:gd name="T3" fmla="*/ 2147483646 h 22"/>
                <a:gd name="T4" fmla="*/ 2147483646 w 16"/>
                <a:gd name="T5" fmla="*/ 0 h 22"/>
                <a:gd name="T6" fmla="*/ 0 w 16"/>
                <a:gd name="T7" fmla="*/ 2147483646 h 22"/>
                <a:gd name="T8" fmla="*/ 0 60000 65536"/>
                <a:gd name="T9" fmla="*/ 0 60000 65536"/>
                <a:gd name="T10" fmla="*/ 0 60000 65536"/>
                <a:gd name="T11" fmla="*/ 0 60000 65536"/>
                <a:gd name="T12" fmla="*/ 0 w 16"/>
                <a:gd name="T13" fmla="*/ 0 h 22"/>
                <a:gd name="T14" fmla="*/ 16 w 16"/>
                <a:gd name="T15" fmla="*/ 22 h 22"/>
              </a:gdLst>
              <a:ahLst/>
              <a:cxnLst>
                <a:cxn ang="T8">
                  <a:pos x="T0" y="T1"/>
                </a:cxn>
                <a:cxn ang="T9">
                  <a:pos x="T2" y="T3"/>
                </a:cxn>
                <a:cxn ang="T10">
                  <a:pos x="T4" y="T5"/>
                </a:cxn>
                <a:cxn ang="T11">
                  <a:pos x="T6" y="T7"/>
                </a:cxn>
              </a:cxnLst>
              <a:rect l="T12" t="T13" r="T14" b="T15"/>
              <a:pathLst>
                <a:path w="16" h="22">
                  <a:moveTo>
                    <a:pt x="0" y="16"/>
                  </a:moveTo>
                  <a:lnTo>
                    <a:pt x="16" y="22"/>
                  </a:lnTo>
                  <a:lnTo>
                    <a:pt x="16" y="0"/>
                  </a:lnTo>
                  <a:lnTo>
                    <a:pt x="0" y="1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5" name="Freeform 119"/>
            <p:cNvSpPr>
              <a:spLocks/>
            </p:cNvSpPr>
            <p:nvPr/>
          </p:nvSpPr>
          <p:spPr bwMode="auto">
            <a:xfrm>
              <a:off x="6259" y="3284"/>
              <a:ext cx="28" cy="39"/>
            </a:xfrm>
            <a:custGeom>
              <a:avLst/>
              <a:gdLst>
                <a:gd name="T0" fmla="*/ 0 w 15"/>
                <a:gd name="T1" fmla="*/ 2147483646 h 22"/>
                <a:gd name="T2" fmla="*/ 2147483646 w 15"/>
                <a:gd name="T3" fmla="*/ 2147483646 h 22"/>
                <a:gd name="T4" fmla="*/ 0 w 15"/>
                <a:gd name="T5" fmla="*/ 0 h 22"/>
                <a:gd name="T6" fmla="*/ 0 w 15"/>
                <a:gd name="T7" fmla="*/ 2147483646 h 22"/>
                <a:gd name="T8" fmla="*/ 0 60000 65536"/>
                <a:gd name="T9" fmla="*/ 0 60000 65536"/>
                <a:gd name="T10" fmla="*/ 0 60000 65536"/>
                <a:gd name="T11" fmla="*/ 0 60000 65536"/>
                <a:gd name="T12" fmla="*/ 0 w 15"/>
                <a:gd name="T13" fmla="*/ 0 h 22"/>
                <a:gd name="T14" fmla="*/ 15 w 15"/>
                <a:gd name="T15" fmla="*/ 22 h 22"/>
              </a:gdLst>
              <a:ahLst/>
              <a:cxnLst>
                <a:cxn ang="T8">
                  <a:pos x="T0" y="T1"/>
                </a:cxn>
                <a:cxn ang="T9">
                  <a:pos x="T2" y="T3"/>
                </a:cxn>
                <a:cxn ang="T10">
                  <a:pos x="T4" y="T5"/>
                </a:cxn>
                <a:cxn ang="T11">
                  <a:pos x="T6" y="T7"/>
                </a:cxn>
              </a:cxnLst>
              <a:rect l="T12" t="T13" r="T14" b="T15"/>
              <a:pathLst>
                <a:path w="15" h="22">
                  <a:moveTo>
                    <a:pt x="0" y="22"/>
                  </a:moveTo>
                  <a:lnTo>
                    <a:pt x="15" y="16"/>
                  </a:lnTo>
                  <a:lnTo>
                    <a:pt x="0" y="0"/>
                  </a:lnTo>
                  <a:lnTo>
                    <a:pt x="0" y="22"/>
                  </a:lnTo>
                  <a:close/>
                </a:path>
              </a:pathLst>
            </a:custGeom>
            <a:solidFill>
              <a:srgbClr val="FF00FF"/>
            </a:solidFill>
            <a:ln w="28575">
              <a:solidFill>
                <a:srgbClr val="000000"/>
              </a:solidFill>
              <a:round/>
              <a:headEnd/>
              <a:tailEnd/>
            </a:ln>
          </p:spPr>
          <p:txBody>
            <a:bodyPr/>
            <a:lstStyle/>
            <a:p>
              <a:endParaRPr lang="zh-CN" altLang="en-US"/>
            </a:p>
          </p:txBody>
        </p:sp>
        <p:sp>
          <p:nvSpPr>
            <p:cNvPr id="256" name="Freeform 118"/>
            <p:cNvSpPr>
              <a:spLocks/>
            </p:cNvSpPr>
            <p:nvPr/>
          </p:nvSpPr>
          <p:spPr bwMode="auto">
            <a:xfrm>
              <a:off x="6259" y="3284"/>
              <a:ext cx="28" cy="39"/>
            </a:xfrm>
            <a:custGeom>
              <a:avLst/>
              <a:gdLst>
                <a:gd name="T0" fmla="*/ 0 w 15"/>
                <a:gd name="T1" fmla="*/ 2147483646 h 22"/>
                <a:gd name="T2" fmla="*/ 2147483646 w 15"/>
                <a:gd name="T3" fmla="*/ 2147483646 h 22"/>
                <a:gd name="T4" fmla="*/ 0 w 15"/>
                <a:gd name="T5" fmla="*/ 0 h 22"/>
                <a:gd name="T6" fmla="*/ 0 w 15"/>
                <a:gd name="T7" fmla="*/ 2147483646 h 22"/>
                <a:gd name="T8" fmla="*/ 0 60000 65536"/>
                <a:gd name="T9" fmla="*/ 0 60000 65536"/>
                <a:gd name="T10" fmla="*/ 0 60000 65536"/>
                <a:gd name="T11" fmla="*/ 0 60000 65536"/>
                <a:gd name="T12" fmla="*/ 0 w 15"/>
                <a:gd name="T13" fmla="*/ 0 h 22"/>
                <a:gd name="T14" fmla="*/ 15 w 15"/>
                <a:gd name="T15" fmla="*/ 22 h 22"/>
              </a:gdLst>
              <a:ahLst/>
              <a:cxnLst>
                <a:cxn ang="T8">
                  <a:pos x="T0" y="T1"/>
                </a:cxn>
                <a:cxn ang="T9">
                  <a:pos x="T2" y="T3"/>
                </a:cxn>
                <a:cxn ang="T10">
                  <a:pos x="T4" y="T5"/>
                </a:cxn>
                <a:cxn ang="T11">
                  <a:pos x="T6" y="T7"/>
                </a:cxn>
              </a:cxnLst>
              <a:rect l="T12" t="T13" r="T14" b="T15"/>
              <a:pathLst>
                <a:path w="15" h="22">
                  <a:moveTo>
                    <a:pt x="0" y="22"/>
                  </a:moveTo>
                  <a:lnTo>
                    <a:pt x="15" y="16"/>
                  </a:lnTo>
                  <a:lnTo>
                    <a:pt x="0" y="0"/>
                  </a:lnTo>
                  <a:lnTo>
                    <a:pt x="0" y="2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7" name="Freeform 117"/>
            <p:cNvSpPr>
              <a:spLocks/>
            </p:cNvSpPr>
            <p:nvPr/>
          </p:nvSpPr>
          <p:spPr bwMode="auto">
            <a:xfrm>
              <a:off x="6259" y="3284"/>
              <a:ext cx="40" cy="28"/>
            </a:xfrm>
            <a:custGeom>
              <a:avLst/>
              <a:gdLst>
                <a:gd name="T0" fmla="*/ 2147483646 w 21"/>
                <a:gd name="T1" fmla="*/ 1669771950 h 16"/>
                <a:gd name="T2" fmla="*/ 2147483646 w 21"/>
                <a:gd name="T3" fmla="*/ 0 h 16"/>
                <a:gd name="T4" fmla="*/ 0 w 21"/>
                <a:gd name="T5" fmla="*/ 0 h 16"/>
                <a:gd name="T6" fmla="*/ 2147483646 w 21"/>
                <a:gd name="T7" fmla="*/ 166977195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15" y="16"/>
                  </a:moveTo>
                  <a:lnTo>
                    <a:pt x="21" y="0"/>
                  </a:lnTo>
                  <a:lnTo>
                    <a:pt x="0" y="0"/>
                  </a:lnTo>
                  <a:lnTo>
                    <a:pt x="15" y="16"/>
                  </a:lnTo>
                  <a:close/>
                </a:path>
              </a:pathLst>
            </a:custGeom>
            <a:solidFill>
              <a:srgbClr val="FF00FF"/>
            </a:solidFill>
            <a:ln w="28575">
              <a:solidFill>
                <a:srgbClr val="000000"/>
              </a:solidFill>
              <a:round/>
              <a:headEnd/>
              <a:tailEnd/>
            </a:ln>
          </p:spPr>
          <p:txBody>
            <a:bodyPr/>
            <a:lstStyle/>
            <a:p>
              <a:endParaRPr lang="zh-CN" altLang="en-US"/>
            </a:p>
          </p:txBody>
        </p:sp>
        <p:sp>
          <p:nvSpPr>
            <p:cNvPr id="258" name="Freeform 116"/>
            <p:cNvSpPr>
              <a:spLocks/>
            </p:cNvSpPr>
            <p:nvPr/>
          </p:nvSpPr>
          <p:spPr bwMode="auto">
            <a:xfrm>
              <a:off x="6259" y="3284"/>
              <a:ext cx="40" cy="28"/>
            </a:xfrm>
            <a:custGeom>
              <a:avLst/>
              <a:gdLst>
                <a:gd name="T0" fmla="*/ 2147483646 w 21"/>
                <a:gd name="T1" fmla="*/ 1669771950 h 16"/>
                <a:gd name="T2" fmla="*/ 2147483646 w 21"/>
                <a:gd name="T3" fmla="*/ 0 h 16"/>
                <a:gd name="T4" fmla="*/ 0 w 21"/>
                <a:gd name="T5" fmla="*/ 0 h 16"/>
                <a:gd name="T6" fmla="*/ 2147483646 w 21"/>
                <a:gd name="T7" fmla="*/ 166977195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15" y="16"/>
                  </a:moveTo>
                  <a:lnTo>
                    <a:pt x="21" y="0"/>
                  </a:lnTo>
                  <a:lnTo>
                    <a:pt x="0" y="0"/>
                  </a:lnTo>
                  <a:lnTo>
                    <a:pt x="15" y="1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9" name="Freeform 115"/>
            <p:cNvSpPr>
              <a:spLocks/>
            </p:cNvSpPr>
            <p:nvPr/>
          </p:nvSpPr>
          <p:spPr bwMode="auto">
            <a:xfrm>
              <a:off x="6141" y="3182"/>
              <a:ext cx="234" cy="211"/>
            </a:xfrm>
            <a:custGeom>
              <a:avLst/>
              <a:gdLst>
                <a:gd name="T0" fmla="*/ 2147483646 w 124"/>
                <a:gd name="T1" fmla="*/ 2147483646 h 121"/>
                <a:gd name="T2" fmla="*/ 2147483646 w 124"/>
                <a:gd name="T3" fmla="*/ 1600084138 h 121"/>
                <a:gd name="T4" fmla="*/ 2147483646 w 124"/>
                <a:gd name="T5" fmla="*/ 0 h 121"/>
                <a:gd name="T6" fmla="*/ 2147483646 w 124"/>
                <a:gd name="T7" fmla="*/ 1600084138 h 121"/>
                <a:gd name="T8" fmla="*/ 0 w 124"/>
                <a:gd name="T9" fmla="*/ 2147483646 h 121"/>
                <a:gd name="T10" fmla="*/ 2147483646 w 124"/>
                <a:gd name="T11" fmla="*/ 2147483646 h 121"/>
                <a:gd name="T12" fmla="*/ 2147483646 w 124"/>
                <a:gd name="T13" fmla="*/ 2147483646 h 121"/>
                <a:gd name="T14" fmla="*/ 2147483646 w 124"/>
                <a:gd name="T15" fmla="*/ 2147483646 h 121"/>
                <a:gd name="T16" fmla="*/ 2147483646 w 124"/>
                <a:gd name="T17" fmla="*/ 2147483646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121"/>
                <a:gd name="T29" fmla="*/ 124 w 124"/>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121">
                  <a:moveTo>
                    <a:pt x="124" y="59"/>
                  </a:moveTo>
                  <a:lnTo>
                    <a:pt x="104" y="17"/>
                  </a:lnTo>
                  <a:lnTo>
                    <a:pt x="62" y="0"/>
                  </a:lnTo>
                  <a:lnTo>
                    <a:pt x="19" y="17"/>
                  </a:lnTo>
                  <a:lnTo>
                    <a:pt x="0" y="59"/>
                  </a:lnTo>
                  <a:lnTo>
                    <a:pt x="19" y="104"/>
                  </a:lnTo>
                  <a:lnTo>
                    <a:pt x="62" y="121"/>
                  </a:lnTo>
                  <a:lnTo>
                    <a:pt x="104" y="104"/>
                  </a:lnTo>
                  <a:lnTo>
                    <a:pt x="124" y="59"/>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0" name="Line 114"/>
            <p:cNvSpPr>
              <a:spLocks noChangeShapeType="1"/>
            </p:cNvSpPr>
            <p:nvPr/>
          </p:nvSpPr>
          <p:spPr bwMode="auto">
            <a:xfrm flipH="1">
              <a:off x="6638" y="5069"/>
              <a:ext cx="61" cy="5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113"/>
            <p:cNvSpPr>
              <a:spLocks noChangeShapeType="1"/>
            </p:cNvSpPr>
            <p:nvPr/>
          </p:nvSpPr>
          <p:spPr bwMode="auto">
            <a:xfrm flipH="1" flipV="1">
              <a:off x="6638" y="5011"/>
              <a:ext cx="61" cy="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Freeform 112"/>
            <p:cNvSpPr>
              <a:spLocks/>
            </p:cNvSpPr>
            <p:nvPr/>
          </p:nvSpPr>
          <p:spPr bwMode="auto">
            <a:xfrm>
              <a:off x="6583" y="4960"/>
              <a:ext cx="232" cy="216"/>
            </a:xfrm>
            <a:custGeom>
              <a:avLst/>
              <a:gdLst>
                <a:gd name="T0" fmla="*/ 2147483646 w 123"/>
                <a:gd name="T1" fmla="*/ 2147483646 h 122"/>
                <a:gd name="T2" fmla="*/ 2147483646 w 123"/>
                <a:gd name="T3" fmla="*/ 2147483646 h 122"/>
                <a:gd name="T4" fmla="*/ 2147483646 w 123"/>
                <a:gd name="T5" fmla="*/ 0 h 122"/>
                <a:gd name="T6" fmla="*/ 2147483646 w 123"/>
                <a:gd name="T7" fmla="*/ 2147483646 h 122"/>
                <a:gd name="T8" fmla="*/ 0 w 123"/>
                <a:gd name="T9" fmla="*/ 2147483646 h 122"/>
                <a:gd name="T10" fmla="*/ 2147483646 w 123"/>
                <a:gd name="T11" fmla="*/ 2147483646 h 122"/>
                <a:gd name="T12" fmla="*/ 2147483646 w 123"/>
                <a:gd name="T13" fmla="*/ 2147483646 h 122"/>
                <a:gd name="T14" fmla="*/ 2147483646 w 123"/>
                <a:gd name="T15" fmla="*/ 2147483646 h 122"/>
                <a:gd name="T16" fmla="*/ 2147483646 w 123"/>
                <a:gd name="T17" fmla="*/ 2147483646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3"/>
                <a:gd name="T28" fmla="*/ 0 h 122"/>
                <a:gd name="T29" fmla="*/ 123 w 123"/>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3" h="122">
                  <a:moveTo>
                    <a:pt x="123" y="62"/>
                  </a:moveTo>
                  <a:lnTo>
                    <a:pt x="104" y="18"/>
                  </a:lnTo>
                  <a:lnTo>
                    <a:pt x="61" y="0"/>
                  </a:lnTo>
                  <a:lnTo>
                    <a:pt x="19" y="18"/>
                  </a:lnTo>
                  <a:lnTo>
                    <a:pt x="0" y="62"/>
                  </a:lnTo>
                  <a:lnTo>
                    <a:pt x="19" y="105"/>
                  </a:lnTo>
                  <a:lnTo>
                    <a:pt x="61" y="122"/>
                  </a:lnTo>
                  <a:lnTo>
                    <a:pt x="104" y="105"/>
                  </a:lnTo>
                  <a:lnTo>
                    <a:pt x="123" y="6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3" name="Line 111"/>
            <p:cNvSpPr>
              <a:spLocks noChangeShapeType="1"/>
            </p:cNvSpPr>
            <p:nvPr/>
          </p:nvSpPr>
          <p:spPr bwMode="auto">
            <a:xfrm>
              <a:off x="6699" y="5069"/>
              <a:ext cx="61" cy="5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110"/>
            <p:cNvSpPr>
              <a:spLocks noChangeShapeType="1"/>
            </p:cNvSpPr>
            <p:nvPr/>
          </p:nvSpPr>
          <p:spPr bwMode="auto">
            <a:xfrm flipV="1">
              <a:off x="6699" y="5011"/>
              <a:ext cx="61" cy="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Freeform 109"/>
            <p:cNvSpPr>
              <a:spLocks/>
            </p:cNvSpPr>
            <p:nvPr/>
          </p:nvSpPr>
          <p:spPr bwMode="auto">
            <a:xfrm>
              <a:off x="6699" y="3261"/>
              <a:ext cx="41" cy="23"/>
            </a:xfrm>
            <a:custGeom>
              <a:avLst/>
              <a:gdLst>
                <a:gd name="T0" fmla="*/ 2147483646 w 22"/>
                <a:gd name="T1" fmla="*/ 1973887559 h 13"/>
                <a:gd name="T2" fmla="*/ 2147483646 w 22"/>
                <a:gd name="T3" fmla="*/ 0 h 13"/>
                <a:gd name="T4" fmla="*/ 0 w 22"/>
                <a:gd name="T5" fmla="*/ 1973887559 h 13"/>
                <a:gd name="T6" fmla="*/ 2147483646 w 22"/>
                <a:gd name="T7" fmla="*/ 1973887559 h 13"/>
                <a:gd name="T8" fmla="*/ 0 60000 65536"/>
                <a:gd name="T9" fmla="*/ 0 60000 65536"/>
                <a:gd name="T10" fmla="*/ 0 60000 65536"/>
                <a:gd name="T11" fmla="*/ 0 60000 65536"/>
                <a:gd name="T12" fmla="*/ 0 w 22"/>
                <a:gd name="T13" fmla="*/ 0 h 13"/>
                <a:gd name="T14" fmla="*/ 22 w 22"/>
                <a:gd name="T15" fmla="*/ 13 h 13"/>
              </a:gdLst>
              <a:ahLst/>
              <a:cxnLst>
                <a:cxn ang="T8">
                  <a:pos x="T0" y="T1"/>
                </a:cxn>
                <a:cxn ang="T9">
                  <a:pos x="T2" y="T3"/>
                </a:cxn>
                <a:cxn ang="T10">
                  <a:pos x="T4" y="T5"/>
                </a:cxn>
                <a:cxn ang="T11">
                  <a:pos x="T6" y="T7"/>
                </a:cxn>
              </a:cxnLst>
              <a:rect l="T12" t="T13" r="T14" b="T15"/>
              <a:pathLst>
                <a:path w="22" h="13">
                  <a:moveTo>
                    <a:pt x="22" y="13"/>
                  </a:moveTo>
                  <a:lnTo>
                    <a:pt x="16" y="0"/>
                  </a:lnTo>
                  <a:lnTo>
                    <a:pt x="0" y="13"/>
                  </a:lnTo>
                  <a:lnTo>
                    <a:pt x="22" y="13"/>
                  </a:lnTo>
                  <a:close/>
                </a:path>
              </a:pathLst>
            </a:custGeom>
            <a:solidFill>
              <a:srgbClr val="FF00FF"/>
            </a:solidFill>
            <a:ln w="28575">
              <a:solidFill>
                <a:srgbClr val="000000"/>
              </a:solidFill>
              <a:round/>
              <a:headEnd/>
              <a:tailEnd/>
            </a:ln>
          </p:spPr>
          <p:txBody>
            <a:bodyPr/>
            <a:lstStyle/>
            <a:p>
              <a:endParaRPr lang="zh-CN" altLang="en-US"/>
            </a:p>
          </p:txBody>
        </p:sp>
        <p:sp>
          <p:nvSpPr>
            <p:cNvPr id="266" name="Freeform 108"/>
            <p:cNvSpPr>
              <a:spLocks/>
            </p:cNvSpPr>
            <p:nvPr/>
          </p:nvSpPr>
          <p:spPr bwMode="auto">
            <a:xfrm>
              <a:off x="6699" y="3261"/>
              <a:ext cx="41" cy="23"/>
            </a:xfrm>
            <a:custGeom>
              <a:avLst/>
              <a:gdLst>
                <a:gd name="T0" fmla="*/ 2147483646 w 22"/>
                <a:gd name="T1" fmla="*/ 1973887559 h 13"/>
                <a:gd name="T2" fmla="*/ 2147483646 w 22"/>
                <a:gd name="T3" fmla="*/ 0 h 13"/>
                <a:gd name="T4" fmla="*/ 0 w 22"/>
                <a:gd name="T5" fmla="*/ 1973887559 h 13"/>
                <a:gd name="T6" fmla="*/ 2147483646 w 22"/>
                <a:gd name="T7" fmla="*/ 1973887559 h 13"/>
                <a:gd name="T8" fmla="*/ 0 60000 65536"/>
                <a:gd name="T9" fmla="*/ 0 60000 65536"/>
                <a:gd name="T10" fmla="*/ 0 60000 65536"/>
                <a:gd name="T11" fmla="*/ 0 60000 65536"/>
                <a:gd name="T12" fmla="*/ 0 w 22"/>
                <a:gd name="T13" fmla="*/ 0 h 13"/>
                <a:gd name="T14" fmla="*/ 22 w 22"/>
                <a:gd name="T15" fmla="*/ 13 h 13"/>
              </a:gdLst>
              <a:ahLst/>
              <a:cxnLst>
                <a:cxn ang="T8">
                  <a:pos x="T0" y="T1"/>
                </a:cxn>
                <a:cxn ang="T9">
                  <a:pos x="T2" y="T3"/>
                </a:cxn>
                <a:cxn ang="T10">
                  <a:pos x="T4" y="T5"/>
                </a:cxn>
                <a:cxn ang="T11">
                  <a:pos x="T6" y="T7"/>
                </a:cxn>
              </a:cxnLst>
              <a:rect l="T12" t="T13" r="T14" b="T15"/>
              <a:pathLst>
                <a:path w="22" h="13">
                  <a:moveTo>
                    <a:pt x="22" y="13"/>
                  </a:moveTo>
                  <a:lnTo>
                    <a:pt x="16" y="0"/>
                  </a:lnTo>
                  <a:lnTo>
                    <a:pt x="0" y="13"/>
                  </a:lnTo>
                  <a:lnTo>
                    <a:pt x="22" y="13"/>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7" name="Freeform 107"/>
            <p:cNvSpPr>
              <a:spLocks/>
            </p:cNvSpPr>
            <p:nvPr/>
          </p:nvSpPr>
          <p:spPr bwMode="auto">
            <a:xfrm>
              <a:off x="6699" y="3247"/>
              <a:ext cx="30" cy="37"/>
            </a:xfrm>
            <a:custGeom>
              <a:avLst/>
              <a:gdLst>
                <a:gd name="T0" fmla="*/ 2147483646 w 16"/>
                <a:gd name="T1" fmla="*/ 1057239332 h 21"/>
                <a:gd name="T2" fmla="*/ 0 w 16"/>
                <a:gd name="T3" fmla="*/ 0 h 21"/>
                <a:gd name="T4" fmla="*/ 0 w 16"/>
                <a:gd name="T5" fmla="*/ 2147483646 h 21"/>
                <a:gd name="T6" fmla="*/ 2147483646 w 16"/>
                <a:gd name="T7" fmla="*/ 1057239332 h 21"/>
                <a:gd name="T8" fmla="*/ 0 60000 65536"/>
                <a:gd name="T9" fmla="*/ 0 60000 65536"/>
                <a:gd name="T10" fmla="*/ 0 60000 65536"/>
                <a:gd name="T11" fmla="*/ 0 60000 65536"/>
                <a:gd name="T12" fmla="*/ 0 w 16"/>
                <a:gd name="T13" fmla="*/ 0 h 21"/>
                <a:gd name="T14" fmla="*/ 16 w 16"/>
                <a:gd name="T15" fmla="*/ 21 h 21"/>
              </a:gdLst>
              <a:ahLst/>
              <a:cxnLst>
                <a:cxn ang="T8">
                  <a:pos x="T0" y="T1"/>
                </a:cxn>
                <a:cxn ang="T9">
                  <a:pos x="T2" y="T3"/>
                </a:cxn>
                <a:cxn ang="T10">
                  <a:pos x="T4" y="T5"/>
                </a:cxn>
                <a:cxn ang="T11">
                  <a:pos x="T6" y="T7"/>
                </a:cxn>
              </a:cxnLst>
              <a:rect l="T12" t="T13" r="T14" b="T15"/>
              <a:pathLst>
                <a:path w="16" h="21">
                  <a:moveTo>
                    <a:pt x="16" y="8"/>
                  </a:moveTo>
                  <a:lnTo>
                    <a:pt x="0" y="0"/>
                  </a:lnTo>
                  <a:lnTo>
                    <a:pt x="0" y="21"/>
                  </a:lnTo>
                  <a:lnTo>
                    <a:pt x="16" y="8"/>
                  </a:lnTo>
                  <a:close/>
                </a:path>
              </a:pathLst>
            </a:custGeom>
            <a:solidFill>
              <a:srgbClr val="FF00FF"/>
            </a:solidFill>
            <a:ln w="28575">
              <a:solidFill>
                <a:srgbClr val="000000"/>
              </a:solidFill>
              <a:round/>
              <a:headEnd/>
              <a:tailEnd/>
            </a:ln>
          </p:spPr>
          <p:txBody>
            <a:bodyPr/>
            <a:lstStyle/>
            <a:p>
              <a:endParaRPr lang="zh-CN" altLang="en-US"/>
            </a:p>
          </p:txBody>
        </p:sp>
        <p:sp>
          <p:nvSpPr>
            <p:cNvPr id="268" name="Freeform 106"/>
            <p:cNvSpPr>
              <a:spLocks/>
            </p:cNvSpPr>
            <p:nvPr/>
          </p:nvSpPr>
          <p:spPr bwMode="auto">
            <a:xfrm>
              <a:off x="6699" y="3247"/>
              <a:ext cx="30" cy="37"/>
            </a:xfrm>
            <a:custGeom>
              <a:avLst/>
              <a:gdLst>
                <a:gd name="T0" fmla="*/ 2147483646 w 16"/>
                <a:gd name="T1" fmla="*/ 1057239332 h 21"/>
                <a:gd name="T2" fmla="*/ 0 w 16"/>
                <a:gd name="T3" fmla="*/ 0 h 21"/>
                <a:gd name="T4" fmla="*/ 0 w 16"/>
                <a:gd name="T5" fmla="*/ 2147483646 h 21"/>
                <a:gd name="T6" fmla="*/ 2147483646 w 16"/>
                <a:gd name="T7" fmla="*/ 1057239332 h 21"/>
                <a:gd name="T8" fmla="*/ 0 60000 65536"/>
                <a:gd name="T9" fmla="*/ 0 60000 65536"/>
                <a:gd name="T10" fmla="*/ 0 60000 65536"/>
                <a:gd name="T11" fmla="*/ 0 60000 65536"/>
                <a:gd name="T12" fmla="*/ 0 w 16"/>
                <a:gd name="T13" fmla="*/ 0 h 21"/>
                <a:gd name="T14" fmla="*/ 16 w 16"/>
                <a:gd name="T15" fmla="*/ 21 h 21"/>
              </a:gdLst>
              <a:ahLst/>
              <a:cxnLst>
                <a:cxn ang="T8">
                  <a:pos x="T0" y="T1"/>
                </a:cxn>
                <a:cxn ang="T9">
                  <a:pos x="T2" y="T3"/>
                </a:cxn>
                <a:cxn ang="T10">
                  <a:pos x="T4" y="T5"/>
                </a:cxn>
                <a:cxn ang="T11">
                  <a:pos x="T6" y="T7"/>
                </a:cxn>
              </a:cxnLst>
              <a:rect l="T12" t="T13" r="T14" b="T15"/>
              <a:pathLst>
                <a:path w="16" h="21">
                  <a:moveTo>
                    <a:pt x="16" y="8"/>
                  </a:moveTo>
                  <a:lnTo>
                    <a:pt x="0" y="0"/>
                  </a:lnTo>
                  <a:lnTo>
                    <a:pt x="0" y="21"/>
                  </a:lnTo>
                  <a:lnTo>
                    <a:pt x="16" y="8"/>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9" name="Freeform 105"/>
            <p:cNvSpPr>
              <a:spLocks/>
            </p:cNvSpPr>
            <p:nvPr/>
          </p:nvSpPr>
          <p:spPr bwMode="auto">
            <a:xfrm>
              <a:off x="6670" y="3247"/>
              <a:ext cx="29" cy="37"/>
            </a:xfrm>
            <a:custGeom>
              <a:avLst/>
              <a:gdLst>
                <a:gd name="T0" fmla="*/ 2147483646 w 15"/>
                <a:gd name="T1" fmla="*/ 0 h 21"/>
                <a:gd name="T2" fmla="*/ 0 w 15"/>
                <a:gd name="T3" fmla="*/ 1057239332 h 21"/>
                <a:gd name="T4" fmla="*/ 2147483646 w 15"/>
                <a:gd name="T5" fmla="*/ 2147483646 h 21"/>
                <a:gd name="T6" fmla="*/ 2147483646 w 15"/>
                <a:gd name="T7" fmla="*/ 0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15" y="0"/>
                  </a:moveTo>
                  <a:lnTo>
                    <a:pt x="0" y="8"/>
                  </a:lnTo>
                  <a:lnTo>
                    <a:pt x="15" y="21"/>
                  </a:lnTo>
                  <a:lnTo>
                    <a:pt x="15" y="0"/>
                  </a:lnTo>
                  <a:close/>
                </a:path>
              </a:pathLst>
            </a:custGeom>
            <a:solidFill>
              <a:srgbClr val="FF00FF"/>
            </a:solidFill>
            <a:ln w="28575">
              <a:solidFill>
                <a:srgbClr val="000000"/>
              </a:solidFill>
              <a:round/>
              <a:headEnd/>
              <a:tailEnd/>
            </a:ln>
          </p:spPr>
          <p:txBody>
            <a:bodyPr/>
            <a:lstStyle/>
            <a:p>
              <a:endParaRPr lang="zh-CN" altLang="en-US"/>
            </a:p>
          </p:txBody>
        </p:sp>
        <p:sp>
          <p:nvSpPr>
            <p:cNvPr id="270" name="Freeform 104"/>
            <p:cNvSpPr>
              <a:spLocks/>
            </p:cNvSpPr>
            <p:nvPr/>
          </p:nvSpPr>
          <p:spPr bwMode="auto">
            <a:xfrm>
              <a:off x="6670" y="3247"/>
              <a:ext cx="29" cy="37"/>
            </a:xfrm>
            <a:custGeom>
              <a:avLst/>
              <a:gdLst>
                <a:gd name="T0" fmla="*/ 2147483646 w 15"/>
                <a:gd name="T1" fmla="*/ 0 h 21"/>
                <a:gd name="T2" fmla="*/ 0 w 15"/>
                <a:gd name="T3" fmla="*/ 1057239332 h 21"/>
                <a:gd name="T4" fmla="*/ 2147483646 w 15"/>
                <a:gd name="T5" fmla="*/ 2147483646 h 21"/>
                <a:gd name="T6" fmla="*/ 2147483646 w 15"/>
                <a:gd name="T7" fmla="*/ 0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15" y="0"/>
                  </a:moveTo>
                  <a:lnTo>
                    <a:pt x="0" y="8"/>
                  </a:lnTo>
                  <a:lnTo>
                    <a:pt x="15" y="21"/>
                  </a:lnTo>
                  <a:lnTo>
                    <a:pt x="15"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1" name="Freeform 103"/>
            <p:cNvSpPr>
              <a:spLocks/>
            </p:cNvSpPr>
            <p:nvPr/>
          </p:nvSpPr>
          <p:spPr bwMode="auto">
            <a:xfrm>
              <a:off x="6658" y="3261"/>
              <a:ext cx="41" cy="23"/>
            </a:xfrm>
            <a:custGeom>
              <a:avLst/>
              <a:gdLst>
                <a:gd name="T0" fmla="*/ 2147483646 w 21"/>
                <a:gd name="T1" fmla="*/ 0 h 13"/>
                <a:gd name="T2" fmla="*/ 0 w 21"/>
                <a:gd name="T3" fmla="*/ 1973887559 h 13"/>
                <a:gd name="T4" fmla="*/ 2147483646 w 21"/>
                <a:gd name="T5" fmla="*/ 1973887559 h 13"/>
                <a:gd name="T6" fmla="*/ 2147483646 w 21"/>
                <a:gd name="T7" fmla="*/ 0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6" y="0"/>
                  </a:moveTo>
                  <a:lnTo>
                    <a:pt x="0" y="13"/>
                  </a:lnTo>
                  <a:lnTo>
                    <a:pt x="21" y="13"/>
                  </a:lnTo>
                  <a:lnTo>
                    <a:pt x="6" y="0"/>
                  </a:lnTo>
                  <a:close/>
                </a:path>
              </a:pathLst>
            </a:custGeom>
            <a:solidFill>
              <a:srgbClr val="FF00FF"/>
            </a:solidFill>
            <a:ln w="28575">
              <a:solidFill>
                <a:srgbClr val="000000"/>
              </a:solidFill>
              <a:round/>
              <a:headEnd/>
              <a:tailEnd/>
            </a:ln>
          </p:spPr>
          <p:txBody>
            <a:bodyPr/>
            <a:lstStyle/>
            <a:p>
              <a:endParaRPr lang="zh-CN" altLang="en-US"/>
            </a:p>
          </p:txBody>
        </p:sp>
        <p:sp>
          <p:nvSpPr>
            <p:cNvPr id="272" name="Freeform 102"/>
            <p:cNvSpPr>
              <a:spLocks/>
            </p:cNvSpPr>
            <p:nvPr/>
          </p:nvSpPr>
          <p:spPr bwMode="auto">
            <a:xfrm>
              <a:off x="6658" y="3261"/>
              <a:ext cx="41" cy="23"/>
            </a:xfrm>
            <a:custGeom>
              <a:avLst/>
              <a:gdLst>
                <a:gd name="T0" fmla="*/ 2147483646 w 21"/>
                <a:gd name="T1" fmla="*/ 0 h 13"/>
                <a:gd name="T2" fmla="*/ 0 w 21"/>
                <a:gd name="T3" fmla="*/ 1973887559 h 13"/>
                <a:gd name="T4" fmla="*/ 2147483646 w 21"/>
                <a:gd name="T5" fmla="*/ 1973887559 h 13"/>
                <a:gd name="T6" fmla="*/ 2147483646 w 21"/>
                <a:gd name="T7" fmla="*/ 0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6" y="0"/>
                  </a:moveTo>
                  <a:lnTo>
                    <a:pt x="0" y="13"/>
                  </a:lnTo>
                  <a:lnTo>
                    <a:pt x="21" y="13"/>
                  </a:lnTo>
                  <a:lnTo>
                    <a:pt x="6"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3" name="Freeform 101"/>
            <p:cNvSpPr>
              <a:spLocks/>
            </p:cNvSpPr>
            <p:nvPr/>
          </p:nvSpPr>
          <p:spPr bwMode="auto">
            <a:xfrm>
              <a:off x="6658" y="3284"/>
              <a:ext cx="41" cy="28"/>
            </a:xfrm>
            <a:custGeom>
              <a:avLst/>
              <a:gdLst>
                <a:gd name="T0" fmla="*/ 0 w 21"/>
                <a:gd name="T1" fmla="*/ 0 h 16"/>
                <a:gd name="T2" fmla="*/ 2147483646 w 21"/>
                <a:gd name="T3" fmla="*/ 1669771950 h 16"/>
                <a:gd name="T4" fmla="*/ 2147483646 w 21"/>
                <a:gd name="T5" fmla="*/ 0 h 16"/>
                <a:gd name="T6" fmla="*/ 0 w 21"/>
                <a:gd name="T7" fmla="*/ 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0" y="0"/>
                  </a:moveTo>
                  <a:lnTo>
                    <a:pt x="6" y="16"/>
                  </a:lnTo>
                  <a:lnTo>
                    <a:pt x="21" y="0"/>
                  </a:lnTo>
                  <a:lnTo>
                    <a:pt x="0" y="0"/>
                  </a:lnTo>
                  <a:close/>
                </a:path>
              </a:pathLst>
            </a:custGeom>
            <a:solidFill>
              <a:srgbClr val="FF00FF"/>
            </a:solidFill>
            <a:ln w="28575">
              <a:solidFill>
                <a:srgbClr val="000000"/>
              </a:solidFill>
              <a:round/>
              <a:headEnd/>
              <a:tailEnd/>
            </a:ln>
          </p:spPr>
          <p:txBody>
            <a:bodyPr/>
            <a:lstStyle/>
            <a:p>
              <a:endParaRPr lang="zh-CN" altLang="en-US"/>
            </a:p>
          </p:txBody>
        </p:sp>
        <p:sp>
          <p:nvSpPr>
            <p:cNvPr id="274" name="Freeform 100"/>
            <p:cNvSpPr>
              <a:spLocks/>
            </p:cNvSpPr>
            <p:nvPr/>
          </p:nvSpPr>
          <p:spPr bwMode="auto">
            <a:xfrm>
              <a:off x="6658" y="3284"/>
              <a:ext cx="41" cy="28"/>
            </a:xfrm>
            <a:custGeom>
              <a:avLst/>
              <a:gdLst>
                <a:gd name="T0" fmla="*/ 0 w 21"/>
                <a:gd name="T1" fmla="*/ 0 h 16"/>
                <a:gd name="T2" fmla="*/ 2147483646 w 21"/>
                <a:gd name="T3" fmla="*/ 1669771950 h 16"/>
                <a:gd name="T4" fmla="*/ 2147483646 w 21"/>
                <a:gd name="T5" fmla="*/ 0 h 16"/>
                <a:gd name="T6" fmla="*/ 0 w 21"/>
                <a:gd name="T7" fmla="*/ 0 h 16"/>
                <a:gd name="T8" fmla="*/ 0 60000 65536"/>
                <a:gd name="T9" fmla="*/ 0 60000 65536"/>
                <a:gd name="T10" fmla="*/ 0 60000 65536"/>
                <a:gd name="T11" fmla="*/ 0 60000 65536"/>
                <a:gd name="T12" fmla="*/ 0 w 21"/>
                <a:gd name="T13" fmla="*/ 0 h 16"/>
                <a:gd name="T14" fmla="*/ 21 w 21"/>
                <a:gd name="T15" fmla="*/ 16 h 16"/>
              </a:gdLst>
              <a:ahLst/>
              <a:cxnLst>
                <a:cxn ang="T8">
                  <a:pos x="T0" y="T1"/>
                </a:cxn>
                <a:cxn ang="T9">
                  <a:pos x="T2" y="T3"/>
                </a:cxn>
                <a:cxn ang="T10">
                  <a:pos x="T4" y="T5"/>
                </a:cxn>
                <a:cxn ang="T11">
                  <a:pos x="T6" y="T7"/>
                </a:cxn>
              </a:cxnLst>
              <a:rect l="T12" t="T13" r="T14" b="T15"/>
              <a:pathLst>
                <a:path w="21" h="16">
                  <a:moveTo>
                    <a:pt x="0" y="0"/>
                  </a:moveTo>
                  <a:lnTo>
                    <a:pt x="6" y="16"/>
                  </a:lnTo>
                  <a:lnTo>
                    <a:pt x="21"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5" name="Freeform 99"/>
            <p:cNvSpPr>
              <a:spLocks/>
            </p:cNvSpPr>
            <p:nvPr/>
          </p:nvSpPr>
          <p:spPr bwMode="auto">
            <a:xfrm>
              <a:off x="6670" y="3284"/>
              <a:ext cx="29" cy="39"/>
            </a:xfrm>
            <a:custGeom>
              <a:avLst/>
              <a:gdLst>
                <a:gd name="T0" fmla="*/ 0 w 15"/>
                <a:gd name="T1" fmla="*/ 2147483646 h 22"/>
                <a:gd name="T2" fmla="*/ 2147483646 w 15"/>
                <a:gd name="T3" fmla="*/ 2147483646 h 22"/>
                <a:gd name="T4" fmla="*/ 2147483646 w 15"/>
                <a:gd name="T5" fmla="*/ 0 h 22"/>
                <a:gd name="T6" fmla="*/ 0 w 15"/>
                <a:gd name="T7" fmla="*/ 2147483646 h 22"/>
                <a:gd name="T8" fmla="*/ 0 60000 65536"/>
                <a:gd name="T9" fmla="*/ 0 60000 65536"/>
                <a:gd name="T10" fmla="*/ 0 60000 65536"/>
                <a:gd name="T11" fmla="*/ 0 60000 65536"/>
                <a:gd name="T12" fmla="*/ 0 w 15"/>
                <a:gd name="T13" fmla="*/ 0 h 22"/>
                <a:gd name="T14" fmla="*/ 15 w 15"/>
                <a:gd name="T15" fmla="*/ 22 h 22"/>
              </a:gdLst>
              <a:ahLst/>
              <a:cxnLst>
                <a:cxn ang="T8">
                  <a:pos x="T0" y="T1"/>
                </a:cxn>
                <a:cxn ang="T9">
                  <a:pos x="T2" y="T3"/>
                </a:cxn>
                <a:cxn ang="T10">
                  <a:pos x="T4" y="T5"/>
                </a:cxn>
                <a:cxn ang="T11">
                  <a:pos x="T6" y="T7"/>
                </a:cxn>
              </a:cxnLst>
              <a:rect l="T12" t="T13" r="T14" b="T15"/>
              <a:pathLst>
                <a:path w="15" h="22">
                  <a:moveTo>
                    <a:pt x="0" y="16"/>
                  </a:moveTo>
                  <a:lnTo>
                    <a:pt x="15" y="22"/>
                  </a:lnTo>
                  <a:lnTo>
                    <a:pt x="15" y="0"/>
                  </a:lnTo>
                  <a:lnTo>
                    <a:pt x="0" y="16"/>
                  </a:lnTo>
                  <a:close/>
                </a:path>
              </a:pathLst>
            </a:custGeom>
            <a:solidFill>
              <a:srgbClr val="FF00FF"/>
            </a:solidFill>
            <a:ln w="28575">
              <a:solidFill>
                <a:srgbClr val="000000"/>
              </a:solidFill>
              <a:round/>
              <a:headEnd/>
              <a:tailEnd/>
            </a:ln>
          </p:spPr>
          <p:txBody>
            <a:bodyPr/>
            <a:lstStyle/>
            <a:p>
              <a:endParaRPr lang="zh-CN" altLang="en-US"/>
            </a:p>
          </p:txBody>
        </p:sp>
        <p:sp>
          <p:nvSpPr>
            <p:cNvPr id="276" name="Freeform 98"/>
            <p:cNvSpPr>
              <a:spLocks/>
            </p:cNvSpPr>
            <p:nvPr/>
          </p:nvSpPr>
          <p:spPr bwMode="auto">
            <a:xfrm>
              <a:off x="6670" y="3284"/>
              <a:ext cx="29" cy="39"/>
            </a:xfrm>
            <a:custGeom>
              <a:avLst/>
              <a:gdLst>
                <a:gd name="T0" fmla="*/ 0 w 15"/>
                <a:gd name="T1" fmla="*/ 2147483646 h 22"/>
                <a:gd name="T2" fmla="*/ 2147483646 w 15"/>
                <a:gd name="T3" fmla="*/ 2147483646 h 22"/>
                <a:gd name="T4" fmla="*/ 2147483646 w 15"/>
                <a:gd name="T5" fmla="*/ 0 h 22"/>
                <a:gd name="T6" fmla="*/ 0 w 15"/>
                <a:gd name="T7" fmla="*/ 2147483646 h 22"/>
                <a:gd name="T8" fmla="*/ 0 60000 65536"/>
                <a:gd name="T9" fmla="*/ 0 60000 65536"/>
                <a:gd name="T10" fmla="*/ 0 60000 65536"/>
                <a:gd name="T11" fmla="*/ 0 60000 65536"/>
                <a:gd name="T12" fmla="*/ 0 w 15"/>
                <a:gd name="T13" fmla="*/ 0 h 22"/>
                <a:gd name="T14" fmla="*/ 15 w 15"/>
                <a:gd name="T15" fmla="*/ 22 h 22"/>
              </a:gdLst>
              <a:ahLst/>
              <a:cxnLst>
                <a:cxn ang="T8">
                  <a:pos x="T0" y="T1"/>
                </a:cxn>
                <a:cxn ang="T9">
                  <a:pos x="T2" y="T3"/>
                </a:cxn>
                <a:cxn ang="T10">
                  <a:pos x="T4" y="T5"/>
                </a:cxn>
                <a:cxn ang="T11">
                  <a:pos x="T6" y="T7"/>
                </a:cxn>
              </a:cxnLst>
              <a:rect l="T12" t="T13" r="T14" b="T15"/>
              <a:pathLst>
                <a:path w="15" h="22">
                  <a:moveTo>
                    <a:pt x="0" y="16"/>
                  </a:moveTo>
                  <a:lnTo>
                    <a:pt x="15" y="22"/>
                  </a:lnTo>
                  <a:lnTo>
                    <a:pt x="15" y="0"/>
                  </a:lnTo>
                  <a:lnTo>
                    <a:pt x="0" y="1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 name="Freeform 97"/>
            <p:cNvSpPr>
              <a:spLocks/>
            </p:cNvSpPr>
            <p:nvPr/>
          </p:nvSpPr>
          <p:spPr bwMode="auto">
            <a:xfrm>
              <a:off x="6699" y="3284"/>
              <a:ext cx="30" cy="39"/>
            </a:xfrm>
            <a:custGeom>
              <a:avLst/>
              <a:gdLst>
                <a:gd name="T0" fmla="*/ 0 w 16"/>
                <a:gd name="T1" fmla="*/ 2147483646 h 22"/>
                <a:gd name="T2" fmla="*/ 2147483646 w 16"/>
                <a:gd name="T3" fmla="*/ 2147483646 h 22"/>
                <a:gd name="T4" fmla="*/ 0 w 16"/>
                <a:gd name="T5" fmla="*/ 0 h 22"/>
                <a:gd name="T6" fmla="*/ 0 w 16"/>
                <a:gd name="T7" fmla="*/ 2147483646 h 22"/>
                <a:gd name="T8" fmla="*/ 0 60000 65536"/>
                <a:gd name="T9" fmla="*/ 0 60000 65536"/>
                <a:gd name="T10" fmla="*/ 0 60000 65536"/>
                <a:gd name="T11" fmla="*/ 0 60000 65536"/>
                <a:gd name="T12" fmla="*/ 0 w 16"/>
                <a:gd name="T13" fmla="*/ 0 h 22"/>
                <a:gd name="T14" fmla="*/ 16 w 16"/>
                <a:gd name="T15" fmla="*/ 22 h 22"/>
              </a:gdLst>
              <a:ahLst/>
              <a:cxnLst>
                <a:cxn ang="T8">
                  <a:pos x="T0" y="T1"/>
                </a:cxn>
                <a:cxn ang="T9">
                  <a:pos x="T2" y="T3"/>
                </a:cxn>
                <a:cxn ang="T10">
                  <a:pos x="T4" y="T5"/>
                </a:cxn>
                <a:cxn ang="T11">
                  <a:pos x="T6" y="T7"/>
                </a:cxn>
              </a:cxnLst>
              <a:rect l="T12" t="T13" r="T14" b="T15"/>
              <a:pathLst>
                <a:path w="16" h="22">
                  <a:moveTo>
                    <a:pt x="0" y="22"/>
                  </a:moveTo>
                  <a:lnTo>
                    <a:pt x="16" y="16"/>
                  </a:lnTo>
                  <a:lnTo>
                    <a:pt x="0" y="0"/>
                  </a:lnTo>
                  <a:lnTo>
                    <a:pt x="0" y="22"/>
                  </a:lnTo>
                  <a:close/>
                </a:path>
              </a:pathLst>
            </a:custGeom>
            <a:solidFill>
              <a:srgbClr val="FF00FF"/>
            </a:solidFill>
            <a:ln w="28575">
              <a:solidFill>
                <a:srgbClr val="000000"/>
              </a:solidFill>
              <a:round/>
              <a:headEnd/>
              <a:tailEnd/>
            </a:ln>
          </p:spPr>
          <p:txBody>
            <a:bodyPr/>
            <a:lstStyle/>
            <a:p>
              <a:endParaRPr lang="zh-CN" altLang="en-US"/>
            </a:p>
          </p:txBody>
        </p:sp>
        <p:sp>
          <p:nvSpPr>
            <p:cNvPr id="278" name="Freeform 96"/>
            <p:cNvSpPr>
              <a:spLocks/>
            </p:cNvSpPr>
            <p:nvPr/>
          </p:nvSpPr>
          <p:spPr bwMode="auto">
            <a:xfrm>
              <a:off x="6699" y="3284"/>
              <a:ext cx="30" cy="39"/>
            </a:xfrm>
            <a:custGeom>
              <a:avLst/>
              <a:gdLst>
                <a:gd name="T0" fmla="*/ 0 w 16"/>
                <a:gd name="T1" fmla="*/ 2147483646 h 22"/>
                <a:gd name="T2" fmla="*/ 2147483646 w 16"/>
                <a:gd name="T3" fmla="*/ 2147483646 h 22"/>
                <a:gd name="T4" fmla="*/ 0 w 16"/>
                <a:gd name="T5" fmla="*/ 0 h 22"/>
                <a:gd name="T6" fmla="*/ 0 w 16"/>
                <a:gd name="T7" fmla="*/ 2147483646 h 22"/>
                <a:gd name="T8" fmla="*/ 0 60000 65536"/>
                <a:gd name="T9" fmla="*/ 0 60000 65536"/>
                <a:gd name="T10" fmla="*/ 0 60000 65536"/>
                <a:gd name="T11" fmla="*/ 0 60000 65536"/>
                <a:gd name="T12" fmla="*/ 0 w 16"/>
                <a:gd name="T13" fmla="*/ 0 h 22"/>
                <a:gd name="T14" fmla="*/ 16 w 16"/>
                <a:gd name="T15" fmla="*/ 22 h 22"/>
              </a:gdLst>
              <a:ahLst/>
              <a:cxnLst>
                <a:cxn ang="T8">
                  <a:pos x="T0" y="T1"/>
                </a:cxn>
                <a:cxn ang="T9">
                  <a:pos x="T2" y="T3"/>
                </a:cxn>
                <a:cxn ang="T10">
                  <a:pos x="T4" y="T5"/>
                </a:cxn>
                <a:cxn ang="T11">
                  <a:pos x="T6" y="T7"/>
                </a:cxn>
              </a:cxnLst>
              <a:rect l="T12" t="T13" r="T14" b="T15"/>
              <a:pathLst>
                <a:path w="16" h="22">
                  <a:moveTo>
                    <a:pt x="0" y="22"/>
                  </a:moveTo>
                  <a:lnTo>
                    <a:pt x="16" y="16"/>
                  </a:lnTo>
                  <a:lnTo>
                    <a:pt x="0" y="0"/>
                  </a:lnTo>
                  <a:lnTo>
                    <a:pt x="0" y="22"/>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9" name="Freeform 95"/>
            <p:cNvSpPr>
              <a:spLocks/>
            </p:cNvSpPr>
            <p:nvPr/>
          </p:nvSpPr>
          <p:spPr bwMode="auto">
            <a:xfrm>
              <a:off x="6699" y="3284"/>
              <a:ext cx="41" cy="28"/>
            </a:xfrm>
            <a:custGeom>
              <a:avLst/>
              <a:gdLst>
                <a:gd name="T0" fmla="*/ 2147483646 w 22"/>
                <a:gd name="T1" fmla="*/ 1669771950 h 16"/>
                <a:gd name="T2" fmla="*/ 2147483646 w 22"/>
                <a:gd name="T3" fmla="*/ 0 h 16"/>
                <a:gd name="T4" fmla="*/ 0 w 22"/>
                <a:gd name="T5" fmla="*/ 0 h 16"/>
                <a:gd name="T6" fmla="*/ 2147483646 w 22"/>
                <a:gd name="T7" fmla="*/ 1669771950 h 16"/>
                <a:gd name="T8" fmla="*/ 0 60000 65536"/>
                <a:gd name="T9" fmla="*/ 0 60000 65536"/>
                <a:gd name="T10" fmla="*/ 0 60000 65536"/>
                <a:gd name="T11" fmla="*/ 0 60000 65536"/>
                <a:gd name="T12" fmla="*/ 0 w 22"/>
                <a:gd name="T13" fmla="*/ 0 h 16"/>
                <a:gd name="T14" fmla="*/ 22 w 22"/>
                <a:gd name="T15" fmla="*/ 16 h 16"/>
              </a:gdLst>
              <a:ahLst/>
              <a:cxnLst>
                <a:cxn ang="T8">
                  <a:pos x="T0" y="T1"/>
                </a:cxn>
                <a:cxn ang="T9">
                  <a:pos x="T2" y="T3"/>
                </a:cxn>
                <a:cxn ang="T10">
                  <a:pos x="T4" y="T5"/>
                </a:cxn>
                <a:cxn ang="T11">
                  <a:pos x="T6" y="T7"/>
                </a:cxn>
              </a:cxnLst>
              <a:rect l="T12" t="T13" r="T14" b="T15"/>
              <a:pathLst>
                <a:path w="22" h="16">
                  <a:moveTo>
                    <a:pt x="16" y="16"/>
                  </a:moveTo>
                  <a:lnTo>
                    <a:pt x="22" y="0"/>
                  </a:lnTo>
                  <a:lnTo>
                    <a:pt x="0" y="0"/>
                  </a:lnTo>
                  <a:lnTo>
                    <a:pt x="16" y="16"/>
                  </a:lnTo>
                  <a:close/>
                </a:path>
              </a:pathLst>
            </a:custGeom>
            <a:solidFill>
              <a:srgbClr val="FF00FF"/>
            </a:solidFill>
            <a:ln w="28575">
              <a:solidFill>
                <a:srgbClr val="000000"/>
              </a:solidFill>
              <a:round/>
              <a:headEnd/>
              <a:tailEnd/>
            </a:ln>
          </p:spPr>
          <p:txBody>
            <a:bodyPr/>
            <a:lstStyle/>
            <a:p>
              <a:endParaRPr lang="zh-CN" altLang="en-US"/>
            </a:p>
          </p:txBody>
        </p:sp>
        <p:sp>
          <p:nvSpPr>
            <p:cNvPr id="280" name="Freeform 94"/>
            <p:cNvSpPr>
              <a:spLocks/>
            </p:cNvSpPr>
            <p:nvPr/>
          </p:nvSpPr>
          <p:spPr bwMode="auto">
            <a:xfrm>
              <a:off x="6699" y="3284"/>
              <a:ext cx="41" cy="28"/>
            </a:xfrm>
            <a:custGeom>
              <a:avLst/>
              <a:gdLst>
                <a:gd name="T0" fmla="*/ 2147483646 w 22"/>
                <a:gd name="T1" fmla="*/ 1669771950 h 16"/>
                <a:gd name="T2" fmla="*/ 2147483646 w 22"/>
                <a:gd name="T3" fmla="*/ 0 h 16"/>
                <a:gd name="T4" fmla="*/ 0 w 22"/>
                <a:gd name="T5" fmla="*/ 0 h 16"/>
                <a:gd name="T6" fmla="*/ 2147483646 w 22"/>
                <a:gd name="T7" fmla="*/ 1669771950 h 16"/>
                <a:gd name="T8" fmla="*/ 0 60000 65536"/>
                <a:gd name="T9" fmla="*/ 0 60000 65536"/>
                <a:gd name="T10" fmla="*/ 0 60000 65536"/>
                <a:gd name="T11" fmla="*/ 0 60000 65536"/>
                <a:gd name="T12" fmla="*/ 0 w 22"/>
                <a:gd name="T13" fmla="*/ 0 h 16"/>
                <a:gd name="T14" fmla="*/ 22 w 22"/>
                <a:gd name="T15" fmla="*/ 16 h 16"/>
              </a:gdLst>
              <a:ahLst/>
              <a:cxnLst>
                <a:cxn ang="T8">
                  <a:pos x="T0" y="T1"/>
                </a:cxn>
                <a:cxn ang="T9">
                  <a:pos x="T2" y="T3"/>
                </a:cxn>
                <a:cxn ang="T10">
                  <a:pos x="T4" y="T5"/>
                </a:cxn>
                <a:cxn ang="T11">
                  <a:pos x="T6" y="T7"/>
                </a:cxn>
              </a:cxnLst>
              <a:rect l="T12" t="T13" r="T14" b="T15"/>
              <a:pathLst>
                <a:path w="22" h="16">
                  <a:moveTo>
                    <a:pt x="16" y="16"/>
                  </a:moveTo>
                  <a:lnTo>
                    <a:pt x="22" y="0"/>
                  </a:lnTo>
                  <a:lnTo>
                    <a:pt x="0" y="0"/>
                  </a:lnTo>
                  <a:lnTo>
                    <a:pt x="16" y="16"/>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1" name="Freeform 93"/>
            <p:cNvSpPr>
              <a:spLocks/>
            </p:cNvSpPr>
            <p:nvPr/>
          </p:nvSpPr>
          <p:spPr bwMode="auto">
            <a:xfrm>
              <a:off x="6583" y="3182"/>
              <a:ext cx="232" cy="211"/>
            </a:xfrm>
            <a:custGeom>
              <a:avLst/>
              <a:gdLst>
                <a:gd name="T0" fmla="*/ 2147483646 w 123"/>
                <a:gd name="T1" fmla="*/ 2147483646 h 121"/>
                <a:gd name="T2" fmla="*/ 2147483646 w 123"/>
                <a:gd name="T3" fmla="*/ 1600084138 h 121"/>
                <a:gd name="T4" fmla="*/ 2147483646 w 123"/>
                <a:gd name="T5" fmla="*/ 0 h 121"/>
                <a:gd name="T6" fmla="*/ 2147483646 w 123"/>
                <a:gd name="T7" fmla="*/ 1600084138 h 121"/>
                <a:gd name="T8" fmla="*/ 0 w 123"/>
                <a:gd name="T9" fmla="*/ 2147483646 h 121"/>
                <a:gd name="T10" fmla="*/ 2147483646 w 123"/>
                <a:gd name="T11" fmla="*/ 2147483646 h 121"/>
                <a:gd name="T12" fmla="*/ 2147483646 w 123"/>
                <a:gd name="T13" fmla="*/ 2147483646 h 121"/>
                <a:gd name="T14" fmla="*/ 2147483646 w 123"/>
                <a:gd name="T15" fmla="*/ 2147483646 h 121"/>
                <a:gd name="T16" fmla="*/ 2147483646 w 123"/>
                <a:gd name="T17" fmla="*/ 2147483646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3"/>
                <a:gd name="T28" fmla="*/ 0 h 121"/>
                <a:gd name="T29" fmla="*/ 123 w 123"/>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3" h="121">
                  <a:moveTo>
                    <a:pt x="123" y="59"/>
                  </a:moveTo>
                  <a:lnTo>
                    <a:pt x="104" y="17"/>
                  </a:lnTo>
                  <a:lnTo>
                    <a:pt x="61" y="0"/>
                  </a:lnTo>
                  <a:lnTo>
                    <a:pt x="19" y="17"/>
                  </a:lnTo>
                  <a:lnTo>
                    <a:pt x="0" y="59"/>
                  </a:lnTo>
                  <a:lnTo>
                    <a:pt x="19" y="104"/>
                  </a:lnTo>
                  <a:lnTo>
                    <a:pt x="61" y="121"/>
                  </a:lnTo>
                  <a:lnTo>
                    <a:pt x="104" y="104"/>
                  </a:lnTo>
                  <a:lnTo>
                    <a:pt x="123" y="59"/>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2" name="Line 92"/>
            <p:cNvSpPr>
              <a:spLocks noChangeShapeType="1"/>
            </p:cNvSpPr>
            <p:nvPr/>
          </p:nvSpPr>
          <p:spPr bwMode="auto">
            <a:xfrm>
              <a:off x="5275" y="3393"/>
              <a:ext cx="498"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91"/>
            <p:cNvSpPr>
              <a:spLocks noChangeShapeType="1"/>
            </p:cNvSpPr>
            <p:nvPr/>
          </p:nvSpPr>
          <p:spPr bwMode="auto">
            <a:xfrm>
              <a:off x="5773" y="3393"/>
              <a:ext cx="2" cy="15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90"/>
            <p:cNvSpPr>
              <a:spLocks noChangeShapeType="1"/>
            </p:cNvSpPr>
            <p:nvPr/>
          </p:nvSpPr>
          <p:spPr bwMode="auto">
            <a:xfrm flipH="1">
              <a:off x="5275" y="4960"/>
              <a:ext cx="498"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89"/>
            <p:cNvSpPr>
              <a:spLocks noChangeShapeType="1"/>
            </p:cNvSpPr>
            <p:nvPr/>
          </p:nvSpPr>
          <p:spPr bwMode="auto">
            <a:xfrm flipV="1">
              <a:off x="5275" y="3393"/>
              <a:ext cx="2" cy="15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88"/>
            <p:cNvSpPr>
              <a:spLocks noChangeShapeType="1"/>
            </p:cNvSpPr>
            <p:nvPr/>
          </p:nvSpPr>
          <p:spPr bwMode="auto">
            <a:xfrm>
              <a:off x="6259" y="3393"/>
              <a:ext cx="1" cy="15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87"/>
            <p:cNvSpPr>
              <a:spLocks noChangeShapeType="1"/>
            </p:cNvSpPr>
            <p:nvPr/>
          </p:nvSpPr>
          <p:spPr bwMode="auto">
            <a:xfrm>
              <a:off x="6259" y="4960"/>
              <a:ext cx="44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86"/>
            <p:cNvSpPr>
              <a:spLocks noChangeShapeType="1"/>
            </p:cNvSpPr>
            <p:nvPr/>
          </p:nvSpPr>
          <p:spPr bwMode="auto">
            <a:xfrm flipV="1">
              <a:off x="6699" y="3393"/>
              <a:ext cx="1" cy="15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85"/>
            <p:cNvSpPr>
              <a:spLocks noChangeShapeType="1"/>
            </p:cNvSpPr>
            <p:nvPr/>
          </p:nvSpPr>
          <p:spPr bwMode="auto">
            <a:xfrm flipH="1">
              <a:off x="6259" y="3393"/>
              <a:ext cx="440"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Freeform 84"/>
            <p:cNvSpPr>
              <a:spLocks/>
            </p:cNvSpPr>
            <p:nvPr/>
          </p:nvSpPr>
          <p:spPr bwMode="auto">
            <a:xfrm>
              <a:off x="4696" y="3115"/>
              <a:ext cx="2706" cy="521"/>
            </a:xfrm>
            <a:custGeom>
              <a:avLst/>
              <a:gdLst>
                <a:gd name="T0" fmla="*/ 0 w 1434"/>
                <a:gd name="T1" fmla="*/ 2147483646 h 297"/>
                <a:gd name="T2" fmla="*/ 2147483646 w 1434"/>
                <a:gd name="T3" fmla="*/ 2147483646 h 297"/>
                <a:gd name="T4" fmla="*/ 2147483646 w 1434"/>
                <a:gd name="T5" fmla="*/ 2147483646 h 297"/>
                <a:gd name="T6" fmla="*/ 2147483646 w 1434"/>
                <a:gd name="T7" fmla="*/ 2147483646 h 297"/>
                <a:gd name="T8" fmla="*/ 2147483646 w 1434"/>
                <a:gd name="T9" fmla="*/ 2147483646 h 297"/>
                <a:gd name="T10" fmla="*/ 2147483646 w 1434"/>
                <a:gd name="T11" fmla="*/ 2147483646 h 297"/>
                <a:gd name="T12" fmla="*/ 2147483646 w 1434"/>
                <a:gd name="T13" fmla="*/ 2147483646 h 297"/>
                <a:gd name="T14" fmla="*/ 2147483646 w 1434"/>
                <a:gd name="T15" fmla="*/ 0 h 297"/>
                <a:gd name="T16" fmla="*/ 0 60000 65536"/>
                <a:gd name="T17" fmla="*/ 0 60000 65536"/>
                <a:gd name="T18" fmla="*/ 0 60000 65536"/>
                <a:gd name="T19" fmla="*/ 0 60000 65536"/>
                <a:gd name="T20" fmla="*/ 0 60000 65536"/>
                <a:gd name="T21" fmla="*/ 0 60000 65536"/>
                <a:gd name="T22" fmla="*/ 0 60000 65536"/>
                <a:gd name="T23" fmla="*/ 0 60000 65536"/>
                <a:gd name="T24" fmla="*/ 0 w 1434"/>
                <a:gd name="T25" fmla="*/ 0 h 297"/>
                <a:gd name="T26" fmla="*/ 1434 w 1434"/>
                <a:gd name="T27" fmla="*/ 297 h 2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4" h="297">
                  <a:moveTo>
                    <a:pt x="0" y="127"/>
                  </a:moveTo>
                  <a:lnTo>
                    <a:pt x="197" y="220"/>
                  </a:lnTo>
                  <a:lnTo>
                    <a:pt x="409" y="278"/>
                  </a:lnTo>
                  <a:lnTo>
                    <a:pt x="627" y="297"/>
                  </a:lnTo>
                  <a:lnTo>
                    <a:pt x="845" y="278"/>
                  </a:lnTo>
                  <a:lnTo>
                    <a:pt x="1056" y="220"/>
                  </a:lnTo>
                  <a:lnTo>
                    <a:pt x="1255" y="127"/>
                  </a:lnTo>
                  <a:lnTo>
                    <a:pt x="1434" y="0"/>
                  </a:lnTo>
                </a:path>
              </a:pathLst>
            </a:custGeom>
            <a:noFill/>
            <a:ln w="19050">
              <a:solidFill>
                <a:srgbClr val="00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1" name="Freeform 83"/>
            <p:cNvSpPr>
              <a:spLocks/>
            </p:cNvSpPr>
            <p:nvPr/>
          </p:nvSpPr>
          <p:spPr bwMode="auto">
            <a:xfrm>
              <a:off x="4309" y="3749"/>
              <a:ext cx="3418" cy="246"/>
            </a:xfrm>
            <a:custGeom>
              <a:avLst/>
              <a:gdLst>
                <a:gd name="T0" fmla="*/ 0 w 1811"/>
                <a:gd name="T1" fmla="*/ 2147483646 h 141"/>
                <a:gd name="T2" fmla="*/ 2147483646 w 1811"/>
                <a:gd name="T3" fmla="*/ 2147483646 h 141"/>
                <a:gd name="T4" fmla="*/ 2147483646 w 1811"/>
                <a:gd name="T5" fmla="*/ 2147483646 h 141"/>
                <a:gd name="T6" fmla="*/ 2147483646 w 1811"/>
                <a:gd name="T7" fmla="*/ 2147483646 h 141"/>
                <a:gd name="T8" fmla="*/ 2147483646 w 1811"/>
                <a:gd name="T9" fmla="*/ 2147483646 h 141"/>
                <a:gd name="T10" fmla="*/ 2147483646 w 1811"/>
                <a:gd name="T11" fmla="*/ 0 h 141"/>
                <a:gd name="T12" fmla="*/ 0 60000 65536"/>
                <a:gd name="T13" fmla="*/ 0 60000 65536"/>
                <a:gd name="T14" fmla="*/ 0 60000 65536"/>
                <a:gd name="T15" fmla="*/ 0 60000 65536"/>
                <a:gd name="T16" fmla="*/ 0 60000 65536"/>
                <a:gd name="T17" fmla="*/ 0 60000 65536"/>
                <a:gd name="T18" fmla="*/ 0 w 1811"/>
                <a:gd name="T19" fmla="*/ 0 h 141"/>
                <a:gd name="T20" fmla="*/ 1811 w 1811"/>
                <a:gd name="T21" fmla="*/ 141 h 141"/>
              </a:gdLst>
              <a:ahLst/>
              <a:cxnLst>
                <a:cxn ang="T12">
                  <a:pos x="T0" y="T1"/>
                </a:cxn>
                <a:cxn ang="T13">
                  <a:pos x="T2" y="T3"/>
                </a:cxn>
                <a:cxn ang="T14">
                  <a:pos x="T4" y="T5"/>
                </a:cxn>
                <a:cxn ang="T15">
                  <a:pos x="T6" y="T7"/>
                </a:cxn>
                <a:cxn ang="T16">
                  <a:pos x="T8" y="T9"/>
                </a:cxn>
                <a:cxn ang="T17">
                  <a:pos x="T10" y="T11"/>
                </a:cxn>
              </a:cxnLst>
              <a:rect l="T18" t="T19" r="T20" b="T21"/>
              <a:pathLst>
                <a:path w="1811" h="141">
                  <a:moveTo>
                    <a:pt x="0" y="83"/>
                  </a:moveTo>
                  <a:lnTo>
                    <a:pt x="363" y="127"/>
                  </a:lnTo>
                  <a:lnTo>
                    <a:pt x="728" y="141"/>
                  </a:lnTo>
                  <a:lnTo>
                    <a:pt x="1093" y="124"/>
                  </a:lnTo>
                  <a:lnTo>
                    <a:pt x="1454" y="77"/>
                  </a:lnTo>
                  <a:lnTo>
                    <a:pt x="1811" y="0"/>
                  </a:lnTo>
                </a:path>
              </a:pathLst>
            </a:custGeom>
            <a:noFill/>
            <a:ln w="19050">
              <a:solidFill>
                <a:srgbClr val="00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2" name="Freeform 82"/>
            <p:cNvSpPr>
              <a:spLocks/>
            </p:cNvSpPr>
            <p:nvPr/>
          </p:nvSpPr>
          <p:spPr bwMode="auto">
            <a:xfrm>
              <a:off x="7125" y="3072"/>
              <a:ext cx="368" cy="258"/>
            </a:xfrm>
            <a:custGeom>
              <a:avLst/>
              <a:gdLst>
                <a:gd name="T0" fmla="*/ 0 w 195"/>
                <a:gd name="T1" fmla="*/ 2147483646 h 148"/>
                <a:gd name="T2" fmla="*/ 2147483646 w 195"/>
                <a:gd name="T3" fmla="*/ 0 h 148"/>
                <a:gd name="T4" fmla="*/ 2147483646 w 195"/>
                <a:gd name="T5" fmla="*/ 2147483646 h 148"/>
                <a:gd name="T6" fmla="*/ 0 w 195"/>
                <a:gd name="T7" fmla="*/ 2147483646 h 148"/>
                <a:gd name="T8" fmla="*/ 0 60000 65536"/>
                <a:gd name="T9" fmla="*/ 0 60000 65536"/>
                <a:gd name="T10" fmla="*/ 0 60000 65536"/>
                <a:gd name="T11" fmla="*/ 0 60000 65536"/>
                <a:gd name="T12" fmla="*/ 0 w 195"/>
                <a:gd name="T13" fmla="*/ 0 h 148"/>
                <a:gd name="T14" fmla="*/ 195 w 195"/>
                <a:gd name="T15" fmla="*/ 148 h 148"/>
              </a:gdLst>
              <a:ahLst/>
              <a:cxnLst>
                <a:cxn ang="T8">
                  <a:pos x="T0" y="T1"/>
                </a:cxn>
                <a:cxn ang="T9">
                  <a:pos x="T2" y="T3"/>
                </a:cxn>
                <a:cxn ang="T10">
                  <a:pos x="T4" y="T5"/>
                </a:cxn>
                <a:cxn ang="T11">
                  <a:pos x="T6" y="T7"/>
                </a:cxn>
              </a:cxnLst>
              <a:rect l="T12" t="T13" r="T14" b="T15"/>
              <a:pathLst>
                <a:path w="195" h="148">
                  <a:moveTo>
                    <a:pt x="0" y="91"/>
                  </a:moveTo>
                  <a:lnTo>
                    <a:pt x="195" y="0"/>
                  </a:lnTo>
                  <a:lnTo>
                    <a:pt x="41" y="148"/>
                  </a:lnTo>
                  <a:lnTo>
                    <a:pt x="0" y="91"/>
                  </a:lnTo>
                  <a:close/>
                </a:path>
              </a:pathLst>
            </a:custGeom>
            <a:solidFill>
              <a:srgbClr val="006600"/>
            </a:solidFill>
            <a:ln w="9525">
              <a:solidFill>
                <a:srgbClr val="006600"/>
              </a:solidFill>
              <a:round/>
              <a:headEnd/>
              <a:tailEnd/>
            </a:ln>
          </p:spPr>
          <p:txBody>
            <a:bodyPr/>
            <a:lstStyle/>
            <a:p>
              <a:endParaRPr lang="zh-CN" altLang="en-US"/>
            </a:p>
          </p:txBody>
        </p:sp>
        <p:sp>
          <p:nvSpPr>
            <p:cNvPr id="293" name="Freeform 81"/>
            <p:cNvSpPr>
              <a:spLocks/>
            </p:cNvSpPr>
            <p:nvPr/>
          </p:nvSpPr>
          <p:spPr bwMode="auto">
            <a:xfrm>
              <a:off x="7125" y="3072"/>
              <a:ext cx="368" cy="258"/>
            </a:xfrm>
            <a:custGeom>
              <a:avLst/>
              <a:gdLst>
                <a:gd name="T0" fmla="*/ 0 w 195"/>
                <a:gd name="T1" fmla="*/ 2147483646 h 148"/>
                <a:gd name="T2" fmla="*/ 2147483646 w 195"/>
                <a:gd name="T3" fmla="*/ 0 h 148"/>
                <a:gd name="T4" fmla="*/ 2147483646 w 195"/>
                <a:gd name="T5" fmla="*/ 2147483646 h 148"/>
                <a:gd name="T6" fmla="*/ 0 w 195"/>
                <a:gd name="T7" fmla="*/ 2147483646 h 148"/>
                <a:gd name="T8" fmla="*/ 0 60000 65536"/>
                <a:gd name="T9" fmla="*/ 0 60000 65536"/>
                <a:gd name="T10" fmla="*/ 0 60000 65536"/>
                <a:gd name="T11" fmla="*/ 0 60000 65536"/>
                <a:gd name="T12" fmla="*/ 0 w 195"/>
                <a:gd name="T13" fmla="*/ 0 h 148"/>
                <a:gd name="T14" fmla="*/ 195 w 195"/>
                <a:gd name="T15" fmla="*/ 148 h 148"/>
              </a:gdLst>
              <a:ahLst/>
              <a:cxnLst>
                <a:cxn ang="T8">
                  <a:pos x="T0" y="T1"/>
                </a:cxn>
                <a:cxn ang="T9">
                  <a:pos x="T2" y="T3"/>
                </a:cxn>
                <a:cxn ang="T10">
                  <a:pos x="T4" y="T5"/>
                </a:cxn>
                <a:cxn ang="T11">
                  <a:pos x="T6" y="T7"/>
                </a:cxn>
              </a:cxnLst>
              <a:rect l="T12" t="T13" r="T14" b="T15"/>
              <a:pathLst>
                <a:path w="195" h="148">
                  <a:moveTo>
                    <a:pt x="0" y="91"/>
                  </a:moveTo>
                  <a:lnTo>
                    <a:pt x="195" y="0"/>
                  </a:lnTo>
                  <a:lnTo>
                    <a:pt x="41" y="148"/>
                  </a:lnTo>
                  <a:lnTo>
                    <a:pt x="0" y="91"/>
                  </a:lnTo>
                </a:path>
              </a:pathLst>
            </a:custGeom>
            <a:solidFill>
              <a:srgbClr val="006600"/>
            </a:solidFill>
            <a:ln w="3175">
              <a:solidFill>
                <a:srgbClr val="006600"/>
              </a:solidFill>
              <a:round/>
              <a:headEnd/>
              <a:tailEnd/>
            </a:ln>
          </p:spPr>
          <p:txBody>
            <a:bodyPr/>
            <a:lstStyle/>
            <a:p>
              <a:endParaRPr lang="zh-CN" altLang="en-US"/>
            </a:p>
          </p:txBody>
        </p:sp>
        <p:sp>
          <p:nvSpPr>
            <p:cNvPr id="294" name="Freeform 80"/>
            <p:cNvSpPr>
              <a:spLocks/>
            </p:cNvSpPr>
            <p:nvPr/>
          </p:nvSpPr>
          <p:spPr bwMode="auto">
            <a:xfrm>
              <a:off x="7691" y="3658"/>
              <a:ext cx="425" cy="165"/>
            </a:xfrm>
            <a:custGeom>
              <a:avLst/>
              <a:gdLst>
                <a:gd name="T0" fmla="*/ 0 w 225"/>
                <a:gd name="T1" fmla="*/ 2147483646 h 94"/>
                <a:gd name="T2" fmla="*/ 2147483646 w 225"/>
                <a:gd name="T3" fmla="*/ 0 h 94"/>
                <a:gd name="T4" fmla="*/ 2147483646 w 225"/>
                <a:gd name="T5" fmla="*/ 2147483646 h 94"/>
                <a:gd name="T6" fmla="*/ 0 w 225"/>
                <a:gd name="T7" fmla="*/ 2147483646 h 94"/>
                <a:gd name="T8" fmla="*/ 0 60000 65536"/>
                <a:gd name="T9" fmla="*/ 0 60000 65536"/>
                <a:gd name="T10" fmla="*/ 0 60000 65536"/>
                <a:gd name="T11" fmla="*/ 0 60000 65536"/>
                <a:gd name="T12" fmla="*/ 0 w 225"/>
                <a:gd name="T13" fmla="*/ 0 h 94"/>
                <a:gd name="T14" fmla="*/ 225 w 225"/>
                <a:gd name="T15" fmla="*/ 94 h 94"/>
              </a:gdLst>
              <a:ahLst/>
              <a:cxnLst>
                <a:cxn ang="T8">
                  <a:pos x="T0" y="T1"/>
                </a:cxn>
                <a:cxn ang="T9">
                  <a:pos x="T2" y="T3"/>
                </a:cxn>
                <a:cxn ang="T10">
                  <a:pos x="T4" y="T5"/>
                </a:cxn>
                <a:cxn ang="T11">
                  <a:pos x="T6" y="T7"/>
                </a:cxn>
              </a:cxnLst>
              <a:rect l="T12" t="T13" r="T14" b="T15"/>
              <a:pathLst>
                <a:path w="225" h="94">
                  <a:moveTo>
                    <a:pt x="0" y="23"/>
                  </a:moveTo>
                  <a:lnTo>
                    <a:pt x="225" y="0"/>
                  </a:lnTo>
                  <a:lnTo>
                    <a:pt x="15" y="94"/>
                  </a:lnTo>
                  <a:lnTo>
                    <a:pt x="0" y="23"/>
                  </a:lnTo>
                  <a:close/>
                </a:path>
              </a:pathLst>
            </a:custGeom>
            <a:solidFill>
              <a:srgbClr val="006600"/>
            </a:solidFill>
            <a:ln w="28575">
              <a:solidFill>
                <a:srgbClr val="006600"/>
              </a:solidFill>
              <a:round/>
              <a:headEnd/>
              <a:tailEnd/>
            </a:ln>
          </p:spPr>
          <p:txBody>
            <a:bodyPr/>
            <a:lstStyle/>
            <a:p>
              <a:endParaRPr lang="zh-CN" altLang="en-US"/>
            </a:p>
          </p:txBody>
        </p:sp>
        <p:sp>
          <p:nvSpPr>
            <p:cNvPr id="295" name="Freeform 79"/>
            <p:cNvSpPr>
              <a:spLocks/>
            </p:cNvSpPr>
            <p:nvPr/>
          </p:nvSpPr>
          <p:spPr bwMode="auto">
            <a:xfrm>
              <a:off x="7691" y="3658"/>
              <a:ext cx="425" cy="165"/>
            </a:xfrm>
            <a:custGeom>
              <a:avLst/>
              <a:gdLst>
                <a:gd name="T0" fmla="*/ 0 w 225"/>
                <a:gd name="T1" fmla="*/ 2147483646 h 94"/>
                <a:gd name="T2" fmla="*/ 2147483646 w 225"/>
                <a:gd name="T3" fmla="*/ 0 h 94"/>
                <a:gd name="T4" fmla="*/ 2147483646 w 225"/>
                <a:gd name="T5" fmla="*/ 2147483646 h 94"/>
                <a:gd name="T6" fmla="*/ 0 w 225"/>
                <a:gd name="T7" fmla="*/ 2147483646 h 94"/>
                <a:gd name="T8" fmla="*/ 0 60000 65536"/>
                <a:gd name="T9" fmla="*/ 0 60000 65536"/>
                <a:gd name="T10" fmla="*/ 0 60000 65536"/>
                <a:gd name="T11" fmla="*/ 0 60000 65536"/>
                <a:gd name="T12" fmla="*/ 0 w 225"/>
                <a:gd name="T13" fmla="*/ 0 h 94"/>
                <a:gd name="T14" fmla="*/ 225 w 225"/>
                <a:gd name="T15" fmla="*/ 94 h 94"/>
              </a:gdLst>
              <a:ahLst/>
              <a:cxnLst>
                <a:cxn ang="T8">
                  <a:pos x="T0" y="T1"/>
                </a:cxn>
                <a:cxn ang="T9">
                  <a:pos x="T2" y="T3"/>
                </a:cxn>
                <a:cxn ang="T10">
                  <a:pos x="T4" y="T5"/>
                </a:cxn>
                <a:cxn ang="T11">
                  <a:pos x="T6" y="T7"/>
                </a:cxn>
              </a:cxnLst>
              <a:rect l="T12" t="T13" r="T14" b="T15"/>
              <a:pathLst>
                <a:path w="225" h="94">
                  <a:moveTo>
                    <a:pt x="0" y="23"/>
                  </a:moveTo>
                  <a:lnTo>
                    <a:pt x="225" y="0"/>
                  </a:lnTo>
                  <a:lnTo>
                    <a:pt x="15" y="94"/>
                  </a:lnTo>
                  <a:lnTo>
                    <a:pt x="0" y="23"/>
                  </a:lnTo>
                </a:path>
              </a:pathLst>
            </a:custGeom>
            <a:solidFill>
              <a:srgbClr val="006600"/>
            </a:solidFill>
            <a:ln w="28575">
              <a:solidFill>
                <a:srgbClr val="006600"/>
              </a:solidFill>
              <a:round/>
              <a:headEnd/>
              <a:tailEnd/>
            </a:ln>
          </p:spPr>
          <p:txBody>
            <a:bodyPr/>
            <a:lstStyle/>
            <a:p>
              <a:endParaRPr lang="zh-CN" altLang="en-US"/>
            </a:p>
          </p:txBody>
        </p:sp>
        <p:sp>
          <p:nvSpPr>
            <p:cNvPr id="296" name="Freeform 78"/>
            <p:cNvSpPr>
              <a:spLocks/>
            </p:cNvSpPr>
            <p:nvPr/>
          </p:nvSpPr>
          <p:spPr bwMode="auto">
            <a:xfrm>
              <a:off x="4309" y="4289"/>
              <a:ext cx="3418" cy="252"/>
            </a:xfrm>
            <a:custGeom>
              <a:avLst/>
              <a:gdLst>
                <a:gd name="T0" fmla="*/ 2147483646 w 1811"/>
                <a:gd name="T1" fmla="*/ 2147483646 h 143"/>
                <a:gd name="T2" fmla="*/ 2147483646 w 1811"/>
                <a:gd name="T3" fmla="*/ 2147483646 h 143"/>
                <a:gd name="T4" fmla="*/ 2147483646 w 1811"/>
                <a:gd name="T5" fmla="*/ 2147483646 h 143"/>
                <a:gd name="T6" fmla="*/ 2147483646 w 1811"/>
                <a:gd name="T7" fmla="*/ 0 h 143"/>
                <a:gd name="T8" fmla="*/ 2147483646 w 1811"/>
                <a:gd name="T9" fmla="*/ 1739449374 h 143"/>
                <a:gd name="T10" fmla="*/ 0 w 1811"/>
                <a:gd name="T11" fmla="*/ 2147483646 h 143"/>
                <a:gd name="T12" fmla="*/ 0 60000 65536"/>
                <a:gd name="T13" fmla="*/ 0 60000 65536"/>
                <a:gd name="T14" fmla="*/ 0 60000 65536"/>
                <a:gd name="T15" fmla="*/ 0 60000 65536"/>
                <a:gd name="T16" fmla="*/ 0 60000 65536"/>
                <a:gd name="T17" fmla="*/ 0 60000 65536"/>
                <a:gd name="T18" fmla="*/ 0 w 1811"/>
                <a:gd name="T19" fmla="*/ 0 h 143"/>
                <a:gd name="T20" fmla="*/ 1811 w 1811"/>
                <a:gd name="T21" fmla="*/ 143 h 143"/>
              </a:gdLst>
              <a:ahLst/>
              <a:cxnLst>
                <a:cxn ang="T12">
                  <a:pos x="T0" y="T1"/>
                </a:cxn>
                <a:cxn ang="T13">
                  <a:pos x="T2" y="T3"/>
                </a:cxn>
                <a:cxn ang="T14">
                  <a:pos x="T4" y="T5"/>
                </a:cxn>
                <a:cxn ang="T15">
                  <a:pos x="T6" y="T7"/>
                </a:cxn>
                <a:cxn ang="T16">
                  <a:pos x="T8" y="T9"/>
                </a:cxn>
                <a:cxn ang="T17">
                  <a:pos x="T10" y="T11"/>
                </a:cxn>
              </a:cxnLst>
              <a:rect l="T18" t="T19" r="T20" b="T21"/>
              <a:pathLst>
                <a:path w="1811" h="143">
                  <a:moveTo>
                    <a:pt x="1811" y="143"/>
                  </a:moveTo>
                  <a:lnTo>
                    <a:pt x="1454" y="66"/>
                  </a:lnTo>
                  <a:lnTo>
                    <a:pt x="1093" y="17"/>
                  </a:lnTo>
                  <a:lnTo>
                    <a:pt x="728" y="0"/>
                  </a:lnTo>
                  <a:lnTo>
                    <a:pt x="363" y="13"/>
                  </a:lnTo>
                  <a:lnTo>
                    <a:pt x="0" y="58"/>
                  </a:lnTo>
                </a:path>
              </a:pathLst>
            </a:custGeom>
            <a:noFill/>
            <a:ln w="19050">
              <a:solidFill>
                <a:srgbClr val="00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 name="Freeform 77"/>
            <p:cNvSpPr>
              <a:spLocks/>
            </p:cNvSpPr>
            <p:nvPr/>
          </p:nvSpPr>
          <p:spPr bwMode="auto">
            <a:xfrm>
              <a:off x="4782" y="4661"/>
              <a:ext cx="2620" cy="511"/>
            </a:xfrm>
            <a:custGeom>
              <a:avLst/>
              <a:gdLst>
                <a:gd name="T0" fmla="*/ 2147483646 w 1388"/>
                <a:gd name="T1" fmla="*/ 2147483646 h 290"/>
                <a:gd name="T2" fmla="*/ 2147483646 w 1388"/>
                <a:gd name="T3" fmla="*/ 2147483646 h 290"/>
                <a:gd name="T4" fmla="*/ 2147483646 w 1388"/>
                <a:gd name="T5" fmla="*/ 2147483646 h 290"/>
                <a:gd name="T6" fmla="*/ 2147483646 w 1388"/>
                <a:gd name="T7" fmla="*/ 2147483646 h 290"/>
                <a:gd name="T8" fmla="*/ 2147483646 w 1388"/>
                <a:gd name="T9" fmla="*/ 0 h 290"/>
                <a:gd name="T10" fmla="*/ 2147483646 w 1388"/>
                <a:gd name="T11" fmla="*/ 1572697673 h 290"/>
                <a:gd name="T12" fmla="*/ 2147483646 w 1388"/>
                <a:gd name="T13" fmla="*/ 2147483646 h 290"/>
                <a:gd name="T14" fmla="*/ 2147483646 w 1388"/>
                <a:gd name="T15" fmla="*/ 2147483646 h 290"/>
                <a:gd name="T16" fmla="*/ 0 w 1388"/>
                <a:gd name="T17" fmla="*/ 2147483646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8"/>
                <a:gd name="T28" fmla="*/ 0 h 290"/>
                <a:gd name="T29" fmla="*/ 1388 w 1388"/>
                <a:gd name="T30" fmla="*/ 290 h 2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8" h="290">
                  <a:moveTo>
                    <a:pt x="1388" y="290"/>
                  </a:moveTo>
                  <a:lnTo>
                    <a:pt x="1239" y="170"/>
                  </a:lnTo>
                  <a:lnTo>
                    <a:pt x="1073" y="81"/>
                  </a:lnTo>
                  <a:lnTo>
                    <a:pt x="892" y="24"/>
                  </a:lnTo>
                  <a:lnTo>
                    <a:pt x="703" y="0"/>
                  </a:lnTo>
                  <a:lnTo>
                    <a:pt x="514" y="12"/>
                  </a:lnTo>
                  <a:lnTo>
                    <a:pt x="328" y="58"/>
                  </a:lnTo>
                  <a:lnTo>
                    <a:pt x="156" y="137"/>
                  </a:lnTo>
                  <a:lnTo>
                    <a:pt x="0" y="248"/>
                  </a:lnTo>
                </a:path>
              </a:pathLst>
            </a:custGeom>
            <a:noFill/>
            <a:ln w="19050">
              <a:solidFill>
                <a:srgbClr val="00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8" name="Freeform 76"/>
            <p:cNvSpPr>
              <a:spLocks/>
            </p:cNvSpPr>
            <p:nvPr/>
          </p:nvSpPr>
          <p:spPr bwMode="auto">
            <a:xfrm>
              <a:off x="7125" y="4956"/>
              <a:ext cx="368" cy="262"/>
            </a:xfrm>
            <a:custGeom>
              <a:avLst/>
              <a:gdLst>
                <a:gd name="T0" fmla="*/ 0 w 195"/>
                <a:gd name="T1" fmla="*/ 2147483646 h 149"/>
                <a:gd name="T2" fmla="*/ 2147483646 w 195"/>
                <a:gd name="T3" fmla="*/ 2147483646 h 149"/>
                <a:gd name="T4" fmla="*/ 2147483646 w 195"/>
                <a:gd name="T5" fmla="*/ 0 h 149"/>
                <a:gd name="T6" fmla="*/ 0 w 195"/>
                <a:gd name="T7" fmla="*/ 2147483646 h 149"/>
                <a:gd name="T8" fmla="*/ 0 60000 65536"/>
                <a:gd name="T9" fmla="*/ 0 60000 65536"/>
                <a:gd name="T10" fmla="*/ 0 60000 65536"/>
                <a:gd name="T11" fmla="*/ 0 60000 65536"/>
                <a:gd name="T12" fmla="*/ 0 w 195"/>
                <a:gd name="T13" fmla="*/ 0 h 149"/>
                <a:gd name="T14" fmla="*/ 195 w 195"/>
                <a:gd name="T15" fmla="*/ 149 h 149"/>
              </a:gdLst>
              <a:ahLst/>
              <a:cxnLst>
                <a:cxn ang="T8">
                  <a:pos x="T0" y="T1"/>
                </a:cxn>
                <a:cxn ang="T9">
                  <a:pos x="T2" y="T3"/>
                </a:cxn>
                <a:cxn ang="T10">
                  <a:pos x="T4" y="T5"/>
                </a:cxn>
                <a:cxn ang="T11">
                  <a:pos x="T6" y="T7"/>
                </a:cxn>
              </a:cxnLst>
              <a:rect l="T12" t="T13" r="T14" b="T15"/>
              <a:pathLst>
                <a:path w="195" h="149">
                  <a:moveTo>
                    <a:pt x="0" y="58"/>
                  </a:moveTo>
                  <a:lnTo>
                    <a:pt x="195" y="149"/>
                  </a:lnTo>
                  <a:lnTo>
                    <a:pt x="41" y="0"/>
                  </a:lnTo>
                  <a:lnTo>
                    <a:pt x="0" y="58"/>
                  </a:lnTo>
                  <a:close/>
                </a:path>
              </a:pathLst>
            </a:custGeom>
            <a:solidFill>
              <a:srgbClr val="006600"/>
            </a:solidFill>
            <a:ln w="9525">
              <a:solidFill>
                <a:srgbClr val="006600"/>
              </a:solidFill>
              <a:round/>
              <a:headEnd/>
              <a:tailEnd/>
            </a:ln>
          </p:spPr>
          <p:txBody>
            <a:bodyPr/>
            <a:lstStyle/>
            <a:p>
              <a:endParaRPr lang="zh-CN" altLang="en-US"/>
            </a:p>
          </p:txBody>
        </p:sp>
        <p:sp>
          <p:nvSpPr>
            <p:cNvPr id="299" name="Freeform 75"/>
            <p:cNvSpPr>
              <a:spLocks/>
            </p:cNvSpPr>
            <p:nvPr/>
          </p:nvSpPr>
          <p:spPr bwMode="auto">
            <a:xfrm>
              <a:off x="7125" y="4956"/>
              <a:ext cx="368" cy="262"/>
            </a:xfrm>
            <a:custGeom>
              <a:avLst/>
              <a:gdLst>
                <a:gd name="T0" fmla="*/ 0 w 195"/>
                <a:gd name="T1" fmla="*/ 2147483646 h 149"/>
                <a:gd name="T2" fmla="*/ 2147483646 w 195"/>
                <a:gd name="T3" fmla="*/ 2147483646 h 149"/>
                <a:gd name="T4" fmla="*/ 2147483646 w 195"/>
                <a:gd name="T5" fmla="*/ 0 h 149"/>
                <a:gd name="T6" fmla="*/ 0 w 195"/>
                <a:gd name="T7" fmla="*/ 2147483646 h 149"/>
                <a:gd name="T8" fmla="*/ 0 60000 65536"/>
                <a:gd name="T9" fmla="*/ 0 60000 65536"/>
                <a:gd name="T10" fmla="*/ 0 60000 65536"/>
                <a:gd name="T11" fmla="*/ 0 60000 65536"/>
                <a:gd name="T12" fmla="*/ 0 w 195"/>
                <a:gd name="T13" fmla="*/ 0 h 149"/>
                <a:gd name="T14" fmla="*/ 195 w 195"/>
                <a:gd name="T15" fmla="*/ 149 h 149"/>
              </a:gdLst>
              <a:ahLst/>
              <a:cxnLst>
                <a:cxn ang="T8">
                  <a:pos x="T0" y="T1"/>
                </a:cxn>
                <a:cxn ang="T9">
                  <a:pos x="T2" y="T3"/>
                </a:cxn>
                <a:cxn ang="T10">
                  <a:pos x="T4" y="T5"/>
                </a:cxn>
                <a:cxn ang="T11">
                  <a:pos x="T6" y="T7"/>
                </a:cxn>
              </a:cxnLst>
              <a:rect l="T12" t="T13" r="T14" b="T15"/>
              <a:pathLst>
                <a:path w="195" h="149">
                  <a:moveTo>
                    <a:pt x="0" y="58"/>
                  </a:moveTo>
                  <a:lnTo>
                    <a:pt x="195" y="149"/>
                  </a:lnTo>
                  <a:lnTo>
                    <a:pt x="41" y="0"/>
                  </a:lnTo>
                  <a:lnTo>
                    <a:pt x="0" y="58"/>
                  </a:lnTo>
                </a:path>
              </a:pathLst>
            </a:custGeom>
            <a:solidFill>
              <a:srgbClr val="006600"/>
            </a:solidFill>
            <a:ln w="3175">
              <a:solidFill>
                <a:srgbClr val="006600"/>
              </a:solidFill>
              <a:round/>
              <a:headEnd/>
              <a:tailEnd/>
            </a:ln>
          </p:spPr>
          <p:txBody>
            <a:bodyPr/>
            <a:lstStyle/>
            <a:p>
              <a:endParaRPr lang="zh-CN" altLang="en-US"/>
            </a:p>
          </p:txBody>
        </p:sp>
        <p:sp>
          <p:nvSpPr>
            <p:cNvPr id="300" name="Freeform 74"/>
            <p:cNvSpPr>
              <a:spLocks/>
            </p:cNvSpPr>
            <p:nvPr/>
          </p:nvSpPr>
          <p:spPr bwMode="auto">
            <a:xfrm>
              <a:off x="7691" y="4465"/>
              <a:ext cx="425" cy="164"/>
            </a:xfrm>
            <a:custGeom>
              <a:avLst/>
              <a:gdLst>
                <a:gd name="T0" fmla="*/ 0 w 225"/>
                <a:gd name="T1" fmla="*/ 2147483646 h 93"/>
                <a:gd name="T2" fmla="*/ 2147483646 w 225"/>
                <a:gd name="T3" fmla="*/ 2147483646 h 93"/>
                <a:gd name="T4" fmla="*/ 2147483646 w 225"/>
                <a:gd name="T5" fmla="*/ 0 h 93"/>
                <a:gd name="T6" fmla="*/ 0 w 225"/>
                <a:gd name="T7" fmla="*/ 2147483646 h 93"/>
                <a:gd name="T8" fmla="*/ 0 60000 65536"/>
                <a:gd name="T9" fmla="*/ 0 60000 65536"/>
                <a:gd name="T10" fmla="*/ 0 60000 65536"/>
                <a:gd name="T11" fmla="*/ 0 60000 65536"/>
                <a:gd name="T12" fmla="*/ 0 w 225"/>
                <a:gd name="T13" fmla="*/ 0 h 93"/>
                <a:gd name="T14" fmla="*/ 225 w 225"/>
                <a:gd name="T15" fmla="*/ 93 h 93"/>
              </a:gdLst>
              <a:ahLst/>
              <a:cxnLst>
                <a:cxn ang="T8">
                  <a:pos x="T0" y="T1"/>
                </a:cxn>
                <a:cxn ang="T9">
                  <a:pos x="T2" y="T3"/>
                </a:cxn>
                <a:cxn ang="T10">
                  <a:pos x="T4" y="T5"/>
                </a:cxn>
                <a:cxn ang="T11">
                  <a:pos x="T6" y="T7"/>
                </a:cxn>
              </a:cxnLst>
              <a:rect l="T12" t="T13" r="T14" b="T15"/>
              <a:pathLst>
                <a:path w="225" h="93">
                  <a:moveTo>
                    <a:pt x="0" y="72"/>
                  </a:moveTo>
                  <a:lnTo>
                    <a:pt x="225" y="93"/>
                  </a:lnTo>
                  <a:lnTo>
                    <a:pt x="15" y="0"/>
                  </a:lnTo>
                  <a:lnTo>
                    <a:pt x="0" y="72"/>
                  </a:lnTo>
                  <a:close/>
                </a:path>
              </a:pathLst>
            </a:custGeom>
            <a:solidFill>
              <a:srgbClr val="006600"/>
            </a:solidFill>
            <a:ln w="9525">
              <a:solidFill>
                <a:srgbClr val="006600"/>
              </a:solidFill>
              <a:round/>
              <a:headEnd/>
              <a:tailEnd/>
            </a:ln>
          </p:spPr>
          <p:txBody>
            <a:bodyPr/>
            <a:lstStyle/>
            <a:p>
              <a:endParaRPr lang="zh-CN" altLang="en-US"/>
            </a:p>
          </p:txBody>
        </p:sp>
        <p:sp>
          <p:nvSpPr>
            <p:cNvPr id="301" name="Freeform 73"/>
            <p:cNvSpPr>
              <a:spLocks/>
            </p:cNvSpPr>
            <p:nvPr/>
          </p:nvSpPr>
          <p:spPr bwMode="auto">
            <a:xfrm>
              <a:off x="7691" y="4465"/>
              <a:ext cx="425" cy="164"/>
            </a:xfrm>
            <a:custGeom>
              <a:avLst/>
              <a:gdLst>
                <a:gd name="T0" fmla="*/ 0 w 225"/>
                <a:gd name="T1" fmla="*/ 2147483646 h 93"/>
                <a:gd name="T2" fmla="*/ 2147483646 w 225"/>
                <a:gd name="T3" fmla="*/ 2147483646 h 93"/>
                <a:gd name="T4" fmla="*/ 2147483646 w 225"/>
                <a:gd name="T5" fmla="*/ 0 h 93"/>
                <a:gd name="T6" fmla="*/ 0 w 225"/>
                <a:gd name="T7" fmla="*/ 2147483646 h 93"/>
                <a:gd name="T8" fmla="*/ 0 60000 65536"/>
                <a:gd name="T9" fmla="*/ 0 60000 65536"/>
                <a:gd name="T10" fmla="*/ 0 60000 65536"/>
                <a:gd name="T11" fmla="*/ 0 60000 65536"/>
                <a:gd name="T12" fmla="*/ 0 w 225"/>
                <a:gd name="T13" fmla="*/ 0 h 93"/>
                <a:gd name="T14" fmla="*/ 225 w 225"/>
                <a:gd name="T15" fmla="*/ 93 h 93"/>
              </a:gdLst>
              <a:ahLst/>
              <a:cxnLst>
                <a:cxn ang="T8">
                  <a:pos x="T0" y="T1"/>
                </a:cxn>
                <a:cxn ang="T9">
                  <a:pos x="T2" y="T3"/>
                </a:cxn>
                <a:cxn ang="T10">
                  <a:pos x="T4" y="T5"/>
                </a:cxn>
                <a:cxn ang="T11">
                  <a:pos x="T6" y="T7"/>
                </a:cxn>
              </a:cxnLst>
              <a:rect l="T12" t="T13" r="T14" b="T15"/>
              <a:pathLst>
                <a:path w="225" h="93">
                  <a:moveTo>
                    <a:pt x="0" y="72"/>
                  </a:moveTo>
                  <a:lnTo>
                    <a:pt x="225" y="93"/>
                  </a:lnTo>
                  <a:lnTo>
                    <a:pt x="15" y="0"/>
                  </a:lnTo>
                  <a:lnTo>
                    <a:pt x="0" y="72"/>
                  </a:lnTo>
                </a:path>
              </a:pathLst>
            </a:custGeom>
            <a:solidFill>
              <a:srgbClr val="006600"/>
            </a:solidFill>
            <a:ln w="3175">
              <a:solidFill>
                <a:srgbClr val="006600"/>
              </a:solidFill>
              <a:round/>
              <a:headEnd/>
              <a:tailEnd/>
            </a:ln>
          </p:spPr>
          <p:txBody>
            <a:bodyPr/>
            <a:lstStyle/>
            <a:p>
              <a:endParaRPr lang="zh-CN" altLang="en-US"/>
            </a:p>
          </p:txBody>
        </p:sp>
        <p:sp>
          <p:nvSpPr>
            <p:cNvPr id="302" name="Freeform 72"/>
            <p:cNvSpPr>
              <a:spLocks/>
            </p:cNvSpPr>
            <p:nvPr/>
          </p:nvSpPr>
          <p:spPr bwMode="auto">
            <a:xfrm>
              <a:off x="5122" y="4618"/>
              <a:ext cx="40" cy="25"/>
            </a:xfrm>
            <a:custGeom>
              <a:avLst/>
              <a:gdLst>
                <a:gd name="T0" fmla="*/ 2147483646 w 21"/>
                <a:gd name="T1" fmla="*/ 2147483646 h 14"/>
                <a:gd name="T2" fmla="*/ 2147483646 w 21"/>
                <a:gd name="T3" fmla="*/ 0 h 14"/>
                <a:gd name="T4" fmla="*/ 0 w 21"/>
                <a:gd name="T5" fmla="*/ 2147483646 h 14"/>
                <a:gd name="T6" fmla="*/ 2147483646 w 21"/>
                <a:gd name="T7" fmla="*/ 2147483646 h 14"/>
                <a:gd name="T8" fmla="*/ 0 60000 65536"/>
                <a:gd name="T9" fmla="*/ 0 60000 65536"/>
                <a:gd name="T10" fmla="*/ 0 60000 65536"/>
                <a:gd name="T11" fmla="*/ 0 60000 65536"/>
                <a:gd name="T12" fmla="*/ 0 w 21"/>
                <a:gd name="T13" fmla="*/ 0 h 14"/>
                <a:gd name="T14" fmla="*/ 21 w 21"/>
                <a:gd name="T15" fmla="*/ 14 h 14"/>
              </a:gdLst>
              <a:ahLst/>
              <a:cxnLst>
                <a:cxn ang="T8">
                  <a:pos x="T0" y="T1"/>
                </a:cxn>
                <a:cxn ang="T9">
                  <a:pos x="T2" y="T3"/>
                </a:cxn>
                <a:cxn ang="T10">
                  <a:pos x="T4" y="T5"/>
                </a:cxn>
                <a:cxn ang="T11">
                  <a:pos x="T6" y="T7"/>
                </a:cxn>
              </a:cxnLst>
              <a:rect l="T12" t="T13" r="T14" b="T15"/>
              <a:pathLst>
                <a:path w="21" h="14">
                  <a:moveTo>
                    <a:pt x="21" y="14"/>
                  </a:moveTo>
                  <a:lnTo>
                    <a:pt x="15" y="0"/>
                  </a:lnTo>
                  <a:lnTo>
                    <a:pt x="0" y="14"/>
                  </a:lnTo>
                  <a:lnTo>
                    <a:pt x="21" y="14"/>
                  </a:lnTo>
                  <a:close/>
                </a:path>
              </a:pathLst>
            </a:custGeom>
            <a:solidFill>
              <a:srgbClr val="FF00FF"/>
            </a:solidFill>
            <a:ln w="28575">
              <a:solidFill>
                <a:srgbClr val="000000"/>
              </a:solidFill>
              <a:round/>
              <a:headEnd/>
              <a:tailEnd/>
            </a:ln>
          </p:spPr>
          <p:txBody>
            <a:bodyPr/>
            <a:lstStyle/>
            <a:p>
              <a:endParaRPr lang="zh-CN" altLang="en-US"/>
            </a:p>
          </p:txBody>
        </p:sp>
        <p:sp>
          <p:nvSpPr>
            <p:cNvPr id="303" name="Freeform 71"/>
            <p:cNvSpPr>
              <a:spLocks/>
            </p:cNvSpPr>
            <p:nvPr/>
          </p:nvSpPr>
          <p:spPr bwMode="auto">
            <a:xfrm>
              <a:off x="5122" y="4618"/>
              <a:ext cx="40" cy="25"/>
            </a:xfrm>
            <a:custGeom>
              <a:avLst/>
              <a:gdLst>
                <a:gd name="T0" fmla="*/ 2147483646 w 21"/>
                <a:gd name="T1" fmla="*/ 2147483646 h 14"/>
                <a:gd name="T2" fmla="*/ 2147483646 w 21"/>
                <a:gd name="T3" fmla="*/ 0 h 14"/>
                <a:gd name="T4" fmla="*/ 0 w 21"/>
                <a:gd name="T5" fmla="*/ 2147483646 h 14"/>
                <a:gd name="T6" fmla="*/ 2147483646 w 21"/>
                <a:gd name="T7" fmla="*/ 2147483646 h 14"/>
                <a:gd name="T8" fmla="*/ 0 60000 65536"/>
                <a:gd name="T9" fmla="*/ 0 60000 65536"/>
                <a:gd name="T10" fmla="*/ 0 60000 65536"/>
                <a:gd name="T11" fmla="*/ 0 60000 65536"/>
                <a:gd name="T12" fmla="*/ 0 w 21"/>
                <a:gd name="T13" fmla="*/ 0 h 14"/>
                <a:gd name="T14" fmla="*/ 21 w 21"/>
                <a:gd name="T15" fmla="*/ 14 h 14"/>
              </a:gdLst>
              <a:ahLst/>
              <a:cxnLst>
                <a:cxn ang="T8">
                  <a:pos x="T0" y="T1"/>
                </a:cxn>
                <a:cxn ang="T9">
                  <a:pos x="T2" y="T3"/>
                </a:cxn>
                <a:cxn ang="T10">
                  <a:pos x="T4" y="T5"/>
                </a:cxn>
                <a:cxn ang="T11">
                  <a:pos x="T6" y="T7"/>
                </a:cxn>
              </a:cxnLst>
              <a:rect l="T12" t="T13" r="T14" b="T15"/>
              <a:pathLst>
                <a:path w="21" h="14">
                  <a:moveTo>
                    <a:pt x="21" y="14"/>
                  </a:moveTo>
                  <a:lnTo>
                    <a:pt x="15" y="0"/>
                  </a:lnTo>
                  <a:lnTo>
                    <a:pt x="0" y="14"/>
                  </a:lnTo>
                  <a:lnTo>
                    <a:pt x="21" y="14"/>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4" name="Freeform 70"/>
            <p:cNvSpPr>
              <a:spLocks/>
            </p:cNvSpPr>
            <p:nvPr/>
          </p:nvSpPr>
          <p:spPr bwMode="auto">
            <a:xfrm>
              <a:off x="5122" y="4607"/>
              <a:ext cx="29" cy="36"/>
            </a:xfrm>
            <a:custGeom>
              <a:avLst/>
              <a:gdLst>
                <a:gd name="T0" fmla="*/ 2147483646 w 15"/>
                <a:gd name="T1" fmla="*/ 380527846 h 21"/>
                <a:gd name="T2" fmla="*/ 0 w 15"/>
                <a:gd name="T3" fmla="*/ 0 h 21"/>
                <a:gd name="T4" fmla="*/ 0 w 15"/>
                <a:gd name="T5" fmla="*/ 1118285745 h 21"/>
                <a:gd name="T6" fmla="*/ 2147483646 w 15"/>
                <a:gd name="T7" fmla="*/ 380527846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15" y="7"/>
                  </a:moveTo>
                  <a:lnTo>
                    <a:pt x="0" y="0"/>
                  </a:lnTo>
                  <a:lnTo>
                    <a:pt x="0" y="21"/>
                  </a:lnTo>
                  <a:lnTo>
                    <a:pt x="15" y="7"/>
                  </a:lnTo>
                  <a:close/>
                </a:path>
              </a:pathLst>
            </a:custGeom>
            <a:solidFill>
              <a:srgbClr val="FF00FF"/>
            </a:solidFill>
            <a:ln w="28575">
              <a:solidFill>
                <a:srgbClr val="000000"/>
              </a:solidFill>
              <a:round/>
              <a:headEnd/>
              <a:tailEnd/>
            </a:ln>
          </p:spPr>
          <p:txBody>
            <a:bodyPr/>
            <a:lstStyle/>
            <a:p>
              <a:endParaRPr lang="zh-CN" altLang="en-US"/>
            </a:p>
          </p:txBody>
        </p:sp>
        <p:sp>
          <p:nvSpPr>
            <p:cNvPr id="305" name="Freeform 69"/>
            <p:cNvSpPr>
              <a:spLocks/>
            </p:cNvSpPr>
            <p:nvPr/>
          </p:nvSpPr>
          <p:spPr bwMode="auto">
            <a:xfrm>
              <a:off x="5122" y="4607"/>
              <a:ext cx="29" cy="36"/>
            </a:xfrm>
            <a:custGeom>
              <a:avLst/>
              <a:gdLst>
                <a:gd name="T0" fmla="*/ 2147483646 w 15"/>
                <a:gd name="T1" fmla="*/ 380527846 h 21"/>
                <a:gd name="T2" fmla="*/ 0 w 15"/>
                <a:gd name="T3" fmla="*/ 0 h 21"/>
                <a:gd name="T4" fmla="*/ 0 w 15"/>
                <a:gd name="T5" fmla="*/ 1118285745 h 21"/>
                <a:gd name="T6" fmla="*/ 2147483646 w 15"/>
                <a:gd name="T7" fmla="*/ 380527846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15" y="7"/>
                  </a:moveTo>
                  <a:lnTo>
                    <a:pt x="0" y="0"/>
                  </a:lnTo>
                  <a:lnTo>
                    <a:pt x="0" y="21"/>
                  </a:lnTo>
                  <a:lnTo>
                    <a:pt x="15" y="7"/>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6" name="Freeform 68"/>
            <p:cNvSpPr>
              <a:spLocks/>
            </p:cNvSpPr>
            <p:nvPr/>
          </p:nvSpPr>
          <p:spPr bwMode="auto">
            <a:xfrm>
              <a:off x="5092" y="4607"/>
              <a:ext cx="30" cy="36"/>
            </a:xfrm>
            <a:custGeom>
              <a:avLst/>
              <a:gdLst>
                <a:gd name="T0" fmla="*/ 2147483646 w 16"/>
                <a:gd name="T1" fmla="*/ 0 h 21"/>
                <a:gd name="T2" fmla="*/ 0 w 16"/>
                <a:gd name="T3" fmla="*/ 380527846 h 21"/>
                <a:gd name="T4" fmla="*/ 2147483646 w 16"/>
                <a:gd name="T5" fmla="*/ 1118285745 h 21"/>
                <a:gd name="T6" fmla="*/ 2147483646 w 16"/>
                <a:gd name="T7" fmla="*/ 0 h 21"/>
                <a:gd name="T8" fmla="*/ 0 60000 65536"/>
                <a:gd name="T9" fmla="*/ 0 60000 65536"/>
                <a:gd name="T10" fmla="*/ 0 60000 65536"/>
                <a:gd name="T11" fmla="*/ 0 60000 65536"/>
                <a:gd name="T12" fmla="*/ 0 w 16"/>
                <a:gd name="T13" fmla="*/ 0 h 21"/>
                <a:gd name="T14" fmla="*/ 16 w 16"/>
                <a:gd name="T15" fmla="*/ 21 h 21"/>
              </a:gdLst>
              <a:ahLst/>
              <a:cxnLst>
                <a:cxn ang="T8">
                  <a:pos x="T0" y="T1"/>
                </a:cxn>
                <a:cxn ang="T9">
                  <a:pos x="T2" y="T3"/>
                </a:cxn>
                <a:cxn ang="T10">
                  <a:pos x="T4" y="T5"/>
                </a:cxn>
                <a:cxn ang="T11">
                  <a:pos x="T6" y="T7"/>
                </a:cxn>
              </a:cxnLst>
              <a:rect l="T12" t="T13" r="T14" b="T15"/>
              <a:pathLst>
                <a:path w="16" h="21">
                  <a:moveTo>
                    <a:pt x="16" y="0"/>
                  </a:moveTo>
                  <a:lnTo>
                    <a:pt x="0" y="7"/>
                  </a:lnTo>
                  <a:lnTo>
                    <a:pt x="16" y="21"/>
                  </a:lnTo>
                  <a:lnTo>
                    <a:pt x="16" y="0"/>
                  </a:lnTo>
                  <a:close/>
                </a:path>
              </a:pathLst>
            </a:custGeom>
            <a:solidFill>
              <a:srgbClr val="FF00FF"/>
            </a:solidFill>
            <a:ln w="28575">
              <a:solidFill>
                <a:srgbClr val="000000"/>
              </a:solidFill>
              <a:round/>
              <a:headEnd/>
              <a:tailEnd/>
            </a:ln>
          </p:spPr>
          <p:txBody>
            <a:bodyPr/>
            <a:lstStyle/>
            <a:p>
              <a:endParaRPr lang="zh-CN" altLang="en-US"/>
            </a:p>
          </p:txBody>
        </p:sp>
        <p:sp>
          <p:nvSpPr>
            <p:cNvPr id="307" name="Freeform 67"/>
            <p:cNvSpPr>
              <a:spLocks/>
            </p:cNvSpPr>
            <p:nvPr/>
          </p:nvSpPr>
          <p:spPr bwMode="auto">
            <a:xfrm>
              <a:off x="5092" y="4607"/>
              <a:ext cx="30" cy="36"/>
            </a:xfrm>
            <a:custGeom>
              <a:avLst/>
              <a:gdLst>
                <a:gd name="T0" fmla="*/ 2147483646 w 16"/>
                <a:gd name="T1" fmla="*/ 0 h 21"/>
                <a:gd name="T2" fmla="*/ 0 w 16"/>
                <a:gd name="T3" fmla="*/ 380527846 h 21"/>
                <a:gd name="T4" fmla="*/ 2147483646 w 16"/>
                <a:gd name="T5" fmla="*/ 1118285745 h 21"/>
                <a:gd name="T6" fmla="*/ 2147483646 w 16"/>
                <a:gd name="T7" fmla="*/ 0 h 21"/>
                <a:gd name="T8" fmla="*/ 0 60000 65536"/>
                <a:gd name="T9" fmla="*/ 0 60000 65536"/>
                <a:gd name="T10" fmla="*/ 0 60000 65536"/>
                <a:gd name="T11" fmla="*/ 0 60000 65536"/>
                <a:gd name="T12" fmla="*/ 0 w 16"/>
                <a:gd name="T13" fmla="*/ 0 h 21"/>
                <a:gd name="T14" fmla="*/ 16 w 16"/>
                <a:gd name="T15" fmla="*/ 21 h 21"/>
              </a:gdLst>
              <a:ahLst/>
              <a:cxnLst>
                <a:cxn ang="T8">
                  <a:pos x="T0" y="T1"/>
                </a:cxn>
                <a:cxn ang="T9">
                  <a:pos x="T2" y="T3"/>
                </a:cxn>
                <a:cxn ang="T10">
                  <a:pos x="T4" y="T5"/>
                </a:cxn>
                <a:cxn ang="T11">
                  <a:pos x="T6" y="T7"/>
                </a:cxn>
              </a:cxnLst>
              <a:rect l="T12" t="T13" r="T14" b="T15"/>
              <a:pathLst>
                <a:path w="16" h="21">
                  <a:moveTo>
                    <a:pt x="16" y="0"/>
                  </a:moveTo>
                  <a:lnTo>
                    <a:pt x="0" y="7"/>
                  </a:lnTo>
                  <a:lnTo>
                    <a:pt x="16" y="21"/>
                  </a:lnTo>
                  <a:lnTo>
                    <a:pt x="16"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 name="Freeform 66"/>
            <p:cNvSpPr>
              <a:spLocks/>
            </p:cNvSpPr>
            <p:nvPr/>
          </p:nvSpPr>
          <p:spPr bwMode="auto">
            <a:xfrm>
              <a:off x="5081" y="4618"/>
              <a:ext cx="41" cy="25"/>
            </a:xfrm>
            <a:custGeom>
              <a:avLst/>
              <a:gdLst>
                <a:gd name="T0" fmla="*/ 2147483646 w 22"/>
                <a:gd name="T1" fmla="*/ 0 h 14"/>
                <a:gd name="T2" fmla="*/ 0 w 22"/>
                <a:gd name="T3" fmla="*/ 2147483646 h 14"/>
                <a:gd name="T4" fmla="*/ 2147483646 w 22"/>
                <a:gd name="T5" fmla="*/ 2147483646 h 14"/>
                <a:gd name="T6" fmla="*/ 2147483646 w 22"/>
                <a:gd name="T7" fmla="*/ 0 h 14"/>
                <a:gd name="T8" fmla="*/ 0 60000 65536"/>
                <a:gd name="T9" fmla="*/ 0 60000 65536"/>
                <a:gd name="T10" fmla="*/ 0 60000 65536"/>
                <a:gd name="T11" fmla="*/ 0 60000 65536"/>
                <a:gd name="T12" fmla="*/ 0 w 22"/>
                <a:gd name="T13" fmla="*/ 0 h 14"/>
                <a:gd name="T14" fmla="*/ 22 w 22"/>
                <a:gd name="T15" fmla="*/ 14 h 14"/>
              </a:gdLst>
              <a:ahLst/>
              <a:cxnLst>
                <a:cxn ang="T8">
                  <a:pos x="T0" y="T1"/>
                </a:cxn>
                <a:cxn ang="T9">
                  <a:pos x="T2" y="T3"/>
                </a:cxn>
                <a:cxn ang="T10">
                  <a:pos x="T4" y="T5"/>
                </a:cxn>
                <a:cxn ang="T11">
                  <a:pos x="T6" y="T7"/>
                </a:cxn>
              </a:cxnLst>
              <a:rect l="T12" t="T13" r="T14" b="T15"/>
              <a:pathLst>
                <a:path w="22" h="14">
                  <a:moveTo>
                    <a:pt x="6" y="0"/>
                  </a:moveTo>
                  <a:lnTo>
                    <a:pt x="0" y="14"/>
                  </a:lnTo>
                  <a:lnTo>
                    <a:pt x="22" y="14"/>
                  </a:lnTo>
                  <a:lnTo>
                    <a:pt x="6" y="0"/>
                  </a:lnTo>
                  <a:close/>
                </a:path>
              </a:pathLst>
            </a:custGeom>
            <a:solidFill>
              <a:srgbClr val="FF00FF"/>
            </a:solidFill>
            <a:ln w="28575">
              <a:solidFill>
                <a:srgbClr val="000000"/>
              </a:solidFill>
              <a:round/>
              <a:headEnd/>
              <a:tailEnd/>
            </a:ln>
          </p:spPr>
          <p:txBody>
            <a:bodyPr/>
            <a:lstStyle/>
            <a:p>
              <a:endParaRPr lang="zh-CN" altLang="en-US"/>
            </a:p>
          </p:txBody>
        </p:sp>
        <p:sp>
          <p:nvSpPr>
            <p:cNvPr id="309" name="Freeform 65"/>
            <p:cNvSpPr>
              <a:spLocks/>
            </p:cNvSpPr>
            <p:nvPr/>
          </p:nvSpPr>
          <p:spPr bwMode="auto">
            <a:xfrm>
              <a:off x="5081" y="4618"/>
              <a:ext cx="41" cy="25"/>
            </a:xfrm>
            <a:custGeom>
              <a:avLst/>
              <a:gdLst>
                <a:gd name="T0" fmla="*/ 2147483646 w 22"/>
                <a:gd name="T1" fmla="*/ 0 h 14"/>
                <a:gd name="T2" fmla="*/ 0 w 22"/>
                <a:gd name="T3" fmla="*/ 2147483646 h 14"/>
                <a:gd name="T4" fmla="*/ 2147483646 w 22"/>
                <a:gd name="T5" fmla="*/ 2147483646 h 14"/>
                <a:gd name="T6" fmla="*/ 2147483646 w 22"/>
                <a:gd name="T7" fmla="*/ 0 h 14"/>
                <a:gd name="T8" fmla="*/ 0 60000 65536"/>
                <a:gd name="T9" fmla="*/ 0 60000 65536"/>
                <a:gd name="T10" fmla="*/ 0 60000 65536"/>
                <a:gd name="T11" fmla="*/ 0 60000 65536"/>
                <a:gd name="T12" fmla="*/ 0 w 22"/>
                <a:gd name="T13" fmla="*/ 0 h 14"/>
                <a:gd name="T14" fmla="*/ 22 w 22"/>
                <a:gd name="T15" fmla="*/ 14 h 14"/>
              </a:gdLst>
              <a:ahLst/>
              <a:cxnLst>
                <a:cxn ang="T8">
                  <a:pos x="T0" y="T1"/>
                </a:cxn>
                <a:cxn ang="T9">
                  <a:pos x="T2" y="T3"/>
                </a:cxn>
                <a:cxn ang="T10">
                  <a:pos x="T4" y="T5"/>
                </a:cxn>
                <a:cxn ang="T11">
                  <a:pos x="T6" y="T7"/>
                </a:cxn>
              </a:cxnLst>
              <a:rect l="T12" t="T13" r="T14" b="T15"/>
              <a:pathLst>
                <a:path w="22" h="14">
                  <a:moveTo>
                    <a:pt x="6" y="0"/>
                  </a:moveTo>
                  <a:lnTo>
                    <a:pt x="0" y="14"/>
                  </a:lnTo>
                  <a:lnTo>
                    <a:pt x="22" y="14"/>
                  </a:lnTo>
                  <a:lnTo>
                    <a:pt x="6"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0" name="Freeform 64"/>
            <p:cNvSpPr>
              <a:spLocks/>
            </p:cNvSpPr>
            <p:nvPr/>
          </p:nvSpPr>
          <p:spPr bwMode="auto">
            <a:xfrm>
              <a:off x="5081" y="4643"/>
              <a:ext cx="41" cy="26"/>
            </a:xfrm>
            <a:custGeom>
              <a:avLst/>
              <a:gdLst>
                <a:gd name="T0" fmla="*/ 0 w 22"/>
                <a:gd name="T1" fmla="*/ 0 h 15"/>
                <a:gd name="T2" fmla="*/ 2147483646 w 22"/>
                <a:gd name="T3" fmla="*/ 1144124181 h 15"/>
                <a:gd name="T4" fmla="*/ 2147483646 w 22"/>
                <a:gd name="T5" fmla="*/ 0 h 15"/>
                <a:gd name="T6" fmla="*/ 0 w 22"/>
                <a:gd name="T7" fmla="*/ 0 h 15"/>
                <a:gd name="T8" fmla="*/ 0 60000 65536"/>
                <a:gd name="T9" fmla="*/ 0 60000 65536"/>
                <a:gd name="T10" fmla="*/ 0 60000 65536"/>
                <a:gd name="T11" fmla="*/ 0 60000 65536"/>
                <a:gd name="T12" fmla="*/ 0 w 22"/>
                <a:gd name="T13" fmla="*/ 0 h 15"/>
                <a:gd name="T14" fmla="*/ 22 w 22"/>
                <a:gd name="T15" fmla="*/ 15 h 15"/>
              </a:gdLst>
              <a:ahLst/>
              <a:cxnLst>
                <a:cxn ang="T8">
                  <a:pos x="T0" y="T1"/>
                </a:cxn>
                <a:cxn ang="T9">
                  <a:pos x="T2" y="T3"/>
                </a:cxn>
                <a:cxn ang="T10">
                  <a:pos x="T4" y="T5"/>
                </a:cxn>
                <a:cxn ang="T11">
                  <a:pos x="T6" y="T7"/>
                </a:cxn>
              </a:cxnLst>
              <a:rect l="T12" t="T13" r="T14" b="T15"/>
              <a:pathLst>
                <a:path w="22" h="15">
                  <a:moveTo>
                    <a:pt x="0" y="0"/>
                  </a:moveTo>
                  <a:lnTo>
                    <a:pt x="6" y="15"/>
                  </a:lnTo>
                  <a:lnTo>
                    <a:pt x="22" y="0"/>
                  </a:lnTo>
                  <a:lnTo>
                    <a:pt x="0" y="0"/>
                  </a:lnTo>
                  <a:close/>
                </a:path>
              </a:pathLst>
            </a:custGeom>
            <a:solidFill>
              <a:srgbClr val="FF00FF"/>
            </a:solidFill>
            <a:ln w="28575">
              <a:solidFill>
                <a:srgbClr val="000000"/>
              </a:solidFill>
              <a:round/>
              <a:headEnd/>
              <a:tailEnd/>
            </a:ln>
          </p:spPr>
          <p:txBody>
            <a:bodyPr/>
            <a:lstStyle/>
            <a:p>
              <a:endParaRPr lang="zh-CN" altLang="en-US"/>
            </a:p>
          </p:txBody>
        </p:sp>
        <p:sp>
          <p:nvSpPr>
            <p:cNvPr id="311" name="Freeform 63"/>
            <p:cNvSpPr>
              <a:spLocks/>
            </p:cNvSpPr>
            <p:nvPr/>
          </p:nvSpPr>
          <p:spPr bwMode="auto">
            <a:xfrm>
              <a:off x="5081" y="4643"/>
              <a:ext cx="41" cy="26"/>
            </a:xfrm>
            <a:custGeom>
              <a:avLst/>
              <a:gdLst>
                <a:gd name="T0" fmla="*/ 0 w 22"/>
                <a:gd name="T1" fmla="*/ 0 h 15"/>
                <a:gd name="T2" fmla="*/ 2147483646 w 22"/>
                <a:gd name="T3" fmla="*/ 1144124181 h 15"/>
                <a:gd name="T4" fmla="*/ 2147483646 w 22"/>
                <a:gd name="T5" fmla="*/ 0 h 15"/>
                <a:gd name="T6" fmla="*/ 0 w 22"/>
                <a:gd name="T7" fmla="*/ 0 h 15"/>
                <a:gd name="T8" fmla="*/ 0 60000 65536"/>
                <a:gd name="T9" fmla="*/ 0 60000 65536"/>
                <a:gd name="T10" fmla="*/ 0 60000 65536"/>
                <a:gd name="T11" fmla="*/ 0 60000 65536"/>
                <a:gd name="T12" fmla="*/ 0 w 22"/>
                <a:gd name="T13" fmla="*/ 0 h 15"/>
                <a:gd name="T14" fmla="*/ 22 w 22"/>
                <a:gd name="T15" fmla="*/ 15 h 15"/>
              </a:gdLst>
              <a:ahLst/>
              <a:cxnLst>
                <a:cxn ang="T8">
                  <a:pos x="T0" y="T1"/>
                </a:cxn>
                <a:cxn ang="T9">
                  <a:pos x="T2" y="T3"/>
                </a:cxn>
                <a:cxn ang="T10">
                  <a:pos x="T4" y="T5"/>
                </a:cxn>
                <a:cxn ang="T11">
                  <a:pos x="T6" y="T7"/>
                </a:cxn>
              </a:cxnLst>
              <a:rect l="T12" t="T13" r="T14" b="T15"/>
              <a:pathLst>
                <a:path w="22" h="15">
                  <a:moveTo>
                    <a:pt x="0" y="0"/>
                  </a:moveTo>
                  <a:lnTo>
                    <a:pt x="6" y="15"/>
                  </a:lnTo>
                  <a:lnTo>
                    <a:pt x="22" y="0"/>
                  </a:lnTo>
                  <a:lnTo>
                    <a:pt x="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2" name="Freeform 62"/>
            <p:cNvSpPr>
              <a:spLocks/>
            </p:cNvSpPr>
            <p:nvPr/>
          </p:nvSpPr>
          <p:spPr bwMode="auto">
            <a:xfrm>
              <a:off x="5092" y="4643"/>
              <a:ext cx="30" cy="38"/>
            </a:xfrm>
            <a:custGeom>
              <a:avLst/>
              <a:gdLst>
                <a:gd name="T0" fmla="*/ 0 w 16"/>
                <a:gd name="T1" fmla="*/ 2147483646 h 21"/>
                <a:gd name="T2" fmla="*/ 2147483646 w 16"/>
                <a:gd name="T3" fmla="*/ 2147483646 h 21"/>
                <a:gd name="T4" fmla="*/ 2147483646 w 16"/>
                <a:gd name="T5" fmla="*/ 0 h 21"/>
                <a:gd name="T6" fmla="*/ 0 w 16"/>
                <a:gd name="T7" fmla="*/ 2147483646 h 21"/>
                <a:gd name="T8" fmla="*/ 0 60000 65536"/>
                <a:gd name="T9" fmla="*/ 0 60000 65536"/>
                <a:gd name="T10" fmla="*/ 0 60000 65536"/>
                <a:gd name="T11" fmla="*/ 0 60000 65536"/>
                <a:gd name="T12" fmla="*/ 0 w 16"/>
                <a:gd name="T13" fmla="*/ 0 h 21"/>
                <a:gd name="T14" fmla="*/ 16 w 16"/>
                <a:gd name="T15" fmla="*/ 21 h 21"/>
              </a:gdLst>
              <a:ahLst/>
              <a:cxnLst>
                <a:cxn ang="T8">
                  <a:pos x="T0" y="T1"/>
                </a:cxn>
                <a:cxn ang="T9">
                  <a:pos x="T2" y="T3"/>
                </a:cxn>
                <a:cxn ang="T10">
                  <a:pos x="T4" y="T5"/>
                </a:cxn>
                <a:cxn ang="T11">
                  <a:pos x="T6" y="T7"/>
                </a:cxn>
              </a:cxnLst>
              <a:rect l="T12" t="T13" r="T14" b="T15"/>
              <a:pathLst>
                <a:path w="16" h="21">
                  <a:moveTo>
                    <a:pt x="0" y="15"/>
                  </a:moveTo>
                  <a:lnTo>
                    <a:pt x="16" y="21"/>
                  </a:lnTo>
                  <a:lnTo>
                    <a:pt x="16" y="0"/>
                  </a:lnTo>
                  <a:lnTo>
                    <a:pt x="0" y="15"/>
                  </a:lnTo>
                  <a:close/>
                </a:path>
              </a:pathLst>
            </a:custGeom>
            <a:solidFill>
              <a:srgbClr val="FF00FF"/>
            </a:solidFill>
            <a:ln w="28575">
              <a:solidFill>
                <a:srgbClr val="000000"/>
              </a:solidFill>
              <a:round/>
              <a:headEnd/>
              <a:tailEnd/>
            </a:ln>
          </p:spPr>
          <p:txBody>
            <a:bodyPr/>
            <a:lstStyle/>
            <a:p>
              <a:endParaRPr lang="zh-CN" altLang="en-US"/>
            </a:p>
          </p:txBody>
        </p:sp>
        <p:sp>
          <p:nvSpPr>
            <p:cNvPr id="313" name="Freeform 61"/>
            <p:cNvSpPr>
              <a:spLocks/>
            </p:cNvSpPr>
            <p:nvPr/>
          </p:nvSpPr>
          <p:spPr bwMode="auto">
            <a:xfrm>
              <a:off x="5092" y="4643"/>
              <a:ext cx="30" cy="38"/>
            </a:xfrm>
            <a:custGeom>
              <a:avLst/>
              <a:gdLst>
                <a:gd name="T0" fmla="*/ 0 w 16"/>
                <a:gd name="T1" fmla="*/ 2147483646 h 21"/>
                <a:gd name="T2" fmla="*/ 2147483646 w 16"/>
                <a:gd name="T3" fmla="*/ 2147483646 h 21"/>
                <a:gd name="T4" fmla="*/ 2147483646 w 16"/>
                <a:gd name="T5" fmla="*/ 0 h 21"/>
                <a:gd name="T6" fmla="*/ 0 w 16"/>
                <a:gd name="T7" fmla="*/ 2147483646 h 21"/>
                <a:gd name="T8" fmla="*/ 0 60000 65536"/>
                <a:gd name="T9" fmla="*/ 0 60000 65536"/>
                <a:gd name="T10" fmla="*/ 0 60000 65536"/>
                <a:gd name="T11" fmla="*/ 0 60000 65536"/>
                <a:gd name="T12" fmla="*/ 0 w 16"/>
                <a:gd name="T13" fmla="*/ 0 h 21"/>
                <a:gd name="T14" fmla="*/ 16 w 16"/>
                <a:gd name="T15" fmla="*/ 21 h 21"/>
              </a:gdLst>
              <a:ahLst/>
              <a:cxnLst>
                <a:cxn ang="T8">
                  <a:pos x="T0" y="T1"/>
                </a:cxn>
                <a:cxn ang="T9">
                  <a:pos x="T2" y="T3"/>
                </a:cxn>
                <a:cxn ang="T10">
                  <a:pos x="T4" y="T5"/>
                </a:cxn>
                <a:cxn ang="T11">
                  <a:pos x="T6" y="T7"/>
                </a:cxn>
              </a:cxnLst>
              <a:rect l="T12" t="T13" r="T14" b="T15"/>
              <a:pathLst>
                <a:path w="16" h="21">
                  <a:moveTo>
                    <a:pt x="0" y="15"/>
                  </a:moveTo>
                  <a:lnTo>
                    <a:pt x="16" y="21"/>
                  </a:lnTo>
                  <a:lnTo>
                    <a:pt x="16" y="0"/>
                  </a:lnTo>
                  <a:lnTo>
                    <a:pt x="0" y="15"/>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4" name="Freeform 60"/>
            <p:cNvSpPr>
              <a:spLocks/>
            </p:cNvSpPr>
            <p:nvPr/>
          </p:nvSpPr>
          <p:spPr bwMode="auto">
            <a:xfrm>
              <a:off x="5122" y="4643"/>
              <a:ext cx="29" cy="38"/>
            </a:xfrm>
            <a:custGeom>
              <a:avLst/>
              <a:gdLst>
                <a:gd name="T0" fmla="*/ 0 w 15"/>
                <a:gd name="T1" fmla="*/ 2147483646 h 21"/>
                <a:gd name="T2" fmla="*/ 2147483646 w 15"/>
                <a:gd name="T3" fmla="*/ 2147483646 h 21"/>
                <a:gd name="T4" fmla="*/ 0 w 15"/>
                <a:gd name="T5" fmla="*/ 0 h 21"/>
                <a:gd name="T6" fmla="*/ 0 w 15"/>
                <a:gd name="T7" fmla="*/ 2147483646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0" y="21"/>
                  </a:moveTo>
                  <a:lnTo>
                    <a:pt x="15" y="15"/>
                  </a:lnTo>
                  <a:lnTo>
                    <a:pt x="0" y="0"/>
                  </a:lnTo>
                  <a:lnTo>
                    <a:pt x="0" y="21"/>
                  </a:lnTo>
                  <a:close/>
                </a:path>
              </a:pathLst>
            </a:custGeom>
            <a:solidFill>
              <a:srgbClr val="FF00FF"/>
            </a:solidFill>
            <a:ln w="28575">
              <a:solidFill>
                <a:srgbClr val="000000"/>
              </a:solidFill>
              <a:round/>
              <a:headEnd/>
              <a:tailEnd/>
            </a:ln>
          </p:spPr>
          <p:txBody>
            <a:bodyPr/>
            <a:lstStyle/>
            <a:p>
              <a:endParaRPr lang="zh-CN" altLang="en-US"/>
            </a:p>
          </p:txBody>
        </p:sp>
        <p:sp>
          <p:nvSpPr>
            <p:cNvPr id="315" name="Freeform 59"/>
            <p:cNvSpPr>
              <a:spLocks/>
            </p:cNvSpPr>
            <p:nvPr/>
          </p:nvSpPr>
          <p:spPr bwMode="auto">
            <a:xfrm>
              <a:off x="5122" y="4643"/>
              <a:ext cx="29" cy="38"/>
            </a:xfrm>
            <a:custGeom>
              <a:avLst/>
              <a:gdLst>
                <a:gd name="T0" fmla="*/ 0 w 15"/>
                <a:gd name="T1" fmla="*/ 2147483646 h 21"/>
                <a:gd name="T2" fmla="*/ 2147483646 w 15"/>
                <a:gd name="T3" fmla="*/ 2147483646 h 21"/>
                <a:gd name="T4" fmla="*/ 0 w 15"/>
                <a:gd name="T5" fmla="*/ 0 h 21"/>
                <a:gd name="T6" fmla="*/ 0 w 15"/>
                <a:gd name="T7" fmla="*/ 2147483646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0" y="21"/>
                  </a:moveTo>
                  <a:lnTo>
                    <a:pt x="15" y="15"/>
                  </a:lnTo>
                  <a:lnTo>
                    <a:pt x="0" y="0"/>
                  </a:lnTo>
                  <a:lnTo>
                    <a:pt x="0" y="21"/>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6" name="Freeform 58"/>
            <p:cNvSpPr>
              <a:spLocks/>
            </p:cNvSpPr>
            <p:nvPr/>
          </p:nvSpPr>
          <p:spPr bwMode="auto">
            <a:xfrm>
              <a:off x="5122" y="4643"/>
              <a:ext cx="40" cy="26"/>
            </a:xfrm>
            <a:custGeom>
              <a:avLst/>
              <a:gdLst>
                <a:gd name="T0" fmla="*/ 2147483646 w 21"/>
                <a:gd name="T1" fmla="*/ 1144124181 h 15"/>
                <a:gd name="T2" fmla="*/ 2147483646 w 21"/>
                <a:gd name="T3" fmla="*/ 0 h 15"/>
                <a:gd name="T4" fmla="*/ 0 w 21"/>
                <a:gd name="T5" fmla="*/ 0 h 15"/>
                <a:gd name="T6" fmla="*/ 2147483646 w 21"/>
                <a:gd name="T7" fmla="*/ 1144124181 h 15"/>
                <a:gd name="T8" fmla="*/ 0 60000 65536"/>
                <a:gd name="T9" fmla="*/ 0 60000 65536"/>
                <a:gd name="T10" fmla="*/ 0 60000 65536"/>
                <a:gd name="T11" fmla="*/ 0 60000 65536"/>
                <a:gd name="T12" fmla="*/ 0 w 21"/>
                <a:gd name="T13" fmla="*/ 0 h 15"/>
                <a:gd name="T14" fmla="*/ 21 w 21"/>
                <a:gd name="T15" fmla="*/ 15 h 15"/>
              </a:gdLst>
              <a:ahLst/>
              <a:cxnLst>
                <a:cxn ang="T8">
                  <a:pos x="T0" y="T1"/>
                </a:cxn>
                <a:cxn ang="T9">
                  <a:pos x="T2" y="T3"/>
                </a:cxn>
                <a:cxn ang="T10">
                  <a:pos x="T4" y="T5"/>
                </a:cxn>
                <a:cxn ang="T11">
                  <a:pos x="T6" y="T7"/>
                </a:cxn>
              </a:cxnLst>
              <a:rect l="T12" t="T13" r="T14" b="T15"/>
              <a:pathLst>
                <a:path w="21" h="15">
                  <a:moveTo>
                    <a:pt x="15" y="15"/>
                  </a:moveTo>
                  <a:lnTo>
                    <a:pt x="21" y="0"/>
                  </a:lnTo>
                  <a:lnTo>
                    <a:pt x="0" y="0"/>
                  </a:lnTo>
                  <a:lnTo>
                    <a:pt x="15" y="15"/>
                  </a:lnTo>
                  <a:close/>
                </a:path>
              </a:pathLst>
            </a:custGeom>
            <a:solidFill>
              <a:srgbClr val="FF00FF"/>
            </a:solidFill>
            <a:ln w="28575">
              <a:solidFill>
                <a:srgbClr val="000000"/>
              </a:solidFill>
              <a:round/>
              <a:headEnd/>
              <a:tailEnd/>
            </a:ln>
          </p:spPr>
          <p:txBody>
            <a:bodyPr/>
            <a:lstStyle/>
            <a:p>
              <a:endParaRPr lang="zh-CN" altLang="en-US"/>
            </a:p>
          </p:txBody>
        </p:sp>
        <p:sp>
          <p:nvSpPr>
            <p:cNvPr id="317" name="Freeform 57"/>
            <p:cNvSpPr>
              <a:spLocks/>
            </p:cNvSpPr>
            <p:nvPr/>
          </p:nvSpPr>
          <p:spPr bwMode="auto">
            <a:xfrm>
              <a:off x="5122" y="4643"/>
              <a:ext cx="40" cy="26"/>
            </a:xfrm>
            <a:custGeom>
              <a:avLst/>
              <a:gdLst>
                <a:gd name="T0" fmla="*/ 2147483646 w 21"/>
                <a:gd name="T1" fmla="*/ 1144124181 h 15"/>
                <a:gd name="T2" fmla="*/ 2147483646 w 21"/>
                <a:gd name="T3" fmla="*/ 0 h 15"/>
                <a:gd name="T4" fmla="*/ 0 w 21"/>
                <a:gd name="T5" fmla="*/ 0 h 15"/>
                <a:gd name="T6" fmla="*/ 2147483646 w 21"/>
                <a:gd name="T7" fmla="*/ 1144124181 h 15"/>
                <a:gd name="T8" fmla="*/ 0 60000 65536"/>
                <a:gd name="T9" fmla="*/ 0 60000 65536"/>
                <a:gd name="T10" fmla="*/ 0 60000 65536"/>
                <a:gd name="T11" fmla="*/ 0 60000 65536"/>
                <a:gd name="T12" fmla="*/ 0 w 21"/>
                <a:gd name="T13" fmla="*/ 0 h 15"/>
                <a:gd name="T14" fmla="*/ 21 w 21"/>
                <a:gd name="T15" fmla="*/ 15 h 15"/>
              </a:gdLst>
              <a:ahLst/>
              <a:cxnLst>
                <a:cxn ang="T8">
                  <a:pos x="T0" y="T1"/>
                </a:cxn>
                <a:cxn ang="T9">
                  <a:pos x="T2" y="T3"/>
                </a:cxn>
                <a:cxn ang="T10">
                  <a:pos x="T4" y="T5"/>
                </a:cxn>
                <a:cxn ang="T11">
                  <a:pos x="T6" y="T7"/>
                </a:cxn>
              </a:cxnLst>
              <a:rect l="T12" t="T13" r="T14" b="T15"/>
              <a:pathLst>
                <a:path w="21" h="15">
                  <a:moveTo>
                    <a:pt x="15" y="15"/>
                  </a:moveTo>
                  <a:lnTo>
                    <a:pt x="21" y="0"/>
                  </a:lnTo>
                  <a:lnTo>
                    <a:pt x="0" y="0"/>
                  </a:lnTo>
                  <a:lnTo>
                    <a:pt x="15" y="15"/>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 name="Freeform 56"/>
            <p:cNvSpPr>
              <a:spLocks/>
            </p:cNvSpPr>
            <p:nvPr/>
          </p:nvSpPr>
          <p:spPr bwMode="auto">
            <a:xfrm>
              <a:off x="5005" y="4537"/>
              <a:ext cx="233" cy="215"/>
            </a:xfrm>
            <a:custGeom>
              <a:avLst/>
              <a:gdLst>
                <a:gd name="T0" fmla="*/ 2147483646 w 123"/>
                <a:gd name="T1" fmla="*/ 2147483646 h 122"/>
                <a:gd name="T2" fmla="*/ 2147483646 w 123"/>
                <a:gd name="T3" fmla="*/ 2147483646 h 122"/>
                <a:gd name="T4" fmla="*/ 2147483646 w 123"/>
                <a:gd name="T5" fmla="*/ 0 h 122"/>
                <a:gd name="T6" fmla="*/ 2147483646 w 123"/>
                <a:gd name="T7" fmla="*/ 2147483646 h 122"/>
                <a:gd name="T8" fmla="*/ 0 w 123"/>
                <a:gd name="T9" fmla="*/ 2147483646 h 122"/>
                <a:gd name="T10" fmla="*/ 2147483646 w 123"/>
                <a:gd name="T11" fmla="*/ 2147483646 h 122"/>
                <a:gd name="T12" fmla="*/ 2147483646 w 123"/>
                <a:gd name="T13" fmla="*/ 2147483646 h 122"/>
                <a:gd name="T14" fmla="*/ 2147483646 w 123"/>
                <a:gd name="T15" fmla="*/ 2147483646 h 122"/>
                <a:gd name="T16" fmla="*/ 2147483646 w 123"/>
                <a:gd name="T17" fmla="*/ 2147483646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3"/>
                <a:gd name="T28" fmla="*/ 0 h 122"/>
                <a:gd name="T29" fmla="*/ 123 w 123"/>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3" h="122">
                  <a:moveTo>
                    <a:pt x="123" y="60"/>
                  </a:moveTo>
                  <a:lnTo>
                    <a:pt x="104" y="17"/>
                  </a:lnTo>
                  <a:lnTo>
                    <a:pt x="62" y="0"/>
                  </a:lnTo>
                  <a:lnTo>
                    <a:pt x="19" y="17"/>
                  </a:lnTo>
                  <a:lnTo>
                    <a:pt x="0" y="60"/>
                  </a:lnTo>
                  <a:lnTo>
                    <a:pt x="19" y="104"/>
                  </a:lnTo>
                  <a:lnTo>
                    <a:pt x="62" y="122"/>
                  </a:lnTo>
                  <a:lnTo>
                    <a:pt x="104" y="104"/>
                  </a:lnTo>
                  <a:lnTo>
                    <a:pt x="123" y="60"/>
                  </a:lnTo>
                </a:path>
              </a:pathLst>
            </a:cu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9" name="Line 55"/>
            <p:cNvSpPr>
              <a:spLocks noChangeShapeType="1"/>
            </p:cNvSpPr>
            <p:nvPr/>
          </p:nvSpPr>
          <p:spPr bwMode="auto">
            <a:xfrm flipH="1">
              <a:off x="6804" y="3680"/>
              <a:ext cx="62" cy="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0" name="Line 54"/>
            <p:cNvSpPr>
              <a:spLocks noChangeShapeType="1"/>
            </p:cNvSpPr>
            <p:nvPr/>
          </p:nvSpPr>
          <p:spPr bwMode="auto">
            <a:xfrm flipH="1" flipV="1">
              <a:off x="6804" y="3625"/>
              <a:ext cx="62" cy="5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1" name="Freeform 53"/>
            <p:cNvSpPr>
              <a:spLocks/>
            </p:cNvSpPr>
            <p:nvPr/>
          </p:nvSpPr>
          <p:spPr bwMode="auto">
            <a:xfrm>
              <a:off x="6753" y="3576"/>
              <a:ext cx="230" cy="213"/>
            </a:xfrm>
            <a:custGeom>
              <a:avLst/>
              <a:gdLst>
                <a:gd name="T0" fmla="*/ 2147483646 w 122"/>
                <a:gd name="T1" fmla="*/ 2147483646 h 122"/>
                <a:gd name="T2" fmla="*/ 2147483646 w 122"/>
                <a:gd name="T3" fmla="*/ 1708831048 h 122"/>
                <a:gd name="T4" fmla="*/ 2147483646 w 122"/>
                <a:gd name="T5" fmla="*/ 0 h 122"/>
                <a:gd name="T6" fmla="*/ 2147483646 w 122"/>
                <a:gd name="T7" fmla="*/ 1708831048 h 122"/>
                <a:gd name="T8" fmla="*/ 0 w 122"/>
                <a:gd name="T9" fmla="*/ 2147483646 h 122"/>
                <a:gd name="T10" fmla="*/ 2147483646 w 122"/>
                <a:gd name="T11" fmla="*/ 2147483646 h 122"/>
                <a:gd name="T12" fmla="*/ 2147483646 w 122"/>
                <a:gd name="T13" fmla="*/ 2147483646 h 122"/>
                <a:gd name="T14" fmla="*/ 2147483646 w 122"/>
                <a:gd name="T15" fmla="*/ 2147483646 h 122"/>
                <a:gd name="T16" fmla="*/ 2147483646 w 122"/>
                <a:gd name="T17" fmla="*/ 2147483646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
                <a:gd name="T28" fmla="*/ 0 h 122"/>
                <a:gd name="T29" fmla="*/ 122 w 122"/>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 h="122">
                  <a:moveTo>
                    <a:pt x="122" y="60"/>
                  </a:moveTo>
                  <a:lnTo>
                    <a:pt x="105" y="18"/>
                  </a:lnTo>
                  <a:lnTo>
                    <a:pt x="60" y="0"/>
                  </a:lnTo>
                  <a:lnTo>
                    <a:pt x="18" y="18"/>
                  </a:lnTo>
                  <a:lnTo>
                    <a:pt x="0" y="60"/>
                  </a:lnTo>
                  <a:lnTo>
                    <a:pt x="18" y="105"/>
                  </a:lnTo>
                  <a:lnTo>
                    <a:pt x="60" y="122"/>
                  </a:lnTo>
                  <a:lnTo>
                    <a:pt x="105" y="105"/>
                  </a:lnTo>
                  <a:lnTo>
                    <a:pt x="122" y="60"/>
                  </a:lnTo>
                </a:path>
              </a:pathLst>
            </a:cu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2" name="Line 52"/>
            <p:cNvSpPr>
              <a:spLocks noChangeShapeType="1"/>
            </p:cNvSpPr>
            <p:nvPr/>
          </p:nvSpPr>
          <p:spPr bwMode="auto">
            <a:xfrm>
              <a:off x="6866" y="3680"/>
              <a:ext cx="62" cy="5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3" name="Line 51"/>
            <p:cNvSpPr>
              <a:spLocks noChangeShapeType="1"/>
            </p:cNvSpPr>
            <p:nvPr/>
          </p:nvSpPr>
          <p:spPr bwMode="auto">
            <a:xfrm flipV="1">
              <a:off x="6866" y="3625"/>
              <a:ext cx="62" cy="5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4" name="Line 50"/>
            <p:cNvSpPr>
              <a:spLocks noChangeShapeType="1"/>
            </p:cNvSpPr>
            <p:nvPr/>
          </p:nvSpPr>
          <p:spPr bwMode="auto">
            <a:xfrm flipV="1">
              <a:off x="5064" y="3590"/>
              <a:ext cx="1744" cy="96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5" name="Line 49"/>
            <p:cNvSpPr>
              <a:spLocks noChangeShapeType="1"/>
            </p:cNvSpPr>
            <p:nvPr/>
          </p:nvSpPr>
          <p:spPr bwMode="auto">
            <a:xfrm flipV="1">
              <a:off x="5179" y="3774"/>
              <a:ext cx="1746" cy="96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6" name="Freeform 48"/>
            <p:cNvSpPr>
              <a:spLocks/>
            </p:cNvSpPr>
            <p:nvPr/>
          </p:nvSpPr>
          <p:spPr bwMode="auto">
            <a:xfrm>
              <a:off x="5880" y="4058"/>
              <a:ext cx="230" cy="211"/>
            </a:xfrm>
            <a:custGeom>
              <a:avLst/>
              <a:gdLst>
                <a:gd name="T0" fmla="*/ 2147483646 w 122"/>
                <a:gd name="T1" fmla="*/ 2147483646 h 121"/>
                <a:gd name="T2" fmla="*/ 2147483646 w 122"/>
                <a:gd name="T3" fmla="*/ 1600084138 h 121"/>
                <a:gd name="T4" fmla="*/ 2147483646 w 122"/>
                <a:gd name="T5" fmla="*/ 0 h 121"/>
                <a:gd name="T6" fmla="*/ 2147483646 w 122"/>
                <a:gd name="T7" fmla="*/ 1600084138 h 121"/>
                <a:gd name="T8" fmla="*/ 0 w 122"/>
                <a:gd name="T9" fmla="*/ 2147483646 h 121"/>
                <a:gd name="T10" fmla="*/ 2147483646 w 122"/>
                <a:gd name="T11" fmla="*/ 2147483646 h 121"/>
                <a:gd name="T12" fmla="*/ 2147483646 w 122"/>
                <a:gd name="T13" fmla="*/ 2147483646 h 121"/>
                <a:gd name="T14" fmla="*/ 2147483646 w 122"/>
                <a:gd name="T15" fmla="*/ 2147483646 h 121"/>
                <a:gd name="T16" fmla="*/ 2147483646 w 122"/>
                <a:gd name="T17" fmla="*/ 2147483646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
                <a:gd name="T28" fmla="*/ 0 h 121"/>
                <a:gd name="T29" fmla="*/ 122 w 122"/>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 h="121">
                  <a:moveTo>
                    <a:pt x="122" y="60"/>
                  </a:moveTo>
                  <a:lnTo>
                    <a:pt x="104" y="17"/>
                  </a:lnTo>
                  <a:lnTo>
                    <a:pt x="62" y="0"/>
                  </a:lnTo>
                  <a:lnTo>
                    <a:pt x="17" y="17"/>
                  </a:lnTo>
                  <a:lnTo>
                    <a:pt x="0" y="60"/>
                  </a:lnTo>
                  <a:lnTo>
                    <a:pt x="17" y="104"/>
                  </a:lnTo>
                  <a:lnTo>
                    <a:pt x="62" y="121"/>
                  </a:lnTo>
                  <a:lnTo>
                    <a:pt x="104" y="104"/>
                  </a:lnTo>
                  <a:lnTo>
                    <a:pt x="12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 name="Line 47"/>
            <p:cNvSpPr>
              <a:spLocks noChangeShapeType="1"/>
            </p:cNvSpPr>
            <p:nvPr/>
          </p:nvSpPr>
          <p:spPr bwMode="auto">
            <a:xfrm>
              <a:off x="5017" y="2320"/>
              <a:ext cx="892" cy="177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46"/>
            <p:cNvSpPr>
              <a:spLocks noChangeShapeType="1"/>
            </p:cNvSpPr>
            <p:nvPr/>
          </p:nvSpPr>
          <p:spPr bwMode="auto">
            <a:xfrm>
              <a:off x="5052" y="2298"/>
              <a:ext cx="937" cy="17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 name="Line 45"/>
            <p:cNvSpPr>
              <a:spLocks noChangeShapeType="1"/>
            </p:cNvSpPr>
            <p:nvPr/>
          </p:nvSpPr>
          <p:spPr bwMode="auto">
            <a:xfrm flipH="1">
              <a:off x="4928" y="2320"/>
              <a:ext cx="89" cy="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0" name="Line 44"/>
            <p:cNvSpPr>
              <a:spLocks noChangeShapeType="1"/>
            </p:cNvSpPr>
            <p:nvPr/>
          </p:nvSpPr>
          <p:spPr bwMode="auto">
            <a:xfrm flipH="1" flipV="1">
              <a:off x="4779" y="1890"/>
              <a:ext cx="149" cy="46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1" name="Line 43"/>
            <p:cNvSpPr>
              <a:spLocks noChangeShapeType="1"/>
            </p:cNvSpPr>
            <p:nvPr/>
          </p:nvSpPr>
          <p:spPr bwMode="auto">
            <a:xfrm>
              <a:off x="4779" y="1890"/>
              <a:ext cx="368" cy="34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2" name="Line 42"/>
            <p:cNvSpPr>
              <a:spLocks noChangeShapeType="1"/>
            </p:cNvSpPr>
            <p:nvPr/>
          </p:nvSpPr>
          <p:spPr bwMode="auto">
            <a:xfrm flipH="1">
              <a:off x="5052" y="2231"/>
              <a:ext cx="95" cy="6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3" name="Line 41"/>
            <p:cNvSpPr>
              <a:spLocks noChangeShapeType="1"/>
            </p:cNvSpPr>
            <p:nvPr/>
          </p:nvSpPr>
          <p:spPr bwMode="auto">
            <a:xfrm>
              <a:off x="4446" y="1937"/>
              <a:ext cx="153" cy="2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4" name="Line 40"/>
            <p:cNvSpPr>
              <a:spLocks noChangeShapeType="1"/>
            </p:cNvSpPr>
            <p:nvPr/>
          </p:nvSpPr>
          <p:spPr bwMode="auto">
            <a:xfrm>
              <a:off x="4593" y="1948"/>
              <a:ext cx="87" cy="14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5" name="Line 39"/>
            <p:cNvSpPr>
              <a:spLocks noChangeShapeType="1"/>
            </p:cNvSpPr>
            <p:nvPr/>
          </p:nvSpPr>
          <p:spPr bwMode="auto">
            <a:xfrm>
              <a:off x="4645" y="1822"/>
              <a:ext cx="142" cy="22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6" name="Line 38"/>
            <p:cNvSpPr>
              <a:spLocks noChangeShapeType="1"/>
            </p:cNvSpPr>
            <p:nvPr/>
          </p:nvSpPr>
          <p:spPr bwMode="auto">
            <a:xfrm>
              <a:off x="4834" y="1758"/>
              <a:ext cx="102" cy="20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 name="Line 37"/>
            <p:cNvSpPr>
              <a:spLocks noChangeShapeType="1"/>
            </p:cNvSpPr>
            <p:nvPr/>
          </p:nvSpPr>
          <p:spPr bwMode="auto">
            <a:xfrm>
              <a:off x="5002" y="1815"/>
              <a:ext cx="58" cy="12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 name="Line 36"/>
            <p:cNvSpPr>
              <a:spLocks noChangeShapeType="1"/>
            </p:cNvSpPr>
            <p:nvPr/>
          </p:nvSpPr>
          <p:spPr bwMode="auto">
            <a:xfrm>
              <a:off x="5064" y="1639"/>
              <a:ext cx="102" cy="29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9" name="Line 35"/>
            <p:cNvSpPr>
              <a:spLocks noChangeShapeType="1"/>
            </p:cNvSpPr>
            <p:nvPr/>
          </p:nvSpPr>
          <p:spPr bwMode="auto">
            <a:xfrm>
              <a:off x="5206" y="1733"/>
              <a:ext cx="35" cy="12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0" name="Line 34"/>
            <p:cNvSpPr>
              <a:spLocks noChangeShapeType="1"/>
            </p:cNvSpPr>
            <p:nvPr/>
          </p:nvSpPr>
          <p:spPr bwMode="auto">
            <a:xfrm>
              <a:off x="5303" y="1582"/>
              <a:ext cx="59" cy="2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1" name="Line 33"/>
            <p:cNvSpPr>
              <a:spLocks noChangeShapeType="1"/>
            </p:cNvSpPr>
            <p:nvPr/>
          </p:nvSpPr>
          <p:spPr bwMode="auto">
            <a:xfrm>
              <a:off x="5438" y="1686"/>
              <a:ext cx="34" cy="1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2" name="Line 32"/>
            <p:cNvSpPr>
              <a:spLocks noChangeShapeType="1"/>
            </p:cNvSpPr>
            <p:nvPr/>
          </p:nvSpPr>
          <p:spPr bwMode="auto">
            <a:xfrm>
              <a:off x="5507" y="1540"/>
              <a:ext cx="56" cy="2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3" name="Line 31"/>
            <p:cNvSpPr>
              <a:spLocks noChangeShapeType="1"/>
            </p:cNvSpPr>
            <p:nvPr/>
          </p:nvSpPr>
          <p:spPr bwMode="auto">
            <a:xfrm>
              <a:off x="5617" y="1676"/>
              <a:ext cx="8" cy="13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 name="Line 30"/>
            <p:cNvSpPr>
              <a:spLocks noChangeShapeType="1"/>
            </p:cNvSpPr>
            <p:nvPr/>
          </p:nvSpPr>
          <p:spPr bwMode="auto">
            <a:xfrm>
              <a:off x="5707" y="1493"/>
              <a:ext cx="12" cy="32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 name="Line 29"/>
            <p:cNvSpPr>
              <a:spLocks noChangeShapeType="1"/>
            </p:cNvSpPr>
            <p:nvPr/>
          </p:nvSpPr>
          <p:spPr bwMode="auto">
            <a:xfrm>
              <a:off x="5809" y="1611"/>
              <a:ext cx="3" cy="13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 name="Line 28"/>
            <p:cNvSpPr>
              <a:spLocks noChangeShapeType="1"/>
            </p:cNvSpPr>
            <p:nvPr/>
          </p:nvSpPr>
          <p:spPr bwMode="auto">
            <a:xfrm flipH="1">
              <a:off x="5898" y="1472"/>
              <a:ext cx="8" cy="28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7" name="Line 27"/>
            <p:cNvSpPr>
              <a:spLocks noChangeShapeType="1"/>
            </p:cNvSpPr>
            <p:nvPr/>
          </p:nvSpPr>
          <p:spPr bwMode="auto">
            <a:xfrm>
              <a:off x="6004" y="1646"/>
              <a:ext cx="12" cy="1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 name="Line 26"/>
            <p:cNvSpPr>
              <a:spLocks noChangeShapeType="1"/>
            </p:cNvSpPr>
            <p:nvPr/>
          </p:nvSpPr>
          <p:spPr bwMode="auto">
            <a:xfrm flipH="1">
              <a:off x="6106" y="1510"/>
              <a:ext cx="20" cy="24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 name="Line 25"/>
            <p:cNvSpPr>
              <a:spLocks noChangeShapeType="1"/>
            </p:cNvSpPr>
            <p:nvPr/>
          </p:nvSpPr>
          <p:spPr bwMode="auto">
            <a:xfrm flipH="1">
              <a:off x="6208" y="1668"/>
              <a:ext cx="20" cy="1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0" name="Line 24"/>
            <p:cNvSpPr>
              <a:spLocks noChangeShapeType="1"/>
            </p:cNvSpPr>
            <p:nvPr/>
          </p:nvSpPr>
          <p:spPr bwMode="auto">
            <a:xfrm flipH="1">
              <a:off x="6283" y="1520"/>
              <a:ext cx="62" cy="30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1" name="Line 23"/>
            <p:cNvSpPr>
              <a:spLocks noChangeShapeType="1"/>
            </p:cNvSpPr>
            <p:nvPr/>
          </p:nvSpPr>
          <p:spPr bwMode="auto">
            <a:xfrm flipH="1">
              <a:off x="6396" y="1686"/>
              <a:ext cx="12" cy="14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2" name="Line 22"/>
            <p:cNvSpPr>
              <a:spLocks noChangeShapeType="1"/>
            </p:cNvSpPr>
            <p:nvPr/>
          </p:nvSpPr>
          <p:spPr bwMode="auto">
            <a:xfrm flipH="1">
              <a:off x="6503" y="1540"/>
              <a:ext cx="68" cy="33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3" name="Line 21"/>
            <p:cNvSpPr>
              <a:spLocks noChangeShapeType="1"/>
            </p:cNvSpPr>
            <p:nvPr/>
          </p:nvSpPr>
          <p:spPr bwMode="auto">
            <a:xfrm flipH="1">
              <a:off x="6571" y="1724"/>
              <a:ext cx="45" cy="14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4" name="Line 20"/>
            <p:cNvSpPr>
              <a:spLocks noChangeShapeType="1"/>
            </p:cNvSpPr>
            <p:nvPr/>
          </p:nvSpPr>
          <p:spPr bwMode="auto">
            <a:xfrm flipH="1">
              <a:off x="6689" y="1600"/>
              <a:ext cx="86" cy="29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5" name="Line 19"/>
            <p:cNvSpPr>
              <a:spLocks noChangeShapeType="1"/>
            </p:cNvSpPr>
            <p:nvPr/>
          </p:nvSpPr>
          <p:spPr bwMode="auto">
            <a:xfrm flipH="1">
              <a:off x="6794" y="1733"/>
              <a:ext cx="52" cy="1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6" name="Line 18"/>
            <p:cNvSpPr>
              <a:spLocks noChangeShapeType="1"/>
            </p:cNvSpPr>
            <p:nvPr/>
          </p:nvSpPr>
          <p:spPr bwMode="auto">
            <a:xfrm flipH="1">
              <a:off x="6859" y="1660"/>
              <a:ext cx="143" cy="26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7" name="Line 17"/>
            <p:cNvSpPr>
              <a:spLocks noChangeShapeType="1"/>
            </p:cNvSpPr>
            <p:nvPr/>
          </p:nvSpPr>
          <p:spPr bwMode="auto">
            <a:xfrm flipH="1">
              <a:off x="6961" y="1811"/>
              <a:ext cx="62" cy="14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 name="Line 16"/>
            <p:cNvSpPr>
              <a:spLocks noChangeShapeType="1"/>
            </p:cNvSpPr>
            <p:nvPr/>
          </p:nvSpPr>
          <p:spPr bwMode="auto">
            <a:xfrm flipH="1">
              <a:off x="7074" y="1690"/>
              <a:ext cx="157" cy="27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 name="Line 15"/>
            <p:cNvSpPr>
              <a:spLocks noChangeShapeType="1"/>
            </p:cNvSpPr>
            <p:nvPr/>
          </p:nvSpPr>
          <p:spPr bwMode="auto">
            <a:xfrm flipH="1">
              <a:off x="7148" y="1952"/>
              <a:ext cx="65" cy="10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 name="Line 14"/>
            <p:cNvSpPr>
              <a:spLocks noChangeShapeType="1"/>
            </p:cNvSpPr>
            <p:nvPr/>
          </p:nvSpPr>
          <p:spPr bwMode="auto">
            <a:xfrm flipH="1">
              <a:off x="7250" y="1843"/>
              <a:ext cx="141" cy="23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 name="Freeform 13"/>
            <p:cNvSpPr>
              <a:spLocks/>
            </p:cNvSpPr>
            <p:nvPr/>
          </p:nvSpPr>
          <p:spPr bwMode="auto">
            <a:xfrm>
              <a:off x="4313" y="3488"/>
              <a:ext cx="269" cy="345"/>
            </a:xfrm>
            <a:custGeom>
              <a:avLst/>
              <a:gdLst>
                <a:gd name="T0" fmla="*/ 2147483646 w 143"/>
                <a:gd name="T1" fmla="*/ 2147483646 h 197"/>
                <a:gd name="T2" fmla="*/ 0 w 143"/>
                <a:gd name="T3" fmla="*/ 0 h 197"/>
                <a:gd name="T4" fmla="*/ 2147483646 w 143"/>
                <a:gd name="T5" fmla="*/ 2147483646 h 197"/>
                <a:gd name="T6" fmla="*/ 2147483646 w 143"/>
                <a:gd name="T7" fmla="*/ 2147483646 h 197"/>
                <a:gd name="T8" fmla="*/ 0 60000 65536"/>
                <a:gd name="T9" fmla="*/ 0 60000 65536"/>
                <a:gd name="T10" fmla="*/ 0 60000 65536"/>
                <a:gd name="T11" fmla="*/ 0 60000 65536"/>
                <a:gd name="T12" fmla="*/ 0 w 143"/>
                <a:gd name="T13" fmla="*/ 0 h 197"/>
                <a:gd name="T14" fmla="*/ 143 w 143"/>
                <a:gd name="T15" fmla="*/ 197 h 197"/>
              </a:gdLst>
              <a:ahLst/>
              <a:cxnLst>
                <a:cxn ang="T8">
                  <a:pos x="T0" y="T1"/>
                </a:cxn>
                <a:cxn ang="T9">
                  <a:pos x="T2" y="T3"/>
                </a:cxn>
                <a:cxn ang="T10">
                  <a:pos x="T4" y="T5"/>
                </a:cxn>
                <a:cxn ang="T11">
                  <a:pos x="T6" y="T7"/>
                </a:cxn>
              </a:cxnLst>
              <a:rect l="T12" t="T13" r="T14" b="T15"/>
              <a:pathLst>
                <a:path w="143" h="197">
                  <a:moveTo>
                    <a:pt x="83" y="197"/>
                  </a:moveTo>
                  <a:lnTo>
                    <a:pt x="0" y="0"/>
                  </a:lnTo>
                  <a:lnTo>
                    <a:pt x="143" y="159"/>
                  </a:lnTo>
                  <a:lnTo>
                    <a:pt x="83" y="197"/>
                  </a:lnTo>
                  <a:close/>
                </a:path>
              </a:pathLst>
            </a:custGeom>
            <a:solidFill>
              <a:srgbClr val="000099"/>
            </a:solidFill>
            <a:ln w="9525">
              <a:solidFill>
                <a:srgbClr val="000099"/>
              </a:solidFill>
              <a:round/>
              <a:headEnd/>
              <a:tailEnd/>
            </a:ln>
          </p:spPr>
          <p:txBody>
            <a:bodyPr/>
            <a:lstStyle/>
            <a:p>
              <a:endParaRPr lang="zh-CN" altLang="en-US"/>
            </a:p>
          </p:txBody>
        </p:sp>
        <p:sp>
          <p:nvSpPr>
            <p:cNvPr id="362" name="Freeform 12"/>
            <p:cNvSpPr>
              <a:spLocks/>
            </p:cNvSpPr>
            <p:nvPr/>
          </p:nvSpPr>
          <p:spPr bwMode="auto">
            <a:xfrm>
              <a:off x="4313" y="3488"/>
              <a:ext cx="269" cy="345"/>
            </a:xfrm>
            <a:custGeom>
              <a:avLst/>
              <a:gdLst>
                <a:gd name="T0" fmla="*/ 2147483646 w 143"/>
                <a:gd name="T1" fmla="*/ 2147483646 h 197"/>
                <a:gd name="T2" fmla="*/ 0 w 143"/>
                <a:gd name="T3" fmla="*/ 0 h 197"/>
                <a:gd name="T4" fmla="*/ 2147483646 w 143"/>
                <a:gd name="T5" fmla="*/ 2147483646 h 197"/>
                <a:gd name="T6" fmla="*/ 2147483646 w 143"/>
                <a:gd name="T7" fmla="*/ 2147483646 h 197"/>
                <a:gd name="T8" fmla="*/ 0 60000 65536"/>
                <a:gd name="T9" fmla="*/ 0 60000 65536"/>
                <a:gd name="T10" fmla="*/ 0 60000 65536"/>
                <a:gd name="T11" fmla="*/ 0 60000 65536"/>
                <a:gd name="T12" fmla="*/ 0 w 143"/>
                <a:gd name="T13" fmla="*/ 0 h 197"/>
                <a:gd name="T14" fmla="*/ 143 w 143"/>
                <a:gd name="T15" fmla="*/ 197 h 197"/>
              </a:gdLst>
              <a:ahLst/>
              <a:cxnLst>
                <a:cxn ang="T8">
                  <a:pos x="T0" y="T1"/>
                </a:cxn>
                <a:cxn ang="T9">
                  <a:pos x="T2" y="T3"/>
                </a:cxn>
                <a:cxn ang="T10">
                  <a:pos x="T4" y="T5"/>
                </a:cxn>
                <a:cxn ang="T11">
                  <a:pos x="T6" y="T7"/>
                </a:cxn>
              </a:cxnLst>
              <a:rect l="T12" t="T13" r="T14" b="T15"/>
              <a:pathLst>
                <a:path w="143" h="197">
                  <a:moveTo>
                    <a:pt x="83" y="197"/>
                  </a:moveTo>
                  <a:lnTo>
                    <a:pt x="0" y="0"/>
                  </a:lnTo>
                  <a:lnTo>
                    <a:pt x="143" y="159"/>
                  </a:lnTo>
                  <a:lnTo>
                    <a:pt x="83" y="197"/>
                  </a:lnTo>
                </a:path>
              </a:pathLst>
            </a:custGeom>
            <a:solidFill>
              <a:srgbClr val="000099"/>
            </a:solidFill>
            <a:ln w="3175">
              <a:solidFill>
                <a:srgbClr val="000099"/>
              </a:solidFill>
              <a:round/>
              <a:headEnd/>
              <a:tailEnd/>
            </a:ln>
          </p:spPr>
          <p:txBody>
            <a:bodyPr/>
            <a:lstStyle/>
            <a:p>
              <a:endParaRPr lang="zh-CN" altLang="en-US"/>
            </a:p>
          </p:txBody>
        </p:sp>
        <p:sp>
          <p:nvSpPr>
            <p:cNvPr id="363" name="Line 11"/>
            <p:cNvSpPr>
              <a:spLocks noChangeShapeType="1"/>
            </p:cNvSpPr>
            <p:nvPr/>
          </p:nvSpPr>
          <p:spPr bwMode="auto">
            <a:xfrm>
              <a:off x="4524" y="3799"/>
              <a:ext cx="580" cy="844"/>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4" name="Freeform 10"/>
            <p:cNvSpPr>
              <a:spLocks/>
            </p:cNvSpPr>
            <p:nvPr/>
          </p:nvSpPr>
          <p:spPr bwMode="auto">
            <a:xfrm>
              <a:off x="7293" y="4367"/>
              <a:ext cx="270" cy="349"/>
            </a:xfrm>
            <a:custGeom>
              <a:avLst/>
              <a:gdLst>
                <a:gd name="T0" fmla="*/ 2147483646 w 143"/>
                <a:gd name="T1" fmla="*/ 0 h 199"/>
                <a:gd name="T2" fmla="*/ 2147483646 w 143"/>
                <a:gd name="T3" fmla="*/ 2147483646 h 199"/>
                <a:gd name="T4" fmla="*/ 0 w 143"/>
                <a:gd name="T5" fmla="*/ 2147483646 h 199"/>
                <a:gd name="T6" fmla="*/ 2147483646 w 143"/>
                <a:gd name="T7" fmla="*/ 0 h 199"/>
                <a:gd name="T8" fmla="*/ 0 60000 65536"/>
                <a:gd name="T9" fmla="*/ 0 60000 65536"/>
                <a:gd name="T10" fmla="*/ 0 60000 65536"/>
                <a:gd name="T11" fmla="*/ 0 60000 65536"/>
                <a:gd name="T12" fmla="*/ 0 w 143"/>
                <a:gd name="T13" fmla="*/ 0 h 199"/>
                <a:gd name="T14" fmla="*/ 143 w 143"/>
                <a:gd name="T15" fmla="*/ 199 h 199"/>
              </a:gdLst>
              <a:ahLst/>
              <a:cxnLst>
                <a:cxn ang="T8">
                  <a:pos x="T0" y="T1"/>
                </a:cxn>
                <a:cxn ang="T9">
                  <a:pos x="T2" y="T3"/>
                </a:cxn>
                <a:cxn ang="T10">
                  <a:pos x="T4" y="T5"/>
                </a:cxn>
                <a:cxn ang="T11">
                  <a:pos x="T6" y="T7"/>
                </a:cxn>
              </a:cxnLst>
              <a:rect l="T12" t="T13" r="T14" b="T15"/>
              <a:pathLst>
                <a:path w="143" h="199">
                  <a:moveTo>
                    <a:pt x="60" y="0"/>
                  </a:moveTo>
                  <a:lnTo>
                    <a:pt x="143" y="199"/>
                  </a:lnTo>
                  <a:lnTo>
                    <a:pt x="0" y="39"/>
                  </a:lnTo>
                  <a:lnTo>
                    <a:pt x="60" y="0"/>
                  </a:lnTo>
                  <a:close/>
                </a:path>
              </a:pathLst>
            </a:custGeom>
            <a:solidFill>
              <a:srgbClr val="000099"/>
            </a:solidFill>
            <a:ln w="9525">
              <a:solidFill>
                <a:srgbClr val="000099"/>
              </a:solidFill>
              <a:round/>
              <a:headEnd/>
              <a:tailEnd/>
            </a:ln>
          </p:spPr>
          <p:txBody>
            <a:bodyPr/>
            <a:lstStyle/>
            <a:p>
              <a:endParaRPr lang="zh-CN" altLang="en-US"/>
            </a:p>
          </p:txBody>
        </p:sp>
        <p:sp>
          <p:nvSpPr>
            <p:cNvPr id="365" name="Freeform 9"/>
            <p:cNvSpPr>
              <a:spLocks/>
            </p:cNvSpPr>
            <p:nvPr/>
          </p:nvSpPr>
          <p:spPr bwMode="auto">
            <a:xfrm>
              <a:off x="7293" y="4367"/>
              <a:ext cx="270" cy="349"/>
            </a:xfrm>
            <a:custGeom>
              <a:avLst/>
              <a:gdLst>
                <a:gd name="T0" fmla="*/ 2147483646 w 143"/>
                <a:gd name="T1" fmla="*/ 0 h 199"/>
                <a:gd name="T2" fmla="*/ 2147483646 w 143"/>
                <a:gd name="T3" fmla="*/ 2147483646 h 199"/>
                <a:gd name="T4" fmla="*/ 0 w 143"/>
                <a:gd name="T5" fmla="*/ 2147483646 h 199"/>
                <a:gd name="T6" fmla="*/ 2147483646 w 143"/>
                <a:gd name="T7" fmla="*/ 0 h 199"/>
                <a:gd name="T8" fmla="*/ 0 60000 65536"/>
                <a:gd name="T9" fmla="*/ 0 60000 65536"/>
                <a:gd name="T10" fmla="*/ 0 60000 65536"/>
                <a:gd name="T11" fmla="*/ 0 60000 65536"/>
                <a:gd name="T12" fmla="*/ 0 w 143"/>
                <a:gd name="T13" fmla="*/ 0 h 199"/>
                <a:gd name="T14" fmla="*/ 143 w 143"/>
                <a:gd name="T15" fmla="*/ 199 h 199"/>
              </a:gdLst>
              <a:ahLst/>
              <a:cxnLst>
                <a:cxn ang="T8">
                  <a:pos x="T0" y="T1"/>
                </a:cxn>
                <a:cxn ang="T9">
                  <a:pos x="T2" y="T3"/>
                </a:cxn>
                <a:cxn ang="T10">
                  <a:pos x="T4" y="T5"/>
                </a:cxn>
                <a:cxn ang="T11">
                  <a:pos x="T6" y="T7"/>
                </a:cxn>
              </a:cxnLst>
              <a:rect l="T12" t="T13" r="T14" b="T15"/>
              <a:pathLst>
                <a:path w="143" h="199">
                  <a:moveTo>
                    <a:pt x="60" y="0"/>
                  </a:moveTo>
                  <a:lnTo>
                    <a:pt x="143" y="199"/>
                  </a:lnTo>
                  <a:lnTo>
                    <a:pt x="0" y="39"/>
                  </a:lnTo>
                  <a:lnTo>
                    <a:pt x="60" y="0"/>
                  </a:lnTo>
                </a:path>
              </a:pathLst>
            </a:custGeom>
            <a:solidFill>
              <a:srgbClr val="000099"/>
            </a:solidFill>
            <a:ln w="3175">
              <a:solidFill>
                <a:srgbClr val="000099"/>
              </a:solidFill>
              <a:round/>
              <a:headEnd/>
              <a:tailEnd/>
            </a:ln>
          </p:spPr>
          <p:txBody>
            <a:bodyPr/>
            <a:lstStyle/>
            <a:p>
              <a:endParaRPr lang="zh-CN" altLang="en-US"/>
            </a:p>
          </p:txBody>
        </p:sp>
        <p:sp>
          <p:nvSpPr>
            <p:cNvPr id="366" name="Rectangle 8"/>
            <p:cNvSpPr>
              <a:spLocks noChangeArrowheads="1"/>
            </p:cNvSpPr>
            <p:nvPr/>
          </p:nvSpPr>
          <p:spPr bwMode="auto">
            <a:xfrm>
              <a:off x="7376" y="4644"/>
              <a:ext cx="54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kumimoji="1" lang="en-US" altLang="zh-CN" sz="1800" b="1" i="1">
                  <a:solidFill>
                    <a:srgbClr val="FF3300"/>
                  </a:solidFill>
                  <a:latin typeface="Times New Roman" panose="02020603050405020304" pitchFamily="18" charset="0"/>
                  <a:ea typeface="宋体" panose="02010600030101010101" pitchFamily="2" charset="-122"/>
                  <a:cs typeface="Times New Roman" panose="02020603050405020304" pitchFamily="18" charset="0"/>
                </a:rPr>
                <a:t>F</a:t>
              </a:r>
              <a:endParaRPr kumimoji="1" lang="en-US" altLang="zh-CN" sz="2400">
                <a:solidFill>
                  <a:schemeClr val="tx1"/>
                </a:solidFill>
                <a:latin typeface="Tahoma" panose="020B0604030504040204" pitchFamily="34" charset="0"/>
                <a:ea typeface="宋体" panose="02010600030101010101" pitchFamily="2" charset="-122"/>
                <a:cs typeface="Times New Roman" panose="02020603050405020304" pitchFamily="18" charset="0"/>
              </a:endParaRPr>
            </a:p>
          </p:txBody>
        </p:sp>
        <p:sp>
          <p:nvSpPr>
            <p:cNvPr id="367" name="Rectangle 7"/>
            <p:cNvSpPr>
              <a:spLocks noChangeArrowheads="1"/>
            </p:cNvSpPr>
            <p:nvPr/>
          </p:nvSpPr>
          <p:spPr bwMode="auto">
            <a:xfrm>
              <a:off x="3845" y="3375"/>
              <a:ext cx="45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kumimoji="1" lang="en-US" altLang="zh-CN" sz="1800" b="1" i="1">
                  <a:solidFill>
                    <a:srgbClr val="FF3300"/>
                  </a:solidFill>
                  <a:latin typeface="Times New Roman" panose="02020603050405020304" pitchFamily="18" charset="0"/>
                  <a:ea typeface="宋体" panose="02010600030101010101" pitchFamily="2" charset="-122"/>
                  <a:cs typeface="Times New Roman" panose="02020603050405020304" pitchFamily="18" charset="0"/>
                </a:rPr>
                <a:t>F</a:t>
              </a:r>
              <a:endParaRPr kumimoji="1" lang="en-US" altLang="zh-CN" sz="2400">
                <a:solidFill>
                  <a:schemeClr val="tx1"/>
                </a:solidFill>
                <a:latin typeface="Tahoma" panose="020B0604030504040204" pitchFamily="34" charset="0"/>
                <a:ea typeface="宋体" panose="02010600030101010101" pitchFamily="2" charset="-122"/>
                <a:cs typeface="Times New Roman" panose="02020603050405020304" pitchFamily="18" charset="0"/>
              </a:endParaRPr>
            </a:p>
          </p:txBody>
        </p:sp>
        <p:sp>
          <p:nvSpPr>
            <p:cNvPr id="368" name="Rectangle 6"/>
            <p:cNvSpPr>
              <a:spLocks noChangeArrowheads="1"/>
            </p:cNvSpPr>
            <p:nvPr/>
          </p:nvSpPr>
          <p:spPr bwMode="auto">
            <a:xfrm>
              <a:off x="3765" y="4448"/>
              <a:ext cx="1179"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kumimoji="1" lang="zh-CN" altLang="en-US" sz="1200" b="1">
                  <a:solidFill>
                    <a:srgbClr val="000000"/>
                  </a:solidFill>
                  <a:latin typeface="Times New Roman" panose="02020603050405020304" pitchFamily="18" charset="0"/>
                  <a:ea typeface="宋体" panose="02010600030101010101" pitchFamily="2" charset="-122"/>
                </a:rPr>
                <a:t>可动线圈</a:t>
              </a: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369" name="Rectangle 5"/>
            <p:cNvSpPr>
              <a:spLocks noChangeArrowheads="1"/>
            </p:cNvSpPr>
            <p:nvPr/>
          </p:nvSpPr>
          <p:spPr bwMode="auto">
            <a:xfrm>
              <a:off x="5367" y="5265"/>
              <a:ext cx="1457"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kumimoji="1" lang="zh-CN" altLang="en-US" sz="1200" b="1">
                  <a:solidFill>
                    <a:srgbClr val="000000"/>
                  </a:solidFill>
                  <a:latin typeface="Times New Roman" panose="02020603050405020304" pitchFamily="18" charset="0"/>
                  <a:ea typeface="宋体" panose="02010600030101010101" pitchFamily="2" charset="-122"/>
                </a:rPr>
                <a:t>固定线圈</a:t>
              </a: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370" name="Line 4"/>
            <p:cNvSpPr>
              <a:spLocks noChangeShapeType="1"/>
            </p:cNvSpPr>
            <p:nvPr/>
          </p:nvSpPr>
          <p:spPr bwMode="auto">
            <a:xfrm flipH="1" flipV="1">
              <a:off x="6866" y="3680"/>
              <a:ext cx="486" cy="723"/>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4861235" cy="574183"/>
          </a:xfrm>
        </p:spPr>
        <p:txBody>
          <a:bodyPr>
            <a:normAutofit/>
          </a:bodyPr>
          <a:lstStyle/>
          <a:p>
            <a:r>
              <a:rPr lang="zh-CN" altLang="en-US" dirty="0">
                <a:ea typeface="宋体" panose="02010600030101010101" pitchFamily="2" charset="-122"/>
              </a:rPr>
              <a:t>电磁</a:t>
            </a:r>
            <a:r>
              <a:rPr lang="zh-CN" altLang="zh-CN" dirty="0">
                <a:ea typeface="宋体" panose="02010600030101010101" pitchFamily="2" charset="-122"/>
              </a:rPr>
              <a:t>电压互感器技术参数</a:t>
            </a:r>
            <a:endParaRPr lang="zh-CN" altLang="en-US" dirty="0"/>
          </a:p>
        </p:txBody>
      </p:sp>
      <p:sp>
        <p:nvSpPr>
          <p:cNvPr id="16" name="矩形 3"/>
          <p:cNvSpPr>
            <a:spLocks noChangeArrowheads="1"/>
          </p:cNvSpPr>
          <p:nvPr/>
        </p:nvSpPr>
        <p:spPr bwMode="auto">
          <a:xfrm>
            <a:off x="155600" y="1656212"/>
            <a:ext cx="529232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latin typeface="Tahoma" panose="020B0604030504040204" pitchFamily="34" charset="0"/>
                <a:ea typeface="宋体" panose="02010600030101010101" pitchFamily="2" charset="-122"/>
              </a:rPr>
              <a:t>绕组的额定电压及额定变比</a:t>
            </a:r>
            <a:endParaRPr kumimoji="1" lang="zh-CN" altLang="en-US" sz="2400" b="1" dirty="0">
              <a:latin typeface="Tahoma" panose="020B0604030504040204" pitchFamily="34" charset="0"/>
              <a:ea typeface="宋体" panose="02010600030101010101" pitchFamily="2" charset="-122"/>
            </a:endParaRPr>
          </a:p>
        </p:txBody>
      </p:sp>
      <p:sp>
        <p:nvSpPr>
          <p:cNvPr id="20" name="矩形 13"/>
          <p:cNvSpPr>
            <a:spLocks noChangeArrowheads="1"/>
          </p:cNvSpPr>
          <p:nvPr/>
        </p:nvSpPr>
        <p:spPr bwMode="auto">
          <a:xfrm>
            <a:off x="407368" y="2133600"/>
            <a:ext cx="113772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en-US" sz="2400" b="1" dirty="0">
                <a:solidFill>
                  <a:srgbClr val="FF0000"/>
                </a:solidFill>
                <a:latin typeface="Tahoma" panose="020B0604030504040204" pitchFamily="34" charset="0"/>
                <a:ea typeface="宋体" panose="02010600030101010101" pitchFamily="2" charset="-122"/>
              </a:rPr>
              <a:t>一次</a:t>
            </a:r>
            <a:r>
              <a:rPr kumimoji="1" lang="zh-CN" altLang="zh-CN" sz="2400" b="1" dirty="0">
                <a:solidFill>
                  <a:srgbClr val="FF0000"/>
                </a:solidFill>
                <a:latin typeface="Tahoma" panose="020B0604030504040204" pitchFamily="34" charset="0"/>
                <a:ea typeface="宋体" panose="02010600030101010101" pitchFamily="2" charset="-122"/>
              </a:rPr>
              <a:t>绕组</a:t>
            </a:r>
            <a:r>
              <a:rPr kumimoji="1" lang="zh-CN" altLang="zh-CN" sz="2400" dirty="0">
                <a:solidFill>
                  <a:srgbClr val="FF0000"/>
                </a:solidFill>
                <a:latin typeface="Tahoma" panose="020B0604030504040204" pitchFamily="34" charset="0"/>
                <a:ea typeface="宋体" panose="02010600030101010101" pitchFamily="2" charset="-122"/>
              </a:rPr>
              <a:t>额定电压</a:t>
            </a:r>
            <a:r>
              <a:rPr kumimoji="1" lang="zh-CN" altLang="en-US" sz="2400" dirty="0">
                <a:latin typeface="Tahoma" panose="020B0604030504040204" pitchFamily="34" charset="0"/>
                <a:ea typeface="宋体" panose="02010600030101010101" pitchFamily="2" charset="-122"/>
              </a:rPr>
              <a:t>：</a:t>
            </a:r>
            <a:r>
              <a:rPr kumimoji="1" lang="zh-CN" altLang="zh-CN" sz="2400" dirty="0">
                <a:latin typeface="Tahoma" panose="020B0604030504040204" pitchFamily="34" charset="0"/>
                <a:ea typeface="宋体" panose="02010600030101010101" pitchFamily="2" charset="-122"/>
              </a:rPr>
              <a:t>是指加于三相电压互感器或三相系统线间用的单相电压互感器的</a:t>
            </a:r>
            <a:r>
              <a:rPr kumimoji="1" lang="zh-CN" altLang="zh-CN" sz="2400" dirty="0">
                <a:solidFill>
                  <a:srgbClr val="FF0000"/>
                </a:solidFill>
                <a:latin typeface="Tahoma" panose="020B0604030504040204" pitchFamily="34" charset="0"/>
                <a:ea typeface="宋体" panose="02010600030101010101" pitchFamily="2" charset="-122"/>
              </a:rPr>
              <a:t>一次绕组上的线电压</a:t>
            </a:r>
            <a:r>
              <a:rPr kumimoji="1" lang="zh-CN" altLang="zh-CN" sz="2400" dirty="0">
                <a:latin typeface="Tahoma" panose="020B0604030504040204" pitchFamily="34" charset="0"/>
                <a:ea typeface="宋体" panose="02010600030101010101" pitchFamily="2" charset="-122"/>
              </a:rPr>
              <a:t>，</a:t>
            </a:r>
            <a:r>
              <a:rPr kumimoji="1" lang="zh-CN" altLang="zh-CN" sz="2400" dirty="0">
                <a:solidFill>
                  <a:srgbClr val="FF0000"/>
                </a:solidFill>
                <a:latin typeface="Tahoma" panose="020B0604030504040204" pitchFamily="34" charset="0"/>
                <a:ea typeface="宋体" panose="02010600030101010101" pitchFamily="2" charset="-122"/>
              </a:rPr>
              <a:t>是绕组能够长期工作的电压，是电网的额定电压</a:t>
            </a:r>
            <a:r>
              <a:rPr kumimoji="1" lang="en-US" altLang="zh-CN" sz="2400" dirty="0">
                <a:solidFill>
                  <a:srgbClr val="FF0000"/>
                </a:solidFill>
                <a:latin typeface="Tahoma" panose="020B0604030504040204" pitchFamily="34" charset="0"/>
                <a:ea typeface="宋体" panose="02010600030101010101" pitchFamily="2" charset="-122"/>
              </a:rPr>
              <a:t> </a:t>
            </a:r>
            <a:r>
              <a:rPr kumimoji="1" lang="en-US" altLang="zh-CN" sz="2400" dirty="0">
                <a:latin typeface="Tahoma" panose="020B0604030504040204" pitchFamily="34" charset="0"/>
                <a:ea typeface="宋体" panose="02010600030101010101" pitchFamily="2" charset="-122"/>
              </a:rPr>
              <a:t>(</a:t>
            </a:r>
            <a:r>
              <a:rPr kumimoji="1" lang="zh-CN" altLang="zh-CN" sz="2400" dirty="0">
                <a:latin typeface="Tahoma" panose="020B0604030504040204" pitchFamily="34" charset="0"/>
                <a:ea typeface="宋体" panose="02010600030101010101" pitchFamily="2" charset="-122"/>
              </a:rPr>
              <a:t>如</a:t>
            </a:r>
            <a:r>
              <a:rPr kumimoji="1" lang="en-US" altLang="zh-CN" sz="2400" dirty="0">
                <a:latin typeface="Tahoma" panose="020B0604030504040204" pitchFamily="34" charset="0"/>
                <a:ea typeface="宋体" panose="02010600030101010101" pitchFamily="2" charset="-122"/>
              </a:rPr>
              <a:t>10kV</a:t>
            </a:r>
            <a:r>
              <a:rPr kumimoji="1" lang="zh-CN" altLang="zh-CN" sz="2400" dirty="0">
                <a:latin typeface="Tahoma" panose="020B0604030504040204" pitchFamily="34" charset="0"/>
                <a:ea typeface="宋体" panose="02010600030101010101" pitchFamily="2" charset="-122"/>
              </a:rPr>
              <a:t>，</a:t>
            </a:r>
            <a:r>
              <a:rPr kumimoji="1" lang="en-US" altLang="zh-CN" sz="2400" dirty="0">
                <a:latin typeface="Tahoma" panose="020B0604030504040204" pitchFamily="34" charset="0"/>
                <a:ea typeface="宋体" panose="02010600030101010101" pitchFamily="2" charset="-122"/>
              </a:rPr>
              <a:t>35kV </a:t>
            </a:r>
            <a:r>
              <a:rPr kumimoji="1" lang="zh-CN" altLang="zh-CN" sz="2400" dirty="0">
                <a:latin typeface="Tahoma" panose="020B0604030504040204" pitchFamily="34" charset="0"/>
                <a:ea typeface="宋体" panose="02010600030101010101" pitchFamily="2" charset="-122"/>
              </a:rPr>
              <a:t>，</a:t>
            </a:r>
            <a:r>
              <a:rPr kumimoji="1" lang="en-US" altLang="zh-CN" sz="2400" dirty="0">
                <a:latin typeface="Tahoma" panose="020B0604030504040204" pitchFamily="34" charset="0"/>
                <a:ea typeface="宋体" panose="02010600030101010101" pitchFamily="2" charset="-122"/>
              </a:rPr>
              <a:t>110kV</a:t>
            </a:r>
            <a:r>
              <a:rPr kumimoji="1" lang="zh-CN" altLang="zh-CN" sz="2400" dirty="0">
                <a:latin typeface="Tahoma" panose="020B0604030504040204" pitchFamily="34" charset="0"/>
                <a:ea typeface="宋体" panose="02010600030101010101" pitchFamily="2" charset="-122"/>
              </a:rPr>
              <a:t>，</a:t>
            </a:r>
            <a:r>
              <a:rPr kumimoji="1" lang="en-US" altLang="zh-CN" sz="2400" dirty="0">
                <a:latin typeface="Tahoma" panose="020B0604030504040204" pitchFamily="34" charset="0"/>
                <a:ea typeface="宋体" panose="02010600030101010101" pitchFamily="2" charset="-122"/>
              </a:rPr>
              <a:t>220kV</a:t>
            </a:r>
            <a:r>
              <a:rPr kumimoji="1" lang="zh-CN" altLang="zh-CN" sz="2400" dirty="0">
                <a:latin typeface="Tahoma" panose="020B0604030504040204" pitchFamily="34" charset="0"/>
                <a:ea typeface="宋体" panose="02010600030101010101" pitchFamily="2" charset="-122"/>
              </a:rPr>
              <a:t>，</a:t>
            </a:r>
            <a:r>
              <a:rPr kumimoji="1" lang="en-US" altLang="zh-CN" sz="2400" dirty="0">
                <a:latin typeface="Tahoma" panose="020B0604030504040204" pitchFamily="34" charset="0"/>
                <a:ea typeface="宋体" panose="02010600030101010101" pitchFamily="2" charset="-122"/>
              </a:rPr>
              <a:t>330kV</a:t>
            </a:r>
            <a:r>
              <a:rPr kumimoji="1" lang="zh-CN" altLang="zh-CN" sz="2400" dirty="0">
                <a:latin typeface="Tahoma" panose="020B0604030504040204" pitchFamily="34" charset="0"/>
                <a:ea typeface="宋体" panose="02010600030101010101" pitchFamily="2" charset="-122"/>
              </a:rPr>
              <a:t>，</a:t>
            </a:r>
            <a:r>
              <a:rPr kumimoji="1" lang="en-US" altLang="zh-CN" sz="2400" dirty="0">
                <a:latin typeface="Tahoma" panose="020B0604030504040204" pitchFamily="34" charset="0"/>
                <a:ea typeface="宋体" panose="02010600030101010101" pitchFamily="2" charset="-122"/>
              </a:rPr>
              <a:t>500kV</a:t>
            </a:r>
            <a:r>
              <a:rPr kumimoji="1" lang="zh-CN" altLang="zh-CN" sz="2400" dirty="0">
                <a:latin typeface="Tahoma" panose="020B0604030504040204" pitchFamily="34" charset="0"/>
                <a:ea typeface="宋体" panose="02010600030101010101" pitchFamily="2" charset="-122"/>
              </a:rPr>
              <a:t>，</a:t>
            </a:r>
            <a:r>
              <a:rPr kumimoji="1" lang="en-US" altLang="zh-CN" sz="2400" dirty="0">
                <a:latin typeface="Tahoma" panose="020B0604030504040204" pitchFamily="34" charset="0"/>
                <a:ea typeface="宋体" panose="02010600030101010101" pitchFamily="2" charset="-122"/>
              </a:rPr>
              <a:t>1000kV</a:t>
            </a:r>
            <a:r>
              <a:rPr kumimoji="1" lang="zh-CN" altLang="zh-CN" sz="2400" dirty="0">
                <a:latin typeface="Tahoma" panose="020B0604030504040204" pitchFamily="34" charset="0"/>
                <a:ea typeface="宋体" panose="02010600030101010101" pitchFamily="2" charset="-122"/>
              </a:rPr>
              <a:t>等</a:t>
            </a:r>
            <a:r>
              <a:rPr kumimoji="1" lang="en-US" altLang="zh-CN" sz="2400" dirty="0">
                <a:latin typeface="Tahoma" panose="020B0604030504040204" pitchFamily="34" charset="0"/>
                <a:ea typeface="宋体" panose="02010600030101010101" pitchFamily="2" charset="-122"/>
              </a:rPr>
              <a:t>)</a:t>
            </a:r>
            <a:endParaRPr kumimoji="1" lang="zh-CN" altLang="en-US" sz="2400" dirty="0">
              <a:latin typeface="Tahoma" panose="020B0604030504040204" pitchFamily="34" charset="0"/>
              <a:ea typeface="宋体" panose="02010600030101010101" pitchFamily="2" charset="-122"/>
            </a:endParaRPr>
          </a:p>
        </p:txBody>
      </p:sp>
      <p:sp>
        <p:nvSpPr>
          <p:cNvPr id="21" name="矩形 14"/>
          <p:cNvSpPr>
            <a:spLocks noChangeArrowheads="1"/>
          </p:cNvSpPr>
          <p:nvPr/>
        </p:nvSpPr>
        <p:spPr bwMode="auto">
          <a:xfrm>
            <a:off x="407368" y="3774656"/>
            <a:ext cx="113772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solidFill>
                  <a:srgbClr val="FF0000"/>
                </a:solidFill>
                <a:latin typeface="Tahoma" panose="020B0604030504040204" pitchFamily="34" charset="0"/>
                <a:ea typeface="宋体" panose="02010600030101010101" pitchFamily="2" charset="-122"/>
              </a:rPr>
              <a:t>二次</a:t>
            </a:r>
            <a:r>
              <a:rPr kumimoji="1" lang="zh-CN" altLang="en-US" sz="2400" b="1" dirty="0">
                <a:solidFill>
                  <a:srgbClr val="FF0000"/>
                </a:solidFill>
                <a:latin typeface="Tahoma" panose="020B0604030504040204" pitchFamily="34" charset="0"/>
                <a:ea typeface="宋体" panose="02010600030101010101" pitchFamily="2" charset="-122"/>
              </a:rPr>
              <a:t>绕组</a:t>
            </a:r>
            <a:r>
              <a:rPr kumimoji="1" lang="zh-CN" altLang="zh-CN" sz="2400" dirty="0">
                <a:solidFill>
                  <a:srgbClr val="FF0000"/>
                </a:solidFill>
                <a:latin typeface="Tahoma" panose="020B0604030504040204" pitchFamily="34" charset="0"/>
                <a:ea typeface="宋体" panose="02010600030101010101" pitchFamily="2" charset="-122"/>
              </a:rPr>
              <a:t>额定电压</a:t>
            </a:r>
            <a:r>
              <a:rPr kumimoji="1" lang="zh-CN" altLang="en-US" sz="2400" dirty="0">
                <a:latin typeface="Tahoma" panose="020B0604030504040204" pitchFamily="34" charset="0"/>
                <a:ea typeface="宋体" panose="02010600030101010101" pitchFamily="2" charset="-122"/>
              </a:rPr>
              <a:t>：</a:t>
            </a:r>
            <a:r>
              <a:rPr kumimoji="1" lang="zh-CN" altLang="zh-CN" sz="2400" dirty="0">
                <a:latin typeface="Tahoma" panose="020B0604030504040204" pitchFamily="34" charset="0"/>
                <a:ea typeface="宋体" panose="02010600030101010101" pitchFamily="2" charset="-122"/>
              </a:rPr>
              <a:t>是指三相电压互感器和供三相系统线间用的单相电压互感器</a:t>
            </a:r>
            <a:r>
              <a:rPr kumimoji="1" lang="zh-CN" altLang="zh-CN" sz="2400" dirty="0">
                <a:solidFill>
                  <a:srgbClr val="FF0000"/>
                </a:solidFill>
                <a:latin typeface="Tahoma" panose="020B0604030504040204" pitchFamily="34" charset="0"/>
                <a:ea typeface="宋体" panose="02010600030101010101" pitchFamily="2" charset="-122"/>
              </a:rPr>
              <a:t>二次绕组的长期工作电压</a:t>
            </a:r>
            <a:r>
              <a:rPr kumimoji="1" lang="zh-CN" altLang="zh-CN" sz="2400" dirty="0">
                <a:latin typeface="Tahoma" panose="020B0604030504040204" pitchFamily="34" charset="0"/>
                <a:ea typeface="宋体" panose="02010600030101010101" pitchFamily="2" charset="-122"/>
              </a:rPr>
              <a:t>，二次电压</a:t>
            </a:r>
            <a:r>
              <a:rPr kumimoji="1" lang="en-US" altLang="zh-CN" sz="2400" i="1" dirty="0">
                <a:latin typeface="Tahoma" panose="020B0604030504040204" pitchFamily="34" charset="0"/>
                <a:ea typeface="宋体" panose="02010600030101010101" pitchFamily="2" charset="-122"/>
              </a:rPr>
              <a:t>U</a:t>
            </a:r>
            <a:r>
              <a:rPr kumimoji="1" lang="en-US" altLang="zh-CN" sz="2400" baseline="-25000" dirty="0">
                <a:latin typeface="Tahoma" panose="020B0604030504040204" pitchFamily="34" charset="0"/>
                <a:ea typeface="宋体" panose="02010600030101010101" pitchFamily="2" charset="-122"/>
              </a:rPr>
              <a:t>2n</a:t>
            </a:r>
            <a:r>
              <a:rPr kumimoji="1" lang="zh-CN" altLang="zh-CN" sz="2400" dirty="0">
                <a:latin typeface="Tahoma" panose="020B0604030504040204" pitchFamily="34" charset="0"/>
                <a:ea typeface="宋体" panose="02010600030101010101" pitchFamily="2" charset="-122"/>
              </a:rPr>
              <a:t>的输出范围统一为</a:t>
            </a:r>
            <a:r>
              <a:rPr kumimoji="1" lang="en-US" altLang="zh-CN" sz="2400" dirty="0">
                <a:latin typeface="Tahoma" panose="020B0604030504040204" pitchFamily="34" charset="0"/>
                <a:ea typeface="宋体" panose="02010600030101010101" pitchFamily="2" charset="-122"/>
              </a:rPr>
              <a:t>0-100 (</a:t>
            </a:r>
            <a:r>
              <a:rPr kumimoji="1" lang="zh-CN" altLang="zh-CN" sz="2400" dirty="0">
                <a:latin typeface="Tahoma" panose="020B0604030504040204" pitchFamily="34" charset="0"/>
                <a:ea typeface="宋体" panose="02010600030101010101" pitchFamily="2" charset="-122"/>
              </a:rPr>
              <a:t>或</a:t>
            </a:r>
            <a:r>
              <a:rPr kumimoji="1" lang="en-US" altLang="zh-CN" sz="2400" dirty="0">
                <a:latin typeface="Tahoma" panose="020B0604030504040204" pitchFamily="34" charset="0"/>
                <a:ea typeface="宋体" panose="02010600030101010101" pitchFamily="2" charset="-122"/>
              </a:rPr>
              <a:t>100/1.732</a:t>
            </a:r>
            <a:r>
              <a:rPr kumimoji="1" lang="zh-CN" altLang="zh-CN" sz="2400" dirty="0">
                <a:latin typeface="Tahoma" panose="020B0604030504040204" pitchFamily="34" charset="0"/>
                <a:ea typeface="宋体" panose="02010600030101010101" pitchFamily="2" charset="-122"/>
              </a:rPr>
              <a:t>，</a:t>
            </a:r>
            <a:r>
              <a:rPr kumimoji="1" lang="en-US" altLang="zh-CN" sz="2400" dirty="0">
                <a:latin typeface="Tahoma" panose="020B0604030504040204" pitchFamily="34" charset="0"/>
                <a:ea typeface="宋体" panose="02010600030101010101" pitchFamily="2" charset="-122"/>
              </a:rPr>
              <a:t>100/3)V</a:t>
            </a:r>
            <a:endParaRPr kumimoji="1" lang="zh-CN" altLang="en-US" sz="2400" dirty="0">
              <a:latin typeface="Tahoma" panose="020B0604030504040204" pitchFamily="34" charset="0"/>
              <a:ea typeface="宋体" panose="02010600030101010101" pitchFamily="2" charset="-122"/>
            </a:endParaRPr>
          </a:p>
        </p:txBody>
      </p:sp>
      <p:sp>
        <p:nvSpPr>
          <p:cNvPr id="22" name="矩形 15"/>
          <p:cNvSpPr>
            <a:spLocks noChangeArrowheads="1"/>
          </p:cNvSpPr>
          <p:nvPr/>
        </p:nvSpPr>
        <p:spPr bwMode="auto">
          <a:xfrm>
            <a:off x="433603" y="6250683"/>
            <a:ext cx="7102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en-US" b="1" dirty="0" smtClean="0">
                <a:solidFill>
                  <a:srgbClr val="FF0000"/>
                </a:solidFill>
                <a:latin typeface="Tahoma" panose="020B0604030504040204" pitchFamily="34" charset="0"/>
                <a:ea typeface="宋体" panose="02010600030101010101" pitchFamily="2" charset="-122"/>
              </a:rPr>
              <a:t>保护用电压互感器，有零序电压绕组，供接地故障产生零序电压用。</a:t>
            </a:r>
            <a:endParaRPr kumimoji="1" lang="zh-CN" altLang="en-US" dirty="0">
              <a:latin typeface="Tahoma" panose="020B0604030504040204" pitchFamily="34" charset="0"/>
              <a:ea typeface="宋体" panose="02010600030101010101" pitchFamily="2" charset="-122"/>
            </a:endParaRPr>
          </a:p>
        </p:txBody>
      </p:sp>
      <p:sp>
        <p:nvSpPr>
          <p:cNvPr id="7" name="矩形 15"/>
          <p:cNvSpPr>
            <a:spLocks noChangeArrowheads="1"/>
          </p:cNvSpPr>
          <p:nvPr/>
        </p:nvSpPr>
        <p:spPr bwMode="auto">
          <a:xfrm>
            <a:off x="433603" y="5387550"/>
            <a:ext cx="11377264"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solidFill>
                  <a:srgbClr val="FF0000"/>
                </a:solidFill>
                <a:latin typeface="Tahoma" panose="020B0604030504040204" pitchFamily="34" charset="0"/>
                <a:ea typeface="宋体" panose="02010600030101010101" pitchFamily="2" charset="-122"/>
              </a:rPr>
              <a:t>零序电压绕组</a:t>
            </a:r>
            <a:r>
              <a:rPr kumimoji="1" lang="zh-CN" altLang="zh-CN" sz="2400" dirty="0">
                <a:solidFill>
                  <a:srgbClr val="FF0000"/>
                </a:solidFill>
                <a:latin typeface="Tahoma" panose="020B0604030504040204" pitchFamily="34" charset="0"/>
                <a:ea typeface="宋体" panose="02010600030101010101" pitchFamily="2" charset="-122"/>
              </a:rPr>
              <a:t>的额定电压</a:t>
            </a:r>
            <a:r>
              <a:rPr kumimoji="1" lang="zh-CN" altLang="en-US" sz="2400" dirty="0">
                <a:latin typeface="Tahoma" panose="020B0604030504040204" pitchFamily="34" charset="0"/>
                <a:ea typeface="宋体" panose="02010600030101010101" pitchFamily="2" charset="-122"/>
              </a:rPr>
              <a:t>：</a:t>
            </a:r>
            <a:r>
              <a:rPr kumimoji="1" lang="zh-CN" altLang="zh-CN" sz="2400" dirty="0">
                <a:latin typeface="Tahoma" panose="020B0604030504040204" pitchFamily="34" charset="0"/>
                <a:ea typeface="宋体" panose="02010600030101010101" pitchFamily="2" charset="-122"/>
              </a:rPr>
              <a:t>是指供大电流接地系统用的电压互感器的零序电压绕组能长期工作的电压，规定为</a:t>
            </a:r>
            <a:r>
              <a:rPr kumimoji="1" lang="en-US" altLang="zh-CN" sz="2400" dirty="0">
                <a:latin typeface="Tahoma" panose="020B0604030504040204" pitchFamily="34" charset="0"/>
                <a:ea typeface="宋体" panose="02010600030101010101" pitchFamily="2" charset="-122"/>
              </a:rPr>
              <a:t>0-l00V</a:t>
            </a:r>
            <a:endParaRPr kumimoji="1" lang="zh-CN" altLang="en-US" sz="2400"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7041826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3" name="Rectangle 3"/>
          <p:cNvSpPr>
            <a:spLocks noGrp="1" noChangeArrowheads="1"/>
          </p:cNvSpPr>
          <p:nvPr>
            <p:ph sz="quarter" idx="10"/>
          </p:nvPr>
        </p:nvSpPr>
        <p:spPr/>
        <p:txBody>
          <a:bodyPr/>
          <a:lstStyle/>
          <a:p>
            <a:r>
              <a:rPr lang="zh-CN" altLang="en-US" sz="1800" dirty="0">
                <a:latin typeface="+mn-ea"/>
              </a:rPr>
              <a:t>测量功率时，电动系仪表的固定线圈与负载串联，反映负载电流 </a:t>
            </a:r>
            <a:r>
              <a:rPr lang="en-US" altLang="zh-CN" sz="1800" i="1" dirty="0">
                <a:latin typeface="Times New Roman" panose="02020603050405020304" pitchFamily="18" charset="0"/>
                <a:cs typeface="Times New Roman" panose="02020603050405020304" pitchFamily="18" charset="0"/>
              </a:rPr>
              <a:t>I </a:t>
            </a:r>
            <a:r>
              <a:rPr lang="zh-CN" altLang="en-US" sz="1800" dirty="0">
                <a:latin typeface="+mn-ea"/>
              </a:rPr>
              <a:t>，仪表的可动线圈与负载并联，反映负载电压 </a:t>
            </a:r>
            <a:r>
              <a:rPr lang="en-US" altLang="zh-CN" sz="1800" i="1" dirty="0">
                <a:latin typeface="Times New Roman" panose="02020603050405020304" pitchFamily="18" charset="0"/>
                <a:cs typeface="Times New Roman" panose="02020603050405020304" pitchFamily="18" charset="0"/>
              </a:rPr>
              <a:t>U </a:t>
            </a:r>
            <a:r>
              <a:rPr lang="zh-CN" altLang="en-US" sz="1800" dirty="0">
                <a:latin typeface="+mn-ea"/>
              </a:rPr>
              <a:t>。按电动系仪表工作原理，可推出可动线圈的偏转角正比于负载功率</a:t>
            </a:r>
            <a:r>
              <a:rPr lang="en-US" altLang="zh-CN" sz="1800" i="1" dirty="0">
                <a:latin typeface="Times New Roman" panose="02020603050405020304" pitchFamily="18" charset="0"/>
                <a:cs typeface="Times New Roman" panose="02020603050405020304" pitchFamily="18" charset="0"/>
              </a:rPr>
              <a:t>P</a:t>
            </a:r>
            <a:r>
              <a:rPr lang="zh-CN" altLang="en-US" sz="1800" dirty="0">
                <a:latin typeface="+mn-ea"/>
              </a:rPr>
              <a:t>。</a:t>
            </a:r>
          </a:p>
        </p:txBody>
      </p:sp>
      <p:sp>
        <p:nvSpPr>
          <p:cNvPr id="2" name="内容占位符 1"/>
          <p:cNvSpPr>
            <a:spLocks noGrp="1"/>
          </p:cNvSpPr>
          <p:nvPr>
            <p:ph sz="quarter" idx="11"/>
          </p:nvPr>
        </p:nvSpPr>
        <p:spPr/>
        <p:txBody>
          <a:bodyPr/>
          <a:lstStyle/>
          <a:p>
            <a:endParaRPr lang="en-US" altLang="zh-CN" dirty="0"/>
          </a:p>
          <a:p>
            <a:r>
              <a:rPr lang="zh-CN" altLang="en-US" dirty="0"/>
              <a:t>如果</a:t>
            </a:r>
            <a:r>
              <a:rPr lang="en-US" altLang="zh-CN" i="1" dirty="0">
                <a:latin typeface="Times New Roman" panose="02020603050405020304" pitchFamily="18" charset="0"/>
                <a:cs typeface="Times New Roman" panose="02020603050405020304" pitchFamily="18" charset="0"/>
              </a:rPr>
              <a:t>U</a:t>
            </a:r>
            <a:r>
              <a:rPr lang="zh-CN" altLang="en-US"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I</a:t>
            </a:r>
            <a:r>
              <a:rPr lang="en-US" altLang="zh-CN" dirty="0"/>
              <a:t> </a:t>
            </a:r>
            <a:r>
              <a:rPr lang="zh-CN" altLang="en-US" dirty="0"/>
              <a:t>为交流同样可推出可动线圈的偏转角正比于负载功率</a:t>
            </a:r>
            <a:r>
              <a:rPr lang="en-US" altLang="zh-CN" dirty="0"/>
              <a:t>P</a:t>
            </a:r>
            <a:r>
              <a:rPr lang="zh-CN" altLang="en-US" dirty="0"/>
              <a:t>。</a:t>
            </a:r>
          </a:p>
          <a:p>
            <a:endParaRPr lang="zh-CN" altLang="en-US" dirty="0"/>
          </a:p>
        </p:txBody>
      </p:sp>
      <p:sp>
        <p:nvSpPr>
          <p:cNvPr id="76802" name="Rectangle 2"/>
          <p:cNvSpPr>
            <a:spLocks noGrp="1" noChangeArrowheads="1"/>
          </p:cNvSpPr>
          <p:nvPr>
            <p:ph type="title"/>
          </p:nvPr>
        </p:nvSpPr>
        <p:spPr/>
        <p:txBody>
          <a:bodyPr vert="horz" wrap="square" lIns="91440" tIns="45720" rIns="91440" bIns="45720" numCol="1" anchor="b" anchorCtr="0" compatLnSpc="1">
            <a:prstTxWarp prst="textNoShape">
              <a:avLst/>
            </a:prstTxWarp>
            <a:normAutofit/>
          </a:bodyPr>
          <a:lstStyle/>
          <a:p>
            <a:r>
              <a:rPr lang="zh-CN" altLang="en-US" dirty="0">
                <a:latin typeface="+mj-ea"/>
              </a:rPr>
              <a:t>电动系功率表工作原理 </a:t>
            </a:r>
          </a:p>
        </p:txBody>
      </p:sp>
      <mc:AlternateContent xmlns:mc="http://schemas.openxmlformats.org/markup-compatibility/2006" xmlns:a14="http://schemas.microsoft.com/office/drawing/2010/main">
        <mc:Choice Requires="a14">
          <p:sp>
            <p:nvSpPr>
              <p:cNvPr id="76806" name="Object 2"/>
              <p:cNvSpPr txBox="1"/>
              <p:nvPr/>
            </p:nvSpPr>
            <p:spPr bwMode="auto">
              <a:xfrm>
                <a:off x="7392144" y="1650532"/>
                <a:ext cx="2592288" cy="694206"/>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𝐾</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𝐾𝐼</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𝑈</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𝑎𝑑</m:t>
                              </m:r>
                            </m:sub>
                          </m:sSub>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𝑃</m:t>
                          </m:r>
                        </m:sub>
                      </m:sSub>
                      <m:r>
                        <a:rPr lang="zh-CN" altLang="en-US" i="1">
                          <a:solidFill>
                            <a:srgbClr val="000000"/>
                          </a:solidFill>
                          <a:latin typeface="Cambria Math" panose="02040503050406030204" pitchFamily="18" charset="0"/>
                        </a:rPr>
                        <m:t>𝑃</m:t>
                      </m:r>
                    </m:oMath>
                  </m:oMathPara>
                </a14:m>
                <a:endParaRPr lang="zh-CN" altLang="en-US"/>
              </a:p>
            </p:txBody>
          </p:sp>
        </mc:Choice>
        <mc:Fallback xmlns="">
          <p:sp>
            <p:nvSpPr>
              <p:cNvPr id="76806" name="Object 2"/>
              <p:cNvSpPr txBox="1">
                <a:spLocks noRot="1" noChangeAspect="1" noMove="1" noResize="1" noEditPoints="1" noAdjustHandles="1" noChangeArrowheads="1" noChangeShapeType="1" noTextEdit="1"/>
              </p:cNvSpPr>
              <p:nvPr/>
            </p:nvSpPr>
            <p:spPr bwMode="auto">
              <a:xfrm>
                <a:off x="7392144" y="1650532"/>
                <a:ext cx="2592288" cy="694206"/>
              </a:xfrm>
              <a:prstGeom prst="rect">
                <a:avLst/>
              </a:prstGeom>
              <a:blipFill>
                <a:blip r:embed="rId2"/>
                <a:stretch>
                  <a:fillRect/>
                </a:stretch>
              </a:blipFill>
              <a:ln>
                <a:noFill/>
              </a:ln>
            </p:spPr>
            <p:txBody>
              <a:bodyPr/>
              <a:lstStyle/>
              <a:p>
                <a:r>
                  <a:rPr lang="zh-CN" altLang="en-US">
                    <a:noFill/>
                  </a:rPr>
                  <a:t> </a:t>
                </a:r>
              </a:p>
            </p:txBody>
          </p:sp>
        </mc:Fallback>
      </mc:AlternateContent>
      <p:sp>
        <p:nvSpPr>
          <p:cNvPr id="76807" name="Text Box 7"/>
          <p:cNvSpPr txBox="1">
            <a:spLocks noChangeArrowheads="1"/>
          </p:cNvSpPr>
          <p:nvPr/>
        </p:nvSpPr>
        <p:spPr bwMode="auto">
          <a:xfrm>
            <a:off x="2498725" y="4945064"/>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zh-CN" sz="3200">
              <a:solidFill>
                <a:schemeClr val="tx1"/>
              </a:solidFill>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47816" name="Object 3"/>
              <p:cNvSpPr txBox="1"/>
              <p:nvPr/>
            </p:nvSpPr>
            <p:spPr bwMode="auto">
              <a:xfrm>
                <a:off x="7065435" y="3025859"/>
                <a:ext cx="3771900" cy="70326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𝐾</m:t>
                      </m:r>
                      <m: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𝑃</m:t>
                          </m:r>
                        </m:sub>
                      </m:sSub>
                      <m:r>
                        <a:rPr lang="zh-CN" altLang="en-US" i="1">
                          <a:solidFill>
                            <a:srgbClr val="000000"/>
                          </a:solidFill>
                          <a:latin typeface="Cambria Math" panose="02040503050406030204" pitchFamily="18" charset="0"/>
                        </a:rPr>
                        <m:t>𝑈</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𝐼</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𝜙</m:t>
                          </m:r>
                        </m:e>
                      </m:fun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𝑃</m:t>
                          </m:r>
                        </m:sub>
                      </m:sSub>
                      <m:r>
                        <a:rPr lang="zh-CN" altLang="en-US" i="1">
                          <a:solidFill>
                            <a:srgbClr val="000000"/>
                          </a:solidFill>
                          <a:latin typeface="Cambria Math" panose="02040503050406030204" pitchFamily="18" charset="0"/>
                        </a:rPr>
                        <m:t>𝑃</m:t>
                      </m:r>
                    </m:oMath>
                    <m:oMath xmlns:m="http://schemas.openxmlformats.org/officeDocument/2006/math">
                      <m:r>
                        <m:rPr>
                          <m:nor/>
                        </m:rPr>
                        <a:rPr lang="zh-CN" altLang="en-US" i="0">
                          <a:solidFill>
                            <a:srgbClr val="000000"/>
                          </a:solidFill>
                          <a:latin typeface="Cambria Math" panose="02040503050406030204" pitchFamily="18" charset="0"/>
                        </a:rPr>
                        <m:t>   </m:t>
                      </m:r>
                    </m:oMath>
                  </m:oMathPara>
                </a14:m>
                <a:endParaRPr lang="zh-CN" altLang="en-US"/>
              </a:p>
            </p:txBody>
          </p:sp>
        </mc:Choice>
        <mc:Fallback xmlns="">
          <p:sp>
            <p:nvSpPr>
              <p:cNvPr id="247816" name="Object 3"/>
              <p:cNvSpPr txBox="1">
                <a:spLocks noRot="1" noChangeAspect="1" noMove="1" noResize="1" noEditPoints="1" noAdjustHandles="1" noChangeArrowheads="1" noChangeShapeType="1" noTextEdit="1"/>
              </p:cNvSpPr>
              <p:nvPr/>
            </p:nvSpPr>
            <p:spPr bwMode="auto">
              <a:xfrm>
                <a:off x="7065435" y="3025859"/>
                <a:ext cx="3771900" cy="703262"/>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247817" name="Text Box 9"/>
          <p:cNvSpPr txBox="1">
            <a:spLocks noChangeArrowheads="1"/>
          </p:cNvSpPr>
          <p:nvPr/>
        </p:nvSpPr>
        <p:spPr bwMode="auto">
          <a:xfrm>
            <a:off x="1992313" y="4724401"/>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2000" dirty="0">
                <a:solidFill>
                  <a:schemeClr val="tx1"/>
                </a:solidFill>
                <a:latin typeface="Times New Roman" panose="02020603050405020304" pitchFamily="18" charset="0"/>
                <a:ea typeface="宋体" panose="02010600030101010101" pitchFamily="2" charset="-122"/>
              </a:rPr>
              <a:t>    </a:t>
            </a:r>
            <a:endParaRPr kumimoji="1" lang="zh-CN" altLang="en-US" sz="2000" b="1" dirty="0">
              <a:solidFill>
                <a:schemeClr val="tx1"/>
              </a:solidFill>
              <a:latin typeface="Times New Roman" panose="02020603050405020304" pitchFamily="18" charset="0"/>
              <a:ea typeface="宋体" panose="02010600030101010101" pitchFamily="2" charset="-122"/>
            </a:endParaRPr>
          </a:p>
        </p:txBody>
      </p:sp>
      <p:grpSp>
        <p:nvGrpSpPr>
          <p:cNvPr id="3" name="组合 2"/>
          <p:cNvGrpSpPr/>
          <p:nvPr/>
        </p:nvGrpSpPr>
        <p:grpSpPr>
          <a:xfrm>
            <a:off x="1378110" y="2971801"/>
            <a:ext cx="3749677" cy="3652838"/>
            <a:chOff x="6456363" y="1989138"/>
            <a:chExt cx="3749677" cy="3652838"/>
          </a:xfrm>
          <a:solidFill>
            <a:schemeClr val="accent6">
              <a:lumMod val="20000"/>
              <a:lumOff val="80000"/>
            </a:schemeClr>
          </a:solidFill>
        </p:grpSpPr>
        <p:pic>
          <p:nvPicPr>
            <p:cNvPr id="76804" name="Picture 4" descr="3Z4"/>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456363" y="2133601"/>
              <a:ext cx="3581400" cy="350837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76810" name="Group 10"/>
            <p:cNvGrpSpPr>
              <a:grpSpLocks/>
            </p:cNvGrpSpPr>
            <p:nvPr/>
          </p:nvGrpSpPr>
          <p:grpSpPr bwMode="auto">
            <a:xfrm>
              <a:off x="8040688" y="1989138"/>
              <a:ext cx="1981200" cy="990600"/>
              <a:chOff x="4080" y="1296"/>
              <a:chExt cx="1248" cy="624"/>
            </a:xfrm>
            <a:grpFill/>
          </p:grpSpPr>
          <p:sp>
            <p:nvSpPr>
              <p:cNvPr id="76814" name="Line 11"/>
              <p:cNvSpPr>
                <a:spLocks noChangeShapeType="1"/>
              </p:cNvSpPr>
              <p:nvPr/>
            </p:nvSpPr>
            <p:spPr bwMode="auto">
              <a:xfrm flipV="1">
                <a:off x="4080" y="1536"/>
                <a:ext cx="336" cy="384"/>
              </a:xfrm>
              <a:prstGeom prst="line">
                <a:avLst/>
              </a:prstGeom>
              <a:grpFill/>
              <a:ln w="19050">
                <a:solidFill>
                  <a:srgbClr val="000099"/>
                </a:solidFill>
                <a:round/>
                <a:headEnd/>
                <a:tailEnd/>
              </a:ln>
            </p:spPr>
            <p:txBody>
              <a:bodyPr/>
              <a:lstStyle/>
              <a:p>
                <a:endParaRPr lang="zh-CN" altLang="en-US"/>
              </a:p>
            </p:txBody>
          </p:sp>
          <p:sp>
            <p:nvSpPr>
              <p:cNvPr id="247820" name="Text Box 12"/>
              <p:cNvSpPr txBox="1">
                <a:spLocks noChangeArrowheads="1"/>
              </p:cNvSpPr>
              <p:nvPr/>
            </p:nvSpPr>
            <p:spPr bwMode="auto">
              <a:xfrm>
                <a:off x="4320" y="1296"/>
                <a:ext cx="1008" cy="288"/>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2400" dirty="0">
                    <a:ln w="0"/>
                    <a:solidFill>
                      <a:schemeClr val="accent6"/>
                    </a:solidFill>
                    <a:latin typeface="+mn-ea"/>
                    <a:ea typeface="+mn-ea"/>
                  </a:rPr>
                  <a:t>电压线圈</a:t>
                </a:r>
              </a:p>
            </p:txBody>
          </p:sp>
        </p:grpSp>
        <p:grpSp>
          <p:nvGrpSpPr>
            <p:cNvPr id="76811" name="Group 13"/>
            <p:cNvGrpSpPr>
              <a:grpSpLocks/>
            </p:cNvGrpSpPr>
            <p:nvPr/>
          </p:nvGrpSpPr>
          <p:grpSpPr bwMode="auto">
            <a:xfrm>
              <a:off x="8112127" y="2517775"/>
              <a:ext cx="2093913" cy="889000"/>
              <a:chOff x="4176" y="1600"/>
              <a:chExt cx="1319" cy="560"/>
            </a:xfrm>
            <a:grpFill/>
          </p:grpSpPr>
          <p:sp>
            <p:nvSpPr>
              <p:cNvPr id="76812" name="Line 14"/>
              <p:cNvSpPr>
                <a:spLocks noChangeShapeType="1"/>
              </p:cNvSpPr>
              <p:nvPr/>
            </p:nvSpPr>
            <p:spPr bwMode="auto">
              <a:xfrm flipV="1">
                <a:off x="4176" y="1824"/>
                <a:ext cx="384" cy="336"/>
              </a:xfrm>
              <a:prstGeom prst="line">
                <a:avLst/>
              </a:prstGeom>
              <a:grpFill/>
              <a:ln w="19050">
                <a:solidFill>
                  <a:srgbClr val="000099"/>
                </a:solidFill>
                <a:round/>
                <a:headEnd/>
                <a:tailEnd/>
              </a:ln>
            </p:spPr>
            <p:txBody>
              <a:bodyPr/>
              <a:lstStyle/>
              <a:p>
                <a:endParaRPr lang="zh-CN" altLang="en-US"/>
              </a:p>
            </p:txBody>
          </p:sp>
          <p:sp>
            <p:nvSpPr>
              <p:cNvPr id="247823" name="Text Box 15"/>
              <p:cNvSpPr txBox="1">
                <a:spLocks noChangeArrowheads="1"/>
              </p:cNvSpPr>
              <p:nvPr/>
            </p:nvSpPr>
            <p:spPr bwMode="auto">
              <a:xfrm>
                <a:off x="4487" y="1600"/>
                <a:ext cx="1008" cy="288"/>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2400" dirty="0">
                    <a:ln w="0"/>
                    <a:solidFill>
                      <a:schemeClr val="accent6"/>
                    </a:solidFill>
                    <a:latin typeface="+mn-ea"/>
                    <a:ea typeface="+mn-ea"/>
                  </a:rPr>
                  <a:t>电流线圈</a:t>
                </a:r>
              </a:p>
            </p:txBody>
          </p:sp>
        </p:grpSp>
      </p:grpSp>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sz="quarter" idx="10"/>
          </p:nvPr>
        </p:nvSpPr>
        <p:spPr>
          <a:xfrm>
            <a:off x="658701" y="3284984"/>
            <a:ext cx="5725331" cy="2304256"/>
          </a:xfrm>
        </p:spPr>
        <p:txBody>
          <a:bodyPr/>
          <a:lstStyle/>
          <a:p>
            <a:pPr marL="0" indent="0">
              <a:lnSpc>
                <a:spcPct val="90000"/>
              </a:lnSpc>
              <a:buNone/>
            </a:pPr>
            <a:r>
              <a:rPr lang="en-US" altLang="zh-CN" sz="2400" dirty="0"/>
              <a:t>      </a:t>
            </a:r>
            <a:r>
              <a:rPr lang="zh-CN" altLang="en-US" sz="2400" b="1" dirty="0">
                <a:solidFill>
                  <a:schemeClr val="accent1"/>
                </a:solidFill>
              </a:rPr>
              <a:t>功率表接线应遵守“电源端”守则</a:t>
            </a:r>
            <a:endParaRPr lang="en-US" altLang="zh-CN" sz="2400" b="1" dirty="0">
              <a:solidFill>
                <a:schemeClr val="accent1"/>
              </a:solidFill>
            </a:endParaRPr>
          </a:p>
          <a:p>
            <a:pPr marL="0" indent="0">
              <a:lnSpc>
                <a:spcPct val="90000"/>
              </a:lnSpc>
              <a:buNone/>
            </a:pPr>
            <a:r>
              <a:rPr lang="en-US" altLang="zh-CN" sz="2400" b="1" dirty="0">
                <a:solidFill>
                  <a:schemeClr val="accent1"/>
                </a:solidFill>
              </a:rPr>
              <a:t>   </a:t>
            </a:r>
            <a:r>
              <a:rPr lang="zh-CN" altLang="en-US" sz="2400" b="1" dirty="0">
                <a:solidFill>
                  <a:schemeClr val="accent1"/>
                </a:solidFill>
              </a:rPr>
              <a:t>将电源端“</a:t>
            </a:r>
            <a:r>
              <a:rPr lang="en-US" altLang="zh-CN" sz="2800" b="1" dirty="0">
                <a:solidFill>
                  <a:schemeClr val="accent1"/>
                </a:solidFill>
              </a:rPr>
              <a:t>*</a:t>
            </a:r>
            <a:r>
              <a:rPr lang="zh-CN" altLang="en-US" sz="2400" b="1" dirty="0">
                <a:solidFill>
                  <a:schemeClr val="accent1"/>
                </a:solidFill>
              </a:rPr>
              <a:t>”接在电源的同一极性上。</a:t>
            </a:r>
          </a:p>
        </p:txBody>
      </p:sp>
      <p:sp>
        <p:nvSpPr>
          <p:cNvPr id="2" name="标题 1"/>
          <p:cNvSpPr>
            <a:spLocks noGrp="1"/>
          </p:cNvSpPr>
          <p:nvPr>
            <p:ph type="title"/>
          </p:nvPr>
        </p:nvSpPr>
        <p:spPr/>
        <p:txBody>
          <a:bodyPr>
            <a:normAutofit/>
          </a:bodyPr>
          <a:lstStyle/>
          <a:p>
            <a:r>
              <a:rPr lang="zh-CN" altLang="en-US" dirty="0"/>
              <a:t>功率表的正确接线</a:t>
            </a:r>
          </a:p>
        </p:txBody>
      </p:sp>
      <p:sp>
        <p:nvSpPr>
          <p:cNvPr id="77827" name="Text Box 4"/>
          <p:cNvSpPr txBox="1">
            <a:spLocks noChangeArrowheads="1"/>
          </p:cNvSpPr>
          <p:nvPr/>
        </p:nvSpPr>
        <p:spPr bwMode="auto">
          <a:xfrm>
            <a:off x="9624392" y="2429092"/>
            <a:ext cx="1869423" cy="369332"/>
          </a:xfrm>
          <a:prstGeom prst="rect">
            <a:avLst/>
          </a:prstGeom>
          <a:solidFill>
            <a:srgbClr val="DD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1800" b="1" dirty="0">
                <a:solidFill>
                  <a:schemeClr val="tx1"/>
                </a:solidFill>
                <a:latin typeface="+mn-ea"/>
                <a:ea typeface="+mn-ea"/>
              </a:rPr>
              <a:t>*</a:t>
            </a:r>
            <a:r>
              <a:rPr kumimoji="1" lang="zh-CN" altLang="en-US" sz="1800" b="1" dirty="0">
                <a:solidFill>
                  <a:schemeClr val="tx1"/>
                </a:solidFill>
                <a:latin typeface="+mn-ea"/>
                <a:ea typeface="+mn-ea"/>
              </a:rPr>
              <a:t>号表示“电源端”</a:t>
            </a:r>
          </a:p>
        </p:txBody>
      </p:sp>
      <p:sp>
        <p:nvSpPr>
          <p:cNvPr id="77830"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77831" name="Object 1"/>
          <p:cNvGraphicFramePr>
            <a:graphicFrameLocks noChangeAspect="1"/>
          </p:cNvGraphicFramePr>
          <p:nvPr>
            <p:extLst>
              <p:ext uri="{D42A27DB-BD31-4B8C-83A1-F6EECF244321}">
                <p14:modId xmlns:p14="http://schemas.microsoft.com/office/powerpoint/2010/main" val="4278956519"/>
              </p:ext>
            </p:extLst>
          </p:nvPr>
        </p:nvGraphicFramePr>
        <p:xfrm>
          <a:off x="7104112" y="2894247"/>
          <a:ext cx="3672334" cy="3189287"/>
        </p:xfrm>
        <a:graphic>
          <a:graphicData uri="http://schemas.openxmlformats.org/presentationml/2006/ole">
            <mc:AlternateContent xmlns:mc="http://schemas.openxmlformats.org/markup-compatibility/2006">
              <mc:Choice xmlns:v="urn:schemas-microsoft-com:vml" Requires="v">
                <p:oleObj spid="_x0000_s12310" name="Visio" r:id="rId4" imgW="1974187" imgH="1818871" progId="Visio.Drawing.11">
                  <p:embed/>
                </p:oleObj>
              </mc:Choice>
              <mc:Fallback>
                <p:oleObj name="Visio" r:id="rId4" imgW="1974187" imgH="1818871"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12" y="2894247"/>
                        <a:ext cx="3672334" cy="3189287"/>
                      </a:xfrm>
                      <a:prstGeom prst="rect">
                        <a:avLst/>
                      </a:prstGeom>
                      <a:solidFill>
                        <a:schemeClr val="bg2">
                          <a:lumMod val="20000"/>
                          <a:lumOff val="80000"/>
                        </a:schemeClr>
                      </a:solidFill>
                      <a:ln>
                        <a:solidFill>
                          <a:schemeClr val="accent1"/>
                        </a:solidFill>
                      </a:ln>
                    </p:spPr>
                  </p:pic>
                </p:oleObj>
              </mc:Fallback>
            </mc:AlternateContent>
          </a:graphicData>
        </a:graphic>
      </p:graphicFrame>
      <p:sp>
        <p:nvSpPr>
          <p:cNvPr id="77832"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77828" name="Line 5"/>
          <p:cNvSpPr>
            <a:spLocks noChangeShapeType="1"/>
          </p:cNvSpPr>
          <p:nvPr/>
        </p:nvSpPr>
        <p:spPr bwMode="auto">
          <a:xfrm flipH="1">
            <a:off x="9049717" y="2718017"/>
            <a:ext cx="5334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功率表的错误接线</a:t>
            </a:r>
          </a:p>
        </p:txBody>
      </p:sp>
      <p:sp>
        <p:nvSpPr>
          <p:cNvPr id="78851" name="Text Box 4"/>
          <p:cNvSpPr txBox="1">
            <a:spLocks noChangeArrowheads="1"/>
          </p:cNvSpPr>
          <p:nvPr/>
        </p:nvSpPr>
        <p:spPr bwMode="auto">
          <a:xfrm>
            <a:off x="2498726" y="4526234"/>
            <a:ext cx="184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zh-CN" sz="2400">
              <a:solidFill>
                <a:schemeClr val="tx1"/>
              </a:solidFill>
              <a:latin typeface="Times New Roman" panose="02020603050405020304" pitchFamily="18" charset="0"/>
              <a:ea typeface="宋体" panose="02010600030101010101" pitchFamily="2" charset="-122"/>
            </a:endParaRPr>
          </a:p>
        </p:txBody>
      </p:sp>
      <p:sp>
        <p:nvSpPr>
          <p:cNvPr id="78854"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78855" name="Object 1"/>
          <p:cNvGraphicFramePr>
            <a:graphicFrameLocks noChangeAspect="1"/>
          </p:cNvGraphicFramePr>
          <p:nvPr>
            <p:extLst>
              <p:ext uri="{D42A27DB-BD31-4B8C-83A1-F6EECF244321}">
                <p14:modId xmlns:p14="http://schemas.microsoft.com/office/powerpoint/2010/main" val="1534456373"/>
              </p:ext>
            </p:extLst>
          </p:nvPr>
        </p:nvGraphicFramePr>
        <p:xfrm>
          <a:off x="1666876" y="2403747"/>
          <a:ext cx="3133725" cy="2532062"/>
        </p:xfrm>
        <a:graphic>
          <a:graphicData uri="http://schemas.openxmlformats.org/presentationml/2006/ole">
            <mc:AlternateContent xmlns:mc="http://schemas.openxmlformats.org/markup-compatibility/2006">
              <mc:Choice xmlns:v="urn:schemas-microsoft-com:vml" Requires="v">
                <p:oleObj spid="_x0000_s13374" name="Visio" r:id="rId4" imgW="1974187" imgH="1912624" progId="Visio.Drawing.11">
                  <p:embed/>
                </p:oleObj>
              </mc:Choice>
              <mc:Fallback>
                <p:oleObj name="Visio" r:id="rId4" imgW="1974187" imgH="1912624"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876" y="2403747"/>
                        <a:ext cx="3133725" cy="253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6"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78857" name="Object 3"/>
          <p:cNvGraphicFramePr>
            <a:graphicFrameLocks noChangeAspect="1"/>
          </p:cNvGraphicFramePr>
          <p:nvPr>
            <p:extLst>
              <p:ext uri="{D42A27DB-BD31-4B8C-83A1-F6EECF244321}">
                <p14:modId xmlns:p14="http://schemas.microsoft.com/office/powerpoint/2010/main" val="398709578"/>
              </p:ext>
            </p:extLst>
          </p:nvPr>
        </p:nvGraphicFramePr>
        <p:xfrm>
          <a:off x="4881563" y="2303734"/>
          <a:ext cx="2794000" cy="2624138"/>
        </p:xfrm>
        <a:graphic>
          <a:graphicData uri="http://schemas.openxmlformats.org/presentationml/2006/ole">
            <mc:AlternateContent xmlns:mc="http://schemas.openxmlformats.org/markup-compatibility/2006">
              <mc:Choice xmlns:v="urn:schemas-microsoft-com:vml" Requires="v">
                <p:oleObj spid="_x0000_s13375" name="Visio" r:id="rId6" imgW="1974187" imgH="2022859" progId="Visio.Drawing.11">
                  <p:embed/>
                </p:oleObj>
              </mc:Choice>
              <mc:Fallback>
                <p:oleObj name="Visio" r:id="rId6" imgW="1974187" imgH="2022859"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1563" y="2303734"/>
                        <a:ext cx="2794000"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8"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78859" name="Object 5"/>
          <p:cNvGraphicFramePr>
            <a:graphicFrameLocks noChangeAspect="1"/>
          </p:cNvGraphicFramePr>
          <p:nvPr>
            <p:extLst>
              <p:ext uri="{D42A27DB-BD31-4B8C-83A1-F6EECF244321}">
                <p14:modId xmlns:p14="http://schemas.microsoft.com/office/powerpoint/2010/main" val="1565889057"/>
              </p:ext>
            </p:extLst>
          </p:nvPr>
        </p:nvGraphicFramePr>
        <p:xfrm>
          <a:off x="7810501" y="2332309"/>
          <a:ext cx="2809875" cy="2592388"/>
        </p:xfrm>
        <a:graphic>
          <a:graphicData uri="http://schemas.openxmlformats.org/presentationml/2006/ole">
            <mc:AlternateContent xmlns:mc="http://schemas.openxmlformats.org/markup-compatibility/2006">
              <mc:Choice xmlns:v="urn:schemas-microsoft-com:vml" Requires="v">
                <p:oleObj spid="_x0000_s13376" name="Visio" r:id="rId8" imgW="1974187" imgH="2022859" progId="Visio.Drawing.11">
                  <p:embed/>
                </p:oleObj>
              </mc:Choice>
              <mc:Fallback>
                <p:oleObj name="Visio" r:id="rId8" imgW="1974187" imgH="2022859" progId="Visio.Drawing.11">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10501" y="2332309"/>
                        <a:ext cx="28098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60" name="矩形 12"/>
          <p:cNvSpPr>
            <a:spLocks noChangeArrowheads="1"/>
          </p:cNvSpPr>
          <p:nvPr/>
        </p:nvSpPr>
        <p:spPr bwMode="auto">
          <a:xfrm>
            <a:off x="2783632" y="4767535"/>
            <a:ext cx="67687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2400" dirty="0">
                <a:solidFill>
                  <a:schemeClr val="tx1"/>
                </a:solidFill>
                <a:latin typeface="Tahoma" panose="020B0604030504040204" pitchFamily="34" charset="0"/>
                <a:ea typeface="宋体" panose="02010600030101010101" pitchFamily="2" charset="-122"/>
              </a:rPr>
              <a:t> a)                             b)                            c)</a:t>
            </a:r>
            <a:endParaRPr kumimoji="1" lang="zh-CN" altLang="en-US" sz="2400" dirty="0">
              <a:solidFill>
                <a:schemeClr val="tx1"/>
              </a:solidFill>
              <a:latin typeface="Tahoma" panose="020B0604030504040204" pitchFamily="34" charset="0"/>
              <a:ea typeface="宋体" panose="02010600030101010101" pitchFamily="2" charset="-122"/>
            </a:endParaRPr>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54979" name="Rectangle 3"/>
          <p:cNvSpPr>
            <a:spLocks noGrp="1" noChangeArrowheads="1"/>
          </p:cNvSpPr>
          <p:nvPr>
            <p:ph sz="quarter" idx="10"/>
          </p:nvPr>
        </p:nvSpPr>
        <p:spPr/>
        <p:txBody>
          <a:bodyPr/>
          <a:lstStyle/>
          <a:p>
            <a:pPr>
              <a:lnSpc>
                <a:spcPct val="90000"/>
              </a:lnSpc>
              <a:buFont typeface="Arial" panose="020B0604020202020204" pitchFamily="34" charset="0"/>
              <a:buChar char="•"/>
            </a:pPr>
            <a:r>
              <a:rPr lang="zh-CN" altLang="en-US" dirty="0">
                <a:latin typeface="+mn-ea"/>
              </a:rPr>
              <a:t>用单相功率表测三相功率 </a:t>
            </a:r>
          </a:p>
          <a:p>
            <a:pPr>
              <a:lnSpc>
                <a:spcPct val="90000"/>
              </a:lnSpc>
              <a:buFont typeface="Arial" panose="020B0604020202020204" pitchFamily="34" charset="0"/>
              <a:buChar char="•"/>
            </a:pPr>
            <a:r>
              <a:rPr lang="zh-CN" altLang="en-US" dirty="0">
                <a:latin typeface="+mn-ea"/>
              </a:rPr>
              <a:t> 一表法： 适用于电压、负载对称的系统。三相负载的总功率，等于功率表读数的三倍。</a:t>
            </a:r>
          </a:p>
        </p:txBody>
      </p:sp>
      <p:sp>
        <p:nvSpPr>
          <p:cNvPr id="2" name="标题 1"/>
          <p:cNvSpPr>
            <a:spLocks noGrp="1"/>
          </p:cNvSpPr>
          <p:nvPr>
            <p:ph type="title"/>
          </p:nvPr>
        </p:nvSpPr>
        <p:spPr/>
        <p:txBody>
          <a:bodyPr>
            <a:normAutofit/>
          </a:bodyPr>
          <a:lstStyle/>
          <a:p>
            <a:r>
              <a:rPr lang="zh-CN" altLang="en-US" dirty="0"/>
              <a:t>三相交流功率的测量</a:t>
            </a:r>
          </a:p>
        </p:txBody>
      </p:sp>
      <mc:AlternateContent xmlns:mc="http://schemas.openxmlformats.org/markup-compatibility/2006" xmlns:a14="http://schemas.microsoft.com/office/drawing/2010/main">
        <mc:Choice Requires="a14">
          <p:sp>
            <p:nvSpPr>
              <p:cNvPr id="36866" name="Object 2"/>
              <p:cNvSpPr txBox="1"/>
              <p:nvPr/>
            </p:nvSpPr>
            <p:spPr bwMode="auto">
              <a:xfrm>
                <a:off x="5159896" y="2468562"/>
                <a:ext cx="1676400" cy="5334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m:rPr>
                              <m:sty m:val="p"/>
                            </m:rPr>
                            <a:rPr lang="zh-CN" altLang="en-US" i="1">
                              <a:solidFill>
                                <a:srgbClr val="000000"/>
                              </a:solidFill>
                              <a:latin typeface="Cambria Math" panose="02040503050406030204" pitchFamily="18" charset="0"/>
                            </a:rPr>
                            <m:t>Σ</m:t>
                          </m:r>
                        </m:sub>
                      </m:sSub>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𝑃</m:t>
                      </m:r>
                    </m:oMath>
                  </m:oMathPara>
                </a14:m>
                <a:endParaRPr lang="zh-CN" altLang="en-US"/>
              </a:p>
            </p:txBody>
          </p:sp>
        </mc:Choice>
        <mc:Fallback xmlns="">
          <p:sp>
            <p:nvSpPr>
              <p:cNvPr id="36866" name="Object 2"/>
              <p:cNvSpPr txBox="1">
                <a:spLocks noRot="1" noChangeAspect="1" noMove="1" noResize="1" noEditPoints="1" noAdjustHandles="1" noChangeArrowheads="1" noChangeShapeType="1" noTextEdit="1"/>
              </p:cNvSpPr>
              <p:nvPr/>
            </p:nvSpPr>
            <p:spPr bwMode="auto">
              <a:xfrm>
                <a:off x="5159896" y="2468562"/>
                <a:ext cx="1676400" cy="533400"/>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81924"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81925" name="Object 3"/>
          <p:cNvGraphicFramePr>
            <a:graphicFrameLocks noChangeAspect="1"/>
          </p:cNvGraphicFramePr>
          <p:nvPr>
            <p:extLst>
              <p:ext uri="{D42A27DB-BD31-4B8C-83A1-F6EECF244321}">
                <p14:modId xmlns:p14="http://schemas.microsoft.com/office/powerpoint/2010/main" val="3309601429"/>
              </p:ext>
            </p:extLst>
          </p:nvPr>
        </p:nvGraphicFramePr>
        <p:xfrm>
          <a:off x="1513773" y="3119164"/>
          <a:ext cx="4275137" cy="2736850"/>
        </p:xfrm>
        <a:graphic>
          <a:graphicData uri="http://schemas.openxmlformats.org/presentationml/2006/ole">
            <mc:AlternateContent xmlns:mc="http://schemas.openxmlformats.org/markup-compatibility/2006">
              <mc:Choice xmlns:v="urn:schemas-microsoft-com:vml" Requires="v">
                <p:oleObj spid="_x0000_s14378" name="Visio" r:id="rId5" imgW="2616425" imgH="1672972" progId="Visio.Drawing.11">
                  <p:embed/>
                </p:oleObj>
              </mc:Choice>
              <mc:Fallback>
                <p:oleObj name="Visio" r:id="rId5" imgW="2616425" imgH="1672972"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773" y="3119164"/>
                        <a:ext cx="4275137" cy="2736850"/>
                      </a:xfrm>
                      <a:prstGeom prst="rect">
                        <a:avLst/>
                      </a:prstGeom>
                      <a:solidFill>
                        <a:schemeClr val="bg2">
                          <a:lumMod val="20000"/>
                          <a:lumOff val="80000"/>
                        </a:schemeClr>
                      </a:solidFill>
                      <a:ln>
                        <a:noFill/>
                      </a:ln>
                    </p:spPr>
                  </p:pic>
                </p:oleObj>
              </mc:Fallback>
            </mc:AlternateContent>
          </a:graphicData>
        </a:graphic>
      </p:graphicFrame>
      <p:sp>
        <p:nvSpPr>
          <p:cNvPr id="81926" name="Rectangle 6"/>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aphicFrame>
        <p:nvGraphicFramePr>
          <p:cNvPr id="81927" name="Object 5"/>
          <p:cNvGraphicFramePr>
            <a:graphicFrameLocks noChangeAspect="1"/>
          </p:cNvGraphicFramePr>
          <p:nvPr>
            <p:extLst>
              <p:ext uri="{D42A27DB-BD31-4B8C-83A1-F6EECF244321}">
                <p14:modId xmlns:p14="http://schemas.microsoft.com/office/powerpoint/2010/main" val="2634055682"/>
              </p:ext>
            </p:extLst>
          </p:nvPr>
        </p:nvGraphicFramePr>
        <p:xfrm>
          <a:off x="6528048" y="3208337"/>
          <a:ext cx="3889375" cy="2751138"/>
        </p:xfrm>
        <a:graphic>
          <a:graphicData uri="http://schemas.openxmlformats.org/presentationml/2006/ole">
            <mc:AlternateContent xmlns:mc="http://schemas.openxmlformats.org/markup-compatibility/2006">
              <mc:Choice xmlns:v="urn:schemas-microsoft-com:vml" Requires="v">
                <p:oleObj spid="_x0000_s14379" name="Visio" r:id="rId7" imgW="2718115" imgH="1927754" progId="Visio.Drawing.11">
                  <p:embed/>
                </p:oleObj>
              </mc:Choice>
              <mc:Fallback>
                <p:oleObj name="Visio" r:id="rId7" imgW="2718115" imgH="1927754" progId="Visio.Drawing.11">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8048" y="3208337"/>
                        <a:ext cx="3889375" cy="2751138"/>
                      </a:xfrm>
                      <a:prstGeom prst="rect">
                        <a:avLst/>
                      </a:prstGeom>
                      <a:solidFill>
                        <a:schemeClr val="bg2">
                          <a:lumMod val="20000"/>
                          <a:lumOff val="80000"/>
                        </a:schemeClr>
                      </a:solidFill>
                      <a:ln>
                        <a:noFill/>
                      </a:ln>
                    </p:spPr>
                  </p:pic>
                </p:oleObj>
              </mc:Fallback>
            </mc:AlternateContent>
          </a:graphicData>
        </a:graphic>
      </p:graphicFrame>
      <p:sp>
        <p:nvSpPr>
          <p:cNvPr id="81928" name="矩形 9"/>
          <p:cNvSpPr>
            <a:spLocks noChangeArrowheads="1"/>
          </p:cNvSpPr>
          <p:nvPr/>
        </p:nvSpPr>
        <p:spPr bwMode="auto">
          <a:xfrm>
            <a:off x="2279576" y="6093553"/>
            <a:ext cx="8713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en-US" altLang="zh-CN" sz="2400" dirty="0">
                <a:solidFill>
                  <a:schemeClr val="tx1"/>
                </a:solidFill>
                <a:latin typeface="Tahoma" panose="020B0604030504040204" pitchFamily="34" charset="0"/>
                <a:ea typeface="宋体" panose="02010600030101010101" pitchFamily="2" charset="-122"/>
              </a:rPr>
              <a:t>a)</a:t>
            </a:r>
            <a:r>
              <a:rPr kumimoji="1" lang="zh-CN" altLang="zh-CN" sz="2400" dirty="0">
                <a:solidFill>
                  <a:schemeClr val="tx1"/>
                </a:solidFill>
                <a:latin typeface="Tahoma" panose="020B0604030504040204" pitchFamily="34" charset="0"/>
                <a:ea typeface="宋体" panose="02010600030101010101" pitchFamily="2" charset="-122"/>
              </a:rPr>
              <a:t>负载为星形联结法</a:t>
            </a:r>
            <a:r>
              <a:rPr kumimoji="1" lang="en-US" altLang="zh-CN" sz="2400" dirty="0">
                <a:solidFill>
                  <a:schemeClr val="tx1"/>
                </a:solidFill>
                <a:latin typeface="Tahoma" panose="020B0604030504040204" pitchFamily="34" charset="0"/>
                <a:ea typeface="宋体" panose="02010600030101010101" pitchFamily="2" charset="-122"/>
              </a:rPr>
              <a:t>                    b)</a:t>
            </a:r>
            <a:r>
              <a:rPr kumimoji="1" lang="zh-CN" altLang="zh-CN" sz="2400" dirty="0">
                <a:solidFill>
                  <a:schemeClr val="tx1"/>
                </a:solidFill>
                <a:latin typeface="Tahoma" panose="020B0604030504040204" pitchFamily="34" charset="0"/>
                <a:ea typeface="宋体" panose="02010600030101010101" pitchFamily="2" charset="-122"/>
              </a:rPr>
              <a:t>负载为三角形联结法</a:t>
            </a:r>
            <a:endParaRPr kumimoji="1" lang="zh-CN" altLang="en-US" sz="2400" dirty="0">
              <a:solidFill>
                <a:schemeClr val="tx1"/>
              </a:solidFill>
              <a:latin typeface="Tahoma" panose="020B0604030504040204" pitchFamily="34" charset="0"/>
              <a:ea typeface="宋体" panose="02010600030101010101" pitchFamily="2" charset="-122"/>
            </a:endParaRPr>
          </a:p>
        </p:txBody>
      </p:sp>
      <p:sp>
        <p:nvSpPr>
          <p:cNvPr id="10" name="Rectangle 2"/>
          <p:cNvSpPr txBox="1">
            <a:spLocks noChangeArrowheads="1"/>
          </p:cNvSpPr>
          <p:nvPr/>
        </p:nvSpPr>
        <p:spPr bwMode="auto">
          <a:xfrm>
            <a:off x="1595438" y="71439"/>
            <a:ext cx="9144000" cy="688975"/>
          </a:xfrm>
          <a:prstGeom prst="rect">
            <a:avLst/>
          </a:prstGeom>
          <a:noFill/>
          <a:ln w="9525" algn="ctr">
            <a:noFill/>
            <a:miter lim="800000"/>
            <a:headEnd/>
            <a:tailEnd/>
          </a:ln>
        </p:spPr>
        <p:txBody>
          <a:bodyPr anchor="b"/>
          <a:lstStyle/>
          <a:p>
            <a:pPr algn="ctr">
              <a:defRPr/>
            </a:pPr>
            <a:endParaRPr lang="zh-CN" altLang="en-US" sz="3000" b="1" kern="0" dirty="0">
              <a:latin typeface="+mj-lt"/>
              <a:ea typeface="宋体" pitchFamily="2" charset="-122"/>
              <a:cs typeface="+mj-cs"/>
            </a:endParaRPr>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dirty="0"/>
              <a:t>在三相三线制中，广泛采用两功率表来测量三相功率。</a:t>
            </a:r>
          </a:p>
          <a:p>
            <a:r>
              <a:rPr lang="zh-CN" altLang="en-US" dirty="0"/>
              <a:t>通过电流线圈的电流为线电流，加在电压线圈上的电压为线电压，三相总功率等于两表读数之和。</a:t>
            </a:r>
          </a:p>
          <a:p>
            <a:endParaRPr lang="zh-CN" altLang="en-US" dirty="0"/>
          </a:p>
        </p:txBody>
      </p:sp>
      <p:sp>
        <p:nvSpPr>
          <p:cNvPr id="4" name="内容占位符 3"/>
          <p:cNvSpPr>
            <a:spLocks noGrp="1"/>
          </p:cNvSpPr>
          <p:nvPr>
            <p:ph sz="quarter" idx="11"/>
          </p:nvPr>
        </p:nvSpPr>
        <p:spPr>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dirty="0"/>
              <a:t>工作原理</a:t>
            </a:r>
            <a:endParaRPr lang="en-US" altLang="zh-CN" dirty="0"/>
          </a:p>
          <a:p>
            <a:pPr>
              <a:lnSpc>
                <a:spcPct val="100000"/>
              </a:lnSpc>
              <a:spcBef>
                <a:spcPct val="5000"/>
              </a:spcBef>
              <a:buSzTx/>
              <a:buFont typeface="Arial" panose="020B0604020202020204" pitchFamily="34" charset="0"/>
              <a:buChar char="•"/>
            </a:pPr>
            <a:r>
              <a:rPr kumimoji="1" lang="zh-CN" altLang="en-US" i="1" dirty="0">
                <a:latin typeface="+mn-ea"/>
              </a:rPr>
              <a:t>三相瞬时功率</a:t>
            </a:r>
            <a:r>
              <a:rPr kumimoji="1" lang="zh-CN" altLang="en-US" dirty="0">
                <a:latin typeface="+mn-ea"/>
              </a:rPr>
              <a:t>： </a:t>
            </a:r>
            <a:endParaRPr kumimoji="1" lang="en-US" altLang="zh-CN" dirty="0">
              <a:latin typeface="+mn-ea"/>
            </a:endParaRPr>
          </a:p>
          <a:p>
            <a:pPr>
              <a:lnSpc>
                <a:spcPct val="100000"/>
              </a:lnSpc>
              <a:spcBef>
                <a:spcPct val="5000"/>
              </a:spcBef>
              <a:buSzTx/>
              <a:buFont typeface="Arial" panose="020B0604020202020204" pitchFamily="34" charset="0"/>
              <a:buChar char="•"/>
            </a:pPr>
            <a:r>
              <a:rPr kumimoji="1" lang="en-US" altLang="zh-CN" i="1" dirty="0">
                <a:latin typeface="Times New Roman" panose="02020603050405020304" pitchFamily="18" charset="0"/>
                <a:cs typeface="Times New Roman" panose="02020603050405020304" pitchFamily="18" charset="0"/>
              </a:rPr>
              <a:t>p </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p</a:t>
            </a:r>
            <a:r>
              <a:rPr kumimoji="1" lang="en-US" altLang="zh-CN" baseline="-25000" dirty="0" err="1">
                <a:latin typeface="Times New Roman" panose="02020603050405020304" pitchFamily="18" charset="0"/>
                <a:cs typeface="Times New Roman" panose="02020603050405020304" pitchFamily="18" charset="0"/>
              </a:rPr>
              <a:t>A</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p</a:t>
            </a:r>
            <a:r>
              <a:rPr kumimoji="1" lang="en-US" altLang="zh-CN" baseline="-25000" dirty="0" err="1">
                <a:latin typeface="Times New Roman" panose="02020603050405020304" pitchFamily="18" charset="0"/>
                <a:cs typeface="Times New Roman" panose="02020603050405020304" pitchFamily="18" charset="0"/>
              </a:rPr>
              <a:t>B</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p</a:t>
            </a:r>
            <a:r>
              <a:rPr kumimoji="1" lang="en-US" altLang="zh-CN" baseline="-25000" dirty="0" err="1">
                <a:latin typeface="Times New Roman" panose="02020603050405020304" pitchFamily="18" charset="0"/>
                <a:cs typeface="Times New Roman" panose="02020603050405020304" pitchFamily="18" charset="0"/>
              </a:rPr>
              <a:t>C</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A</a:t>
            </a:r>
            <a:r>
              <a:rPr kumimoji="1" lang="en-US" altLang="zh-CN" baseline="-25000"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A</a:t>
            </a:r>
            <a:r>
              <a:rPr kumimoji="1" lang="en-US" altLang="zh-CN" baseline="-25000"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B</a:t>
            </a:r>
            <a:r>
              <a:rPr kumimoji="1" lang="en-US" altLang="zh-CN" baseline="-25000"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B</a:t>
            </a:r>
            <a:r>
              <a:rPr kumimoji="1" lang="en-US" altLang="zh-CN" baseline="-25000"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C</a:t>
            </a:r>
            <a:r>
              <a:rPr kumimoji="1" lang="en-US" altLang="zh-CN" baseline="-25000"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C</a:t>
            </a:r>
            <a:endParaRPr kumimoji="1" lang="en-US" altLang="zh-CN" baseline="-25000"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因为，</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A</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B</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C</a:t>
            </a:r>
            <a:r>
              <a:rPr kumimoji="1" lang="en-US" altLang="zh-CN" dirty="0">
                <a:latin typeface="Times New Roman" panose="02020603050405020304" pitchFamily="18" charset="0"/>
                <a:cs typeface="Times New Roman" panose="02020603050405020304" pitchFamily="18" charset="0"/>
              </a:rPr>
              <a:t>= 0</a:t>
            </a:r>
          </a:p>
          <a:p>
            <a:pPr>
              <a:lnSpc>
                <a:spcPct val="95000"/>
              </a:lnSpc>
              <a:spcBef>
                <a:spcPct val="0"/>
              </a:spcBef>
              <a:buSzTx/>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所以， </a:t>
            </a:r>
          </a:p>
          <a:p>
            <a:pPr>
              <a:lnSpc>
                <a:spcPct val="95000"/>
              </a:lnSpc>
              <a:spcBef>
                <a:spcPct val="0"/>
              </a:spcBef>
              <a:buSzTx/>
              <a:buFont typeface="Arial" panose="020B0604020202020204" pitchFamily="34" charset="0"/>
              <a:buChar char="•"/>
            </a:pPr>
            <a:r>
              <a:rPr kumimoji="1" lang="en-US" altLang="zh-CN" i="1" dirty="0">
                <a:latin typeface="Times New Roman" panose="02020603050405020304" pitchFamily="18" charset="0"/>
                <a:cs typeface="Times New Roman" panose="02020603050405020304" pitchFamily="18" charset="0"/>
              </a:rPr>
              <a:t>p </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A</a:t>
            </a:r>
            <a:r>
              <a:rPr kumimoji="1" lang="en-US" altLang="zh-CN" baseline="-25000"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A</a:t>
            </a:r>
            <a:r>
              <a:rPr kumimoji="1" lang="en-US" altLang="zh-CN" baseline="-25000"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B</a:t>
            </a:r>
            <a:r>
              <a:rPr kumimoji="1" lang="en-US" altLang="zh-CN" baseline="-25000"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B</a:t>
            </a:r>
            <a:r>
              <a:rPr kumimoji="1" lang="en-US" altLang="zh-CN" baseline="-25000"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C</a:t>
            </a:r>
            <a:r>
              <a:rPr kumimoji="1" lang="en-US" altLang="zh-CN" dirty="0">
                <a:latin typeface="Times New Roman" panose="02020603050405020304" pitchFamily="18" charset="0"/>
                <a:cs typeface="Times New Roman" panose="02020603050405020304" pitchFamily="18" charset="0"/>
              </a:rPr>
              <a:t>(–</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A</a:t>
            </a:r>
            <a:r>
              <a:rPr kumimoji="1" lang="en-US" altLang="zh-CN" dirty="0">
                <a:latin typeface="Times New Roman" panose="02020603050405020304" pitchFamily="18" charset="0"/>
                <a:cs typeface="Times New Roman" panose="02020603050405020304" pitchFamily="18" charset="0"/>
              </a:rPr>
              <a:t>–</a:t>
            </a:r>
            <a:r>
              <a:rPr kumimoji="1" lang="en-US" altLang="zh-CN" baseline="-25000"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B</a:t>
            </a:r>
            <a:r>
              <a:rPr kumimoji="1" lang="en-US" altLang="zh-CN" dirty="0">
                <a:latin typeface="Times New Roman" panose="02020603050405020304" pitchFamily="18" charset="0"/>
                <a:cs typeface="Times New Roman" panose="02020603050405020304" pitchFamily="18" charset="0"/>
              </a:rPr>
              <a:t>)</a:t>
            </a:r>
            <a:r>
              <a:rPr kumimoji="1" lang="en-US" altLang="zh-CN" baseline="-25000" dirty="0">
                <a:latin typeface="Times New Roman" panose="02020603050405020304" pitchFamily="18" charset="0"/>
                <a:cs typeface="Times New Roman" panose="02020603050405020304" pitchFamily="18" charset="0"/>
              </a:rPr>
              <a:t> </a:t>
            </a:r>
          </a:p>
          <a:p>
            <a:pPr>
              <a:lnSpc>
                <a:spcPct val="95000"/>
              </a:lnSpc>
              <a:spcBef>
                <a:spcPct val="0"/>
              </a:spcBef>
              <a:buSzTx/>
              <a:buNone/>
            </a:pPr>
            <a:r>
              <a:rPr kumimoji="1" lang="en-US" altLang="zh-CN" dirty="0">
                <a:latin typeface="Times New Roman" panose="02020603050405020304" pitchFamily="18" charset="0"/>
                <a:cs typeface="Times New Roman" panose="02020603050405020304" pitchFamily="18" charset="0"/>
              </a:rPr>
              <a:t>      =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A</a:t>
            </a:r>
            <a:r>
              <a:rPr kumimoji="1" lang="en-US" altLang="zh-CN" baseline="-25000"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C</a:t>
            </a:r>
            <a:r>
              <a:rPr kumimoji="1" lang="en-US" altLang="zh-CN" baseline="-25000"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en-US" altLang="zh-CN" baseline="-25000"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A</a:t>
            </a:r>
            <a:r>
              <a:rPr kumimoji="1" lang="en-US" altLang="zh-CN" baseline="-25000"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B</a:t>
            </a:r>
            <a:r>
              <a:rPr kumimoji="1" lang="en-US" altLang="zh-CN" baseline="-25000"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C</a:t>
            </a:r>
            <a:r>
              <a:rPr kumimoji="1" lang="en-US" altLang="zh-CN" baseline="-25000"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en-US" altLang="zh-CN" baseline="-25000"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B</a:t>
            </a:r>
            <a:r>
              <a:rPr kumimoji="1" lang="en-US" altLang="zh-CN" baseline="-25000" dirty="0">
                <a:latin typeface="Times New Roman" panose="02020603050405020304" pitchFamily="18" charset="0"/>
                <a:cs typeface="Times New Roman" panose="02020603050405020304" pitchFamily="18" charset="0"/>
              </a:rPr>
              <a:t> </a:t>
            </a:r>
          </a:p>
          <a:p>
            <a:pPr>
              <a:lnSpc>
                <a:spcPct val="95000"/>
              </a:lnSpc>
              <a:spcBef>
                <a:spcPct val="0"/>
              </a:spcBef>
              <a:buSzTx/>
              <a:buNone/>
            </a:pPr>
            <a:r>
              <a:rPr kumimoji="1" lang="en-US" altLang="zh-CN" dirty="0">
                <a:latin typeface="Times New Roman" panose="02020603050405020304" pitchFamily="18" charset="0"/>
                <a:cs typeface="Times New Roman" panose="02020603050405020304" pitchFamily="18" charset="0"/>
              </a:rPr>
              <a:t>      =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AC</a:t>
            </a:r>
            <a:r>
              <a:rPr kumimoji="1" lang="en-US" altLang="zh-CN" baseline="-25000"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A</a:t>
            </a:r>
            <a:r>
              <a:rPr kumimoji="1" lang="en-US" altLang="zh-CN" baseline="-25000"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u</a:t>
            </a:r>
            <a:r>
              <a:rPr kumimoji="1" lang="en-US" altLang="zh-CN" baseline="-25000" dirty="0" err="1">
                <a:latin typeface="Times New Roman" panose="02020603050405020304" pitchFamily="18" charset="0"/>
                <a:cs typeface="Times New Roman" panose="02020603050405020304" pitchFamily="18" charset="0"/>
              </a:rPr>
              <a:t>BC</a:t>
            </a:r>
            <a:r>
              <a:rPr kumimoji="1" lang="en-US" altLang="zh-CN" baseline="-25000" dirty="0">
                <a:latin typeface="Times New Roman" panose="02020603050405020304" pitchFamily="18" charset="0"/>
                <a:cs typeface="Times New Roman" panose="02020603050405020304" pitchFamily="18" charset="0"/>
              </a:rPr>
              <a:t> </a:t>
            </a:r>
            <a:r>
              <a:rPr kumimoji="1" lang="en-US" altLang="zh-CN" i="1" dirty="0" err="1">
                <a:latin typeface="Times New Roman" panose="02020603050405020304" pitchFamily="18" charset="0"/>
                <a:cs typeface="Times New Roman" panose="02020603050405020304" pitchFamily="18" charset="0"/>
              </a:rPr>
              <a:t>i</a:t>
            </a:r>
            <a:r>
              <a:rPr kumimoji="1" lang="en-US" altLang="zh-CN" baseline="-25000" dirty="0" err="1">
                <a:latin typeface="Times New Roman" panose="02020603050405020304" pitchFamily="18" charset="0"/>
                <a:cs typeface="Times New Roman" panose="02020603050405020304" pitchFamily="18" charset="0"/>
              </a:rPr>
              <a:t>B</a:t>
            </a:r>
            <a:r>
              <a:rPr kumimoji="1" lang="en-US" altLang="zh-CN" baseline="-25000" dirty="0">
                <a:latin typeface="Times New Roman" panose="02020603050405020304" pitchFamily="18" charset="0"/>
                <a:cs typeface="Times New Roman" panose="02020603050405020304" pitchFamily="18" charset="0"/>
              </a:rPr>
              <a:t> </a:t>
            </a:r>
            <a:r>
              <a:rPr kumimoji="1" lang="en-US" altLang="zh-CN" i="1" dirty="0">
                <a:latin typeface="Times New Roman" panose="02020603050405020304" pitchFamily="18" charset="0"/>
                <a:cs typeface="Times New Roman" panose="02020603050405020304" pitchFamily="18" charset="0"/>
              </a:rPr>
              <a:t> </a:t>
            </a:r>
          </a:p>
          <a:p>
            <a:pPr>
              <a:lnSpc>
                <a:spcPct val="95000"/>
              </a:lnSpc>
              <a:spcBef>
                <a:spcPct val="0"/>
              </a:spcBef>
              <a:buSzTx/>
              <a:buNone/>
            </a:pPr>
            <a:r>
              <a:rPr kumimoji="1" lang="en-US" altLang="zh-CN" i="1"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a:t>
            </a:r>
            <a:r>
              <a:rPr kumimoji="1" lang="en-US" altLang="zh-CN" i="1" dirty="0">
                <a:latin typeface="Times New Roman" panose="02020603050405020304" pitchFamily="18" charset="0"/>
                <a:cs typeface="Times New Roman" panose="02020603050405020304" pitchFamily="18" charset="0"/>
              </a:rPr>
              <a:t>p</a:t>
            </a:r>
            <a:r>
              <a:rPr kumimoji="1" lang="en-US" altLang="zh-CN" baseline="-25000" dirty="0">
                <a:latin typeface="Times New Roman" panose="02020603050405020304" pitchFamily="18" charset="0"/>
                <a:cs typeface="Times New Roman" panose="02020603050405020304" pitchFamily="18" charset="0"/>
              </a:rPr>
              <a:t>1</a:t>
            </a:r>
            <a:r>
              <a:rPr kumimoji="1" lang="en-US" altLang="zh-CN" dirty="0">
                <a:latin typeface="Times New Roman" panose="02020603050405020304" pitchFamily="18" charset="0"/>
                <a:cs typeface="Times New Roman" panose="02020603050405020304" pitchFamily="18" charset="0"/>
              </a:rPr>
              <a:t>+ </a:t>
            </a:r>
            <a:r>
              <a:rPr kumimoji="1" lang="en-US" altLang="zh-CN" i="1" dirty="0">
                <a:latin typeface="Times New Roman" panose="02020603050405020304" pitchFamily="18" charset="0"/>
                <a:cs typeface="Times New Roman" panose="02020603050405020304" pitchFamily="18" charset="0"/>
              </a:rPr>
              <a:t>p</a:t>
            </a:r>
            <a:r>
              <a:rPr kumimoji="1" lang="en-US" altLang="zh-CN" baseline="-25000" dirty="0">
                <a:latin typeface="Times New Roman" panose="02020603050405020304" pitchFamily="18" charset="0"/>
                <a:cs typeface="Times New Roman" panose="02020603050405020304" pitchFamily="18" charset="0"/>
              </a:rPr>
              <a:t>2</a:t>
            </a:r>
          </a:p>
          <a:p>
            <a:r>
              <a:rPr kumimoji="1" lang="zh-CN" altLang="en-US" dirty="0">
                <a:solidFill>
                  <a:schemeClr val="accent5"/>
                </a:solidFill>
                <a:latin typeface="+mn-ea"/>
              </a:rPr>
              <a:t>可见，三相功率可用两个功率表来测量。</a:t>
            </a:r>
          </a:p>
        </p:txBody>
      </p:sp>
      <p:sp>
        <p:nvSpPr>
          <p:cNvPr id="2" name="标题 1"/>
          <p:cNvSpPr>
            <a:spLocks noGrp="1"/>
          </p:cNvSpPr>
          <p:nvPr>
            <p:ph type="title"/>
          </p:nvPr>
        </p:nvSpPr>
        <p:spPr/>
        <p:txBody>
          <a:bodyPr>
            <a:normAutofit/>
          </a:bodyPr>
          <a:lstStyle/>
          <a:p>
            <a:r>
              <a:rPr lang="zh-CN" altLang="en-US" dirty="0"/>
              <a:t>三相交流功率的测量</a:t>
            </a:r>
          </a:p>
        </p:txBody>
      </p:sp>
      <p:sp>
        <p:nvSpPr>
          <p:cNvPr id="256002" name="Rectangle 2"/>
          <p:cNvSpPr>
            <a:spLocks noChangeArrowheads="1"/>
          </p:cNvSpPr>
          <p:nvPr/>
        </p:nvSpPr>
        <p:spPr bwMode="auto">
          <a:xfrm>
            <a:off x="1600200" y="152400"/>
            <a:ext cx="9144000" cy="838200"/>
          </a:xfrm>
          <a:prstGeom prst="rect">
            <a:avLst/>
          </a:prstGeom>
          <a:noFill/>
          <a:ln w="9525">
            <a:noFill/>
            <a:miter lim="800000"/>
            <a:headEnd/>
            <a:tailEnd/>
          </a:ln>
        </p:spPr>
        <p:txBody>
          <a:bodyPr/>
          <a:lstStyle/>
          <a:p>
            <a:pPr marL="342900" indent="-342900" eaLnBrk="1" hangingPunct="1">
              <a:spcBef>
                <a:spcPct val="20000"/>
              </a:spcBef>
              <a:buClr>
                <a:schemeClr val="folHlink"/>
              </a:buClr>
              <a:buSzPct val="60000"/>
              <a:buFont typeface="Wingdings" pitchFamily="2" charset="2"/>
              <a:buChar char="n"/>
              <a:defRPr/>
            </a:pPr>
            <a:endParaRPr lang="zh-CN" altLang="zh-CN" sz="3600" b="1">
              <a:solidFill>
                <a:srgbClr val="FFFF00"/>
              </a:solidFill>
              <a:effectLst>
                <a:outerShdw blurRad="38100" dist="38100" dir="2700000" algn="tl">
                  <a:srgbClr val="C0C0C0"/>
                </a:outerShdw>
              </a:effectLst>
              <a:latin typeface="宋体" pitchFamily="2" charset="-122"/>
              <a:ea typeface="宋体" pitchFamily="2" charset="-122"/>
            </a:endParaRPr>
          </a:p>
        </p:txBody>
      </p:sp>
      <p:sp>
        <p:nvSpPr>
          <p:cNvPr id="256058" name="Text Box 58"/>
          <p:cNvSpPr txBox="1">
            <a:spLocks noChangeArrowheads="1"/>
          </p:cNvSpPr>
          <p:nvPr/>
        </p:nvSpPr>
        <p:spPr bwMode="auto">
          <a:xfrm>
            <a:off x="1094759" y="5986361"/>
            <a:ext cx="3886200" cy="338554"/>
          </a:xfrm>
          <a:prstGeom prst="rect">
            <a:avLst/>
          </a:prstGeom>
          <a:noFill/>
          <a:ln w="9525">
            <a:noFill/>
            <a:miter lim="800000"/>
            <a:headEnd/>
            <a:tailEnd/>
          </a:ln>
          <a:effectLst/>
        </p:spPr>
        <p:txBody>
          <a:bodyPr>
            <a:spAutoFit/>
          </a:bodyPr>
          <a:lstStyle/>
          <a:p>
            <a:pPr algn="ctr" eaLnBrk="1" hangingPunct="1">
              <a:spcBef>
                <a:spcPct val="50000"/>
              </a:spcBef>
              <a:defRPr/>
            </a:pPr>
            <a:r>
              <a:rPr kumimoji="1" lang="zh-CN" altLang="en-US" sz="1600" dirty="0">
                <a:solidFill>
                  <a:schemeClr val="bg1"/>
                </a:solidFill>
                <a:latin typeface="+mn-ea"/>
                <a:ea typeface="+mn-ea"/>
              </a:rPr>
              <a:t>两功率表测量三相功率</a:t>
            </a:r>
          </a:p>
        </p:txBody>
      </p:sp>
      <p:sp>
        <p:nvSpPr>
          <p:cNvPr id="65" name="Rectangle 2"/>
          <p:cNvSpPr txBox="1">
            <a:spLocks noChangeArrowheads="1"/>
          </p:cNvSpPr>
          <p:nvPr/>
        </p:nvSpPr>
        <p:spPr bwMode="auto">
          <a:xfrm>
            <a:off x="1595438" y="71439"/>
            <a:ext cx="9144000" cy="688975"/>
          </a:xfrm>
          <a:prstGeom prst="rect">
            <a:avLst/>
          </a:prstGeom>
          <a:noFill/>
          <a:ln w="9525" algn="ctr">
            <a:noFill/>
            <a:miter lim="800000"/>
            <a:headEnd/>
            <a:tailEnd/>
          </a:ln>
        </p:spPr>
        <p:txBody>
          <a:bodyPr anchor="b"/>
          <a:lstStyle/>
          <a:p>
            <a:pPr algn="ctr">
              <a:defRPr/>
            </a:pPr>
            <a:endParaRPr lang="zh-CN" altLang="en-US" sz="3000" b="1" kern="0" dirty="0">
              <a:latin typeface="+mj-lt"/>
              <a:ea typeface="宋体" pitchFamily="2" charset="-122"/>
              <a:cs typeface="+mj-cs"/>
            </a:endParaRPr>
          </a:p>
        </p:txBody>
      </p:sp>
      <p:pic>
        <p:nvPicPr>
          <p:cNvPr id="82956" name="Picture 65" descr="t5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6306" y="3793413"/>
            <a:ext cx="3367088" cy="21113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三相交流功率的测量</a:t>
            </a:r>
          </a:p>
        </p:txBody>
      </p:sp>
      <mc:AlternateContent xmlns:mc="http://schemas.openxmlformats.org/markup-compatibility/2006" xmlns:a14="http://schemas.microsoft.com/office/drawing/2010/main">
        <mc:Choice Requires="a14">
          <p:sp>
            <p:nvSpPr>
              <p:cNvPr id="257026" name="Object 2"/>
              <p:cNvSpPr txBox="1"/>
              <p:nvPr/>
            </p:nvSpPr>
            <p:spPr bwMode="auto">
              <a:xfrm>
                <a:off x="8799101" y="1804445"/>
                <a:ext cx="2235200" cy="509587"/>
              </a:xfrm>
              <a:prstGeom prst="rect">
                <a:avLst/>
              </a:prstGeom>
              <a:solidFill>
                <a:schemeClr val="accent3">
                  <a:lumMod val="20000"/>
                  <a:lumOff val="80000"/>
                </a:schemeClr>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P</m:t>
                          </m:r>
                        </m:e>
                        <m:sub>
                          <m:r>
                            <a:rPr lang="zh-CN" altLang="en-US" i="1">
                              <a:solidFill>
                                <a:srgbClr val="000000"/>
                              </a:solidFill>
                              <a:latin typeface="Cambria Math" panose="02040503050406030204" pitchFamily="18" charset="0"/>
                            </a:rPr>
                            <m:t>𝟏</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U</m:t>
                          </m:r>
                        </m:e>
                        <m:sub>
                          <m:r>
                            <m:rPr>
                              <m:nor/>
                            </m:rPr>
                            <a:rPr lang="zh-CN" altLang="en-US" i="0">
                              <a:solidFill>
                                <a:srgbClr val="000000"/>
                              </a:solidFill>
                              <a:latin typeface="Cambria Math" panose="02040503050406030204" pitchFamily="18" charset="0"/>
                            </a:rPr>
                            <m:t>AC</m:t>
                          </m:r>
                        </m:sub>
                      </m:sSub>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I</m:t>
                          </m:r>
                        </m:e>
                        <m:sub>
                          <m:r>
                            <m:rPr>
                              <m:sty m:val="p"/>
                            </m:rPr>
                            <a:rPr lang="zh-CN" altLang="en-US" i="0">
                              <a:solidFill>
                                <a:srgbClr val="000000"/>
                              </a:solidFill>
                              <a:latin typeface="Cambria Math" panose="02040503050406030204" pitchFamily="18" charset="0"/>
                            </a:rPr>
                            <m:t>A</m:t>
                          </m:r>
                        </m:sub>
                      </m:sSub>
                      <m:r>
                        <m:rPr>
                          <m:nor/>
                        </m:rPr>
                        <a:rPr lang="zh-CN" altLang="en-US" i="0">
                          <a:solidFill>
                            <a:srgbClr val="000000"/>
                          </a:solidFill>
                          <a:latin typeface="Cambria Math" panose="02040503050406030204" pitchFamily="18" charset="0"/>
                        </a:rPr>
                        <m:t>cos</m:t>
                      </m:r>
                      <m:r>
                        <m:rPr>
                          <m:nor/>
                        </m:rPr>
                        <a:rPr lang="zh-CN" altLang="en-US" i="0">
                          <a:solidFill>
                            <a:srgbClr val="000000"/>
                          </a:solidFill>
                          <a:latin typeface="Cambria Math" panose="02040503050406030204" pitchFamily="18" charset="0"/>
                        </a:rPr>
                        <m:t> </m:t>
                      </m:r>
                      <m:r>
                        <m:rPr>
                          <m:sty m:val="p"/>
                        </m:rPr>
                        <a:rPr lang="zh-CN" altLang="en-US" i="1">
                          <a:solidFill>
                            <a:srgbClr val="000000"/>
                          </a:solidFill>
                          <a:latin typeface="Cambria Math" panose="02040503050406030204" pitchFamily="18" charset="0"/>
                        </a:rPr>
                        <m:t>α</m:t>
                      </m:r>
                    </m:oMath>
                  </m:oMathPara>
                </a14:m>
                <a:endParaRPr lang="zh-CN" altLang="en-US"/>
              </a:p>
            </p:txBody>
          </p:sp>
        </mc:Choice>
        <mc:Fallback xmlns="">
          <p:sp>
            <p:nvSpPr>
              <p:cNvPr id="257026" name="Object 2"/>
              <p:cNvSpPr txBox="1">
                <a:spLocks noRot="1" noChangeAspect="1" noMove="1" noResize="1" noEditPoints="1" noAdjustHandles="1" noChangeArrowheads="1" noChangeShapeType="1" noTextEdit="1"/>
              </p:cNvSpPr>
              <p:nvPr/>
            </p:nvSpPr>
            <p:spPr bwMode="auto">
              <a:xfrm>
                <a:off x="8799101" y="1804445"/>
                <a:ext cx="2235200" cy="509587"/>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257027" name="Text Box 3"/>
          <p:cNvSpPr txBox="1">
            <a:spLocks noChangeArrowheads="1"/>
          </p:cNvSpPr>
          <p:nvPr/>
        </p:nvSpPr>
        <p:spPr bwMode="auto">
          <a:xfrm>
            <a:off x="6596140" y="2473795"/>
            <a:ext cx="3964356" cy="396875"/>
          </a:xfrm>
          <a:prstGeom prst="rect">
            <a:avLst/>
          </a:prstGeom>
          <a:noFill/>
          <a:ln w="9525">
            <a:noFill/>
            <a:miter lim="800000"/>
            <a:headEnd/>
            <a:tailEnd/>
          </a:ln>
          <a:effectLst/>
        </p:spPr>
        <p:txBody>
          <a:bodyPr wrap="square">
            <a:spAutoFit/>
          </a:bodyPr>
          <a:lstStyle/>
          <a:p>
            <a:pPr eaLnBrk="1" hangingPunct="1">
              <a:spcBef>
                <a:spcPct val="5000"/>
              </a:spcBef>
              <a:defRPr/>
            </a:pPr>
            <a:r>
              <a:rPr kumimoji="1" lang="zh-CN" altLang="en-US" sz="2000" b="1" dirty="0">
                <a:solidFill>
                  <a:schemeClr val="tx1"/>
                </a:solidFill>
                <a:effectLst>
                  <a:outerShdw blurRad="38100" dist="38100" dir="2700000" algn="tl">
                    <a:srgbClr val="C0C0C0"/>
                  </a:outerShdw>
                </a:effectLst>
                <a:latin typeface="Times New Roman" pitchFamily="18" charset="0"/>
                <a:ea typeface="宋体" pitchFamily="2" charset="-122"/>
              </a:rPr>
              <a:t>式中 </a:t>
            </a:r>
            <a:r>
              <a:rPr kumimoji="1" lang="zh-CN" altLang="en-US" sz="2000" b="1" dirty="0">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为</a:t>
            </a:r>
            <a:r>
              <a:rPr kumimoji="1" lang="en-US" altLang="zh-CN" sz="2000" b="1" i="1" dirty="0" err="1">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u</a:t>
            </a:r>
            <a:r>
              <a:rPr kumimoji="1" lang="en-US" altLang="zh-CN" sz="2000" b="1" baseline="-25000" dirty="0" err="1">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AC</a:t>
            </a:r>
            <a:r>
              <a:rPr kumimoji="1" lang="zh-CN" altLang="en-US" sz="2000" b="1" dirty="0">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和</a:t>
            </a:r>
            <a:r>
              <a:rPr kumimoji="1" lang="en-US" altLang="zh-CN" sz="2000" b="1" i="1" dirty="0" err="1">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i</a:t>
            </a:r>
            <a:r>
              <a:rPr kumimoji="1" lang="en-US" altLang="zh-CN" sz="2000" b="1" baseline="-25000" dirty="0" err="1">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A</a:t>
            </a:r>
            <a:r>
              <a:rPr kumimoji="1" lang="zh-CN" altLang="en-US" sz="2000" b="1" dirty="0">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之间的相位差。</a:t>
            </a:r>
            <a:endParaRPr kumimoji="1" lang="zh-CN" altLang="en-US" sz="2000" b="1" dirty="0">
              <a:solidFill>
                <a:schemeClr val="tx1"/>
              </a:solidFill>
              <a:effectLst>
                <a:outerShdw blurRad="38100" dist="38100" dir="2700000" algn="tl">
                  <a:srgbClr val="C0C0C0"/>
                </a:outerShdw>
              </a:effectLst>
              <a:latin typeface="Times New Roman" pitchFamily="18" charset="0"/>
              <a:ea typeface="宋体" pitchFamily="2" charset="-122"/>
            </a:endParaRPr>
          </a:p>
        </p:txBody>
      </p:sp>
      <p:grpSp>
        <p:nvGrpSpPr>
          <p:cNvPr id="83973" name="Group 57"/>
          <p:cNvGrpSpPr>
            <a:grpSpLocks/>
          </p:cNvGrpSpPr>
          <p:nvPr/>
        </p:nvGrpSpPr>
        <p:grpSpPr bwMode="auto">
          <a:xfrm>
            <a:off x="6664102" y="1758627"/>
            <a:ext cx="2517775" cy="561975"/>
            <a:chOff x="286" y="144"/>
            <a:chExt cx="1586" cy="354"/>
          </a:xfrm>
        </p:grpSpPr>
        <p:sp>
          <p:nvSpPr>
            <p:cNvPr id="257082" name="Text Box 58"/>
            <p:cNvSpPr txBox="1">
              <a:spLocks noChangeArrowheads="1"/>
            </p:cNvSpPr>
            <p:nvPr/>
          </p:nvSpPr>
          <p:spPr bwMode="auto">
            <a:xfrm>
              <a:off x="288" y="144"/>
              <a:ext cx="15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400" b="1" dirty="0">
                  <a:solidFill>
                    <a:schemeClr val="tx1"/>
                  </a:solidFill>
                  <a:effectLst>
                    <a:outerShdw blurRad="38100" dist="38100" dir="2700000" algn="tl">
                      <a:srgbClr val="C0C0C0"/>
                    </a:outerShdw>
                  </a:effectLst>
                  <a:latin typeface="Times New Roman" pitchFamily="18" charset="0"/>
                  <a:ea typeface="宋体" pitchFamily="2" charset="-122"/>
                </a:rPr>
                <a:t>W</a:t>
              </a:r>
              <a:r>
                <a:rPr kumimoji="1" lang="en-US" altLang="zh-CN" sz="2400" b="1" baseline="-25000" dirty="0">
                  <a:solidFill>
                    <a:schemeClr val="tx1"/>
                  </a:solidFill>
                  <a:effectLst>
                    <a:outerShdw blurRad="38100" dist="38100" dir="2700000" algn="tl">
                      <a:srgbClr val="C0C0C0"/>
                    </a:outerShdw>
                  </a:effectLst>
                  <a:latin typeface="Times New Roman" pitchFamily="18" charset="0"/>
                  <a:ea typeface="宋体" pitchFamily="2" charset="-122"/>
                </a:rPr>
                <a:t>1</a:t>
              </a:r>
              <a:r>
                <a:rPr kumimoji="1" lang="en-US" altLang="zh-CN" sz="2400" b="1" baseline="-25000" dirty="0">
                  <a:solidFill>
                    <a:srgbClr val="CC0000"/>
                  </a:solidFill>
                  <a:effectLst>
                    <a:outerShdw blurRad="38100" dist="38100" dir="2700000" algn="tl">
                      <a:srgbClr val="C0C0C0"/>
                    </a:outerShdw>
                  </a:effectLst>
                  <a:latin typeface="Times New Roman" pitchFamily="18" charset="0"/>
                  <a:ea typeface="宋体" pitchFamily="2" charset="-122"/>
                </a:rPr>
                <a:t>   </a:t>
              </a:r>
              <a:r>
                <a:rPr kumimoji="1" lang="zh-CN" altLang="en-US" sz="2400" b="1" dirty="0">
                  <a:solidFill>
                    <a:schemeClr val="tx1"/>
                  </a:solidFill>
                  <a:effectLst>
                    <a:outerShdw blurRad="38100" dist="38100" dir="2700000" algn="tl">
                      <a:srgbClr val="C0C0C0"/>
                    </a:outerShdw>
                  </a:effectLst>
                  <a:latin typeface="Times New Roman" pitchFamily="18" charset="0"/>
                  <a:ea typeface="宋体" pitchFamily="2" charset="-122"/>
                </a:rPr>
                <a:t>的读数为：</a:t>
              </a:r>
            </a:p>
          </p:txBody>
        </p:sp>
        <p:sp>
          <p:nvSpPr>
            <p:cNvPr id="83982" name="Oval 59"/>
            <p:cNvSpPr>
              <a:spLocks noChangeArrowheads="1"/>
            </p:cNvSpPr>
            <p:nvPr/>
          </p:nvSpPr>
          <p:spPr bwMode="auto">
            <a:xfrm>
              <a:off x="286" y="144"/>
              <a:ext cx="360" cy="35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pSp>
      <mc:AlternateContent xmlns:mc="http://schemas.openxmlformats.org/markup-compatibility/2006" xmlns:a14="http://schemas.microsoft.com/office/drawing/2010/main">
        <mc:Choice Requires="a14">
          <p:sp>
            <p:nvSpPr>
              <p:cNvPr id="257084" name="Object 3"/>
              <p:cNvSpPr txBox="1"/>
              <p:nvPr/>
            </p:nvSpPr>
            <p:spPr bwMode="auto">
              <a:xfrm>
                <a:off x="8778367" y="3114485"/>
                <a:ext cx="2319337" cy="536575"/>
              </a:xfrm>
              <a:prstGeom prst="rect">
                <a:avLst/>
              </a:prstGeom>
              <a:solidFill>
                <a:schemeClr val="accent3">
                  <a:lumMod val="20000"/>
                  <a:lumOff val="80000"/>
                </a:schemeClr>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P</m:t>
                          </m:r>
                        </m:e>
                        <m:sub>
                          <m:r>
                            <a:rPr lang="zh-CN" altLang="en-US" i="1">
                              <a:solidFill>
                                <a:srgbClr val="000000"/>
                              </a:solidFill>
                              <a:latin typeface="Cambria Math" panose="02040503050406030204" pitchFamily="18" charset="0"/>
                            </a:rPr>
                            <m:t>𝟐</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U</m:t>
                          </m:r>
                        </m:e>
                        <m:sub>
                          <m:r>
                            <m:rPr>
                              <m:nor/>
                            </m:rPr>
                            <a:rPr lang="zh-CN" altLang="en-US" i="0">
                              <a:solidFill>
                                <a:srgbClr val="000000"/>
                              </a:solidFill>
                              <a:latin typeface="Cambria Math" panose="02040503050406030204" pitchFamily="18" charset="0"/>
                            </a:rPr>
                            <m:t>BC</m:t>
                          </m:r>
                        </m:sub>
                      </m:sSub>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I</m:t>
                          </m:r>
                        </m:e>
                        <m:sub>
                          <m:r>
                            <m:rPr>
                              <m:sty m:val="p"/>
                            </m:rPr>
                            <a:rPr lang="zh-CN" altLang="en-US" i="0">
                              <a:solidFill>
                                <a:srgbClr val="000000"/>
                              </a:solidFill>
                              <a:latin typeface="Cambria Math" panose="02040503050406030204" pitchFamily="18" charset="0"/>
                            </a:rPr>
                            <m:t>B</m:t>
                          </m:r>
                        </m:sub>
                      </m:sSub>
                      <m:r>
                        <m:rPr>
                          <m:nor/>
                        </m:rPr>
                        <a:rPr lang="zh-CN" altLang="en-US" i="0">
                          <a:solidFill>
                            <a:srgbClr val="000000"/>
                          </a:solidFill>
                          <a:latin typeface="Cambria Math" panose="02040503050406030204" pitchFamily="18" charset="0"/>
                        </a:rPr>
                        <m:t>cos</m:t>
                      </m:r>
                      <m:r>
                        <m:rPr>
                          <m:nor/>
                        </m:rPr>
                        <a:rPr lang="zh-CN" altLang="en-US" i="0">
                          <a:solidFill>
                            <a:srgbClr val="000000"/>
                          </a:solidFill>
                          <a:latin typeface="Cambria Math" panose="02040503050406030204" pitchFamily="18" charset="0"/>
                        </a:rPr>
                        <m:t> </m:t>
                      </m:r>
                      <m:r>
                        <m:rPr>
                          <m:sty m:val="p"/>
                        </m:rPr>
                        <a:rPr lang="zh-CN" altLang="en-US" i="1">
                          <a:solidFill>
                            <a:srgbClr val="000000"/>
                          </a:solidFill>
                          <a:latin typeface="Cambria Math" panose="02040503050406030204" pitchFamily="18" charset="0"/>
                        </a:rPr>
                        <m:t>β</m:t>
                      </m:r>
                    </m:oMath>
                  </m:oMathPara>
                </a14:m>
                <a:endParaRPr lang="zh-CN" altLang="en-US"/>
              </a:p>
            </p:txBody>
          </p:sp>
        </mc:Choice>
        <mc:Fallback xmlns="">
          <p:sp>
            <p:nvSpPr>
              <p:cNvPr id="257084" name="Object 3"/>
              <p:cNvSpPr txBox="1">
                <a:spLocks noRot="1" noChangeAspect="1" noMove="1" noResize="1" noEditPoints="1" noAdjustHandles="1" noChangeArrowheads="1" noChangeShapeType="1" noTextEdit="1"/>
              </p:cNvSpPr>
              <p:nvPr/>
            </p:nvSpPr>
            <p:spPr bwMode="auto">
              <a:xfrm>
                <a:off x="8778367" y="3114485"/>
                <a:ext cx="2319337" cy="536575"/>
              </a:xfrm>
              <a:prstGeom prst="rect">
                <a:avLst/>
              </a:prstGeom>
              <a:blipFill>
                <a:blip r:embed="rId4"/>
                <a:stretch>
                  <a:fillRect/>
                </a:stretch>
              </a:blipFill>
              <a:ln>
                <a:noFill/>
              </a:ln>
              <a:effectLst/>
            </p:spPr>
            <p:txBody>
              <a:bodyPr/>
              <a:lstStyle/>
              <a:p>
                <a:r>
                  <a:rPr lang="zh-CN" altLang="en-US">
                    <a:noFill/>
                  </a:rPr>
                  <a:t> </a:t>
                </a:r>
              </a:p>
            </p:txBody>
          </p:sp>
        </mc:Fallback>
      </mc:AlternateContent>
      <p:grpSp>
        <p:nvGrpSpPr>
          <p:cNvPr id="4" name="Group 61"/>
          <p:cNvGrpSpPr>
            <a:grpSpLocks/>
          </p:cNvGrpSpPr>
          <p:nvPr/>
        </p:nvGrpSpPr>
        <p:grpSpPr bwMode="auto">
          <a:xfrm>
            <a:off x="6634564" y="3086075"/>
            <a:ext cx="2517775" cy="582613"/>
            <a:chOff x="286" y="123"/>
            <a:chExt cx="1586" cy="367"/>
          </a:xfrm>
        </p:grpSpPr>
        <p:sp>
          <p:nvSpPr>
            <p:cNvPr id="257086" name="Text Box 62"/>
            <p:cNvSpPr txBox="1">
              <a:spLocks noChangeArrowheads="1"/>
            </p:cNvSpPr>
            <p:nvPr/>
          </p:nvSpPr>
          <p:spPr bwMode="auto">
            <a:xfrm>
              <a:off x="288" y="144"/>
              <a:ext cx="1584" cy="288"/>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2400" b="1" dirty="0">
                  <a:solidFill>
                    <a:schemeClr val="tx1"/>
                  </a:solidFill>
                  <a:effectLst>
                    <a:outerShdw blurRad="38100" dist="38100" dir="2700000" algn="tl">
                      <a:srgbClr val="C0C0C0"/>
                    </a:outerShdw>
                  </a:effectLst>
                  <a:latin typeface="Times New Roman" pitchFamily="18" charset="0"/>
                  <a:ea typeface="宋体" pitchFamily="2" charset="-122"/>
                </a:rPr>
                <a:t>W</a:t>
              </a:r>
              <a:r>
                <a:rPr kumimoji="1" lang="en-US" altLang="zh-CN" sz="2400" b="1" baseline="-25000" dirty="0">
                  <a:solidFill>
                    <a:schemeClr val="tx1"/>
                  </a:solidFill>
                  <a:effectLst>
                    <a:outerShdw blurRad="38100" dist="38100" dir="2700000" algn="tl">
                      <a:srgbClr val="C0C0C0"/>
                    </a:outerShdw>
                  </a:effectLst>
                  <a:latin typeface="Times New Roman" pitchFamily="18" charset="0"/>
                  <a:ea typeface="宋体" pitchFamily="2" charset="-122"/>
                </a:rPr>
                <a:t>2</a:t>
              </a:r>
              <a:r>
                <a:rPr kumimoji="1" lang="en-US" altLang="zh-CN" sz="2400" b="1" baseline="-25000" dirty="0">
                  <a:solidFill>
                    <a:srgbClr val="CC0000"/>
                  </a:solidFill>
                  <a:effectLst>
                    <a:outerShdw blurRad="38100" dist="38100" dir="2700000" algn="tl">
                      <a:srgbClr val="C0C0C0"/>
                    </a:outerShdw>
                  </a:effectLst>
                  <a:latin typeface="Times New Roman" pitchFamily="18" charset="0"/>
                  <a:ea typeface="宋体" pitchFamily="2" charset="-122"/>
                </a:rPr>
                <a:t>  </a:t>
              </a:r>
              <a:r>
                <a:rPr kumimoji="1" lang="zh-CN" altLang="en-US" sz="2400" b="1" dirty="0">
                  <a:solidFill>
                    <a:schemeClr val="tx1"/>
                  </a:solidFill>
                  <a:effectLst>
                    <a:outerShdw blurRad="38100" dist="38100" dir="2700000" algn="tl">
                      <a:srgbClr val="C0C0C0"/>
                    </a:outerShdw>
                  </a:effectLst>
                  <a:latin typeface="Times New Roman" pitchFamily="18" charset="0"/>
                  <a:ea typeface="宋体" pitchFamily="2" charset="-122"/>
                </a:rPr>
                <a:t>的读数为：</a:t>
              </a:r>
            </a:p>
          </p:txBody>
        </p:sp>
        <p:sp>
          <p:nvSpPr>
            <p:cNvPr id="83980" name="Oval 63"/>
            <p:cNvSpPr>
              <a:spLocks noChangeArrowheads="1"/>
            </p:cNvSpPr>
            <p:nvPr/>
          </p:nvSpPr>
          <p:spPr bwMode="auto">
            <a:xfrm>
              <a:off x="286" y="123"/>
              <a:ext cx="360" cy="36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grpSp>
      <p:sp>
        <p:nvSpPr>
          <p:cNvPr id="257088" name="Text Box 64"/>
          <p:cNvSpPr txBox="1">
            <a:spLocks noChangeArrowheads="1"/>
          </p:cNvSpPr>
          <p:nvPr/>
        </p:nvSpPr>
        <p:spPr bwMode="auto">
          <a:xfrm>
            <a:off x="6597124" y="3829520"/>
            <a:ext cx="3963372" cy="396875"/>
          </a:xfrm>
          <a:prstGeom prst="rect">
            <a:avLst/>
          </a:prstGeom>
          <a:noFill/>
          <a:ln w="9525">
            <a:noFill/>
            <a:miter lim="800000"/>
            <a:headEnd/>
            <a:tailEnd/>
          </a:ln>
          <a:effectLst/>
        </p:spPr>
        <p:txBody>
          <a:bodyPr wrap="square">
            <a:spAutoFit/>
          </a:bodyPr>
          <a:lstStyle/>
          <a:p>
            <a:pPr eaLnBrk="1" hangingPunct="1">
              <a:spcBef>
                <a:spcPct val="5000"/>
              </a:spcBef>
              <a:defRPr/>
            </a:pPr>
            <a:r>
              <a:rPr kumimoji="1" lang="zh-CN" altLang="en-US" sz="2000" b="1" dirty="0">
                <a:solidFill>
                  <a:schemeClr val="tx1"/>
                </a:solidFill>
                <a:effectLst>
                  <a:outerShdw blurRad="38100" dist="38100" dir="2700000" algn="tl">
                    <a:srgbClr val="C0C0C0"/>
                  </a:outerShdw>
                </a:effectLst>
                <a:latin typeface="Times New Roman" pitchFamily="18" charset="0"/>
                <a:ea typeface="宋体" pitchFamily="2" charset="-122"/>
              </a:rPr>
              <a:t>式中 </a:t>
            </a:r>
            <a:r>
              <a:rPr kumimoji="1" lang="zh-CN" altLang="en-US" sz="2000" b="1" dirty="0">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为</a:t>
            </a:r>
            <a:r>
              <a:rPr kumimoji="1" lang="en-US" altLang="zh-CN" sz="2000" b="1" i="1" dirty="0" err="1">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u</a:t>
            </a:r>
            <a:r>
              <a:rPr kumimoji="1" lang="en-US" altLang="zh-CN" sz="2000" b="1" baseline="-25000" dirty="0" err="1">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BC</a:t>
            </a:r>
            <a:r>
              <a:rPr kumimoji="1" lang="zh-CN" altLang="en-US" sz="2000" b="1" dirty="0">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和</a:t>
            </a:r>
            <a:r>
              <a:rPr kumimoji="1" lang="en-US" altLang="zh-CN" sz="2000" b="1" i="1" dirty="0" err="1">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i</a:t>
            </a:r>
            <a:r>
              <a:rPr kumimoji="1" lang="en-US" altLang="zh-CN" sz="2000" b="1" baseline="-25000" dirty="0" err="1">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B</a:t>
            </a:r>
            <a:r>
              <a:rPr kumimoji="1" lang="zh-CN" altLang="en-US" sz="2000" b="1" dirty="0">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之间的相位差。</a:t>
            </a:r>
          </a:p>
        </p:txBody>
      </p:sp>
      <p:sp>
        <p:nvSpPr>
          <p:cNvPr id="257089" name="Text Box 65"/>
          <p:cNvSpPr txBox="1">
            <a:spLocks noChangeArrowheads="1"/>
          </p:cNvSpPr>
          <p:nvPr/>
        </p:nvSpPr>
        <p:spPr bwMode="auto">
          <a:xfrm>
            <a:off x="6591077" y="4415308"/>
            <a:ext cx="5265563" cy="860428"/>
          </a:xfrm>
          <a:prstGeom prst="rect">
            <a:avLst/>
          </a:prstGeom>
          <a:noFill/>
          <a:ln w="9525">
            <a:noFill/>
            <a:miter lim="800000"/>
            <a:headEnd/>
            <a:tailEnd/>
          </a:ln>
          <a:effectLst/>
        </p:spPr>
        <p:txBody>
          <a:bodyPr wrap="square">
            <a:spAutoFit/>
          </a:bodyPr>
          <a:lstStyle/>
          <a:p>
            <a:pPr eaLnBrk="1" hangingPunct="1">
              <a:lnSpc>
                <a:spcPct val="105000"/>
              </a:lnSpc>
              <a:spcBef>
                <a:spcPct val="5000"/>
              </a:spcBef>
              <a:defRPr/>
            </a:pPr>
            <a:r>
              <a:rPr kumimoji="1" lang="zh-CN" altLang="en-US" sz="2400" b="1" dirty="0">
                <a:solidFill>
                  <a:schemeClr val="tx1"/>
                </a:solidFill>
                <a:effectLst>
                  <a:outerShdw blurRad="38100" dist="38100" dir="2700000" algn="tl">
                    <a:srgbClr val="C0C0C0"/>
                  </a:outerShdw>
                </a:effectLst>
                <a:latin typeface="Times New Roman" pitchFamily="18" charset="0"/>
                <a:ea typeface="宋体" pitchFamily="2" charset="-122"/>
              </a:rPr>
              <a:t>两功率表读数之和为</a:t>
            </a:r>
          </a:p>
          <a:p>
            <a:pPr eaLnBrk="1" hangingPunct="1">
              <a:lnSpc>
                <a:spcPct val="105000"/>
              </a:lnSpc>
              <a:spcBef>
                <a:spcPct val="5000"/>
              </a:spcBef>
              <a:defRPr/>
            </a:pPr>
            <a:r>
              <a:rPr kumimoji="1" lang="zh-CN" altLang="en-US" sz="2000" b="1" i="1" dirty="0">
                <a:solidFill>
                  <a:schemeClr val="tx1"/>
                </a:solidFill>
                <a:effectLst>
                  <a:outerShdw blurRad="38100" dist="38100" dir="2700000" algn="tl">
                    <a:srgbClr val="C0C0C0"/>
                  </a:outerShdw>
                </a:effectLst>
                <a:latin typeface="Times New Roman" pitchFamily="18" charset="0"/>
                <a:ea typeface="宋体" pitchFamily="2" charset="-122"/>
              </a:rPr>
              <a:t> </a:t>
            </a:r>
            <a:r>
              <a:rPr kumimoji="1" lang="en-US" altLang="zh-CN" sz="2400" b="1" i="1" dirty="0">
                <a:solidFill>
                  <a:schemeClr val="tx1"/>
                </a:solidFill>
                <a:effectLst>
                  <a:outerShdw blurRad="38100" dist="38100" dir="2700000" algn="tl">
                    <a:srgbClr val="C0C0C0"/>
                  </a:outerShdw>
                </a:effectLst>
                <a:latin typeface="Times New Roman" pitchFamily="18" charset="0"/>
                <a:ea typeface="宋体" pitchFamily="2" charset="-122"/>
              </a:rPr>
              <a:t>P</a:t>
            </a:r>
            <a:r>
              <a:rPr kumimoji="1" lang="en-US" altLang="zh-CN" sz="2400" b="1" i="1" dirty="0">
                <a:solidFill>
                  <a:srgbClr val="000099"/>
                </a:solidFill>
                <a:effectLst>
                  <a:outerShdw blurRad="38100" dist="38100" dir="2700000" algn="tl">
                    <a:srgbClr val="C0C0C0"/>
                  </a:outerShdw>
                </a:effectLst>
                <a:latin typeface="Times New Roman" pitchFamily="18" charset="0"/>
                <a:ea typeface="宋体" pitchFamily="2" charset="-122"/>
              </a:rPr>
              <a:t> </a:t>
            </a:r>
            <a:r>
              <a:rPr kumimoji="1" lang="en-US" altLang="zh-CN" sz="2400" b="1" dirty="0">
                <a:solidFill>
                  <a:schemeClr val="tx1"/>
                </a:solidFill>
                <a:effectLst>
                  <a:outerShdw blurRad="38100" dist="38100" dir="2700000" algn="tl">
                    <a:srgbClr val="C0C0C0"/>
                  </a:outerShdw>
                </a:effectLst>
                <a:latin typeface="Times New Roman" pitchFamily="18" charset="0"/>
                <a:ea typeface="宋体" pitchFamily="2" charset="-122"/>
              </a:rPr>
              <a:t>= </a:t>
            </a:r>
            <a:r>
              <a:rPr kumimoji="1" lang="en-US" altLang="zh-CN" sz="2400" b="1" i="1" dirty="0">
                <a:solidFill>
                  <a:schemeClr val="tx1"/>
                </a:solidFill>
                <a:effectLst>
                  <a:outerShdw blurRad="38100" dist="38100" dir="2700000" algn="tl">
                    <a:srgbClr val="C0C0C0"/>
                  </a:outerShdw>
                </a:effectLst>
                <a:latin typeface="Times New Roman" pitchFamily="18" charset="0"/>
                <a:ea typeface="宋体" pitchFamily="2" charset="-122"/>
              </a:rPr>
              <a:t>P</a:t>
            </a:r>
            <a:r>
              <a:rPr kumimoji="1" lang="en-US" altLang="zh-CN" sz="2400" b="1" baseline="-25000" dirty="0">
                <a:solidFill>
                  <a:schemeClr val="tx1"/>
                </a:solidFill>
                <a:effectLst>
                  <a:outerShdw blurRad="38100" dist="38100" dir="2700000" algn="tl">
                    <a:srgbClr val="C0C0C0"/>
                  </a:outerShdw>
                </a:effectLst>
                <a:latin typeface="Times New Roman" pitchFamily="18" charset="0"/>
                <a:ea typeface="宋体" pitchFamily="2" charset="-122"/>
              </a:rPr>
              <a:t>1</a:t>
            </a:r>
            <a:r>
              <a:rPr kumimoji="1" lang="en-US" altLang="zh-CN" sz="2400" b="1" dirty="0">
                <a:solidFill>
                  <a:schemeClr val="tx1"/>
                </a:solidFill>
                <a:effectLst>
                  <a:outerShdw blurRad="38100" dist="38100" dir="2700000" algn="tl">
                    <a:srgbClr val="C0C0C0"/>
                  </a:outerShdw>
                </a:effectLst>
                <a:latin typeface="Times New Roman" pitchFamily="18" charset="0"/>
                <a:ea typeface="宋体" pitchFamily="2" charset="-122"/>
              </a:rPr>
              <a:t>+ </a:t>
            </a:r>
            <a:r>
              <a:rPr kumimoji="1" lang="en-US" altLang="zh-CN" sz="2400" b="1" i="1" dirty="0">
                <a:solidFill>
                  <a:schemeClr val="tx1"/>
                </a:solidFill>
                <a:effectLst>
                  <a:outerShdw blurRad="38100" dist="38100" dir="2700000" algn="tl">
                    <a:srgbClr val="C0C0C0"/>
                  </a:outerShdw>
                </a:effectLst>
                <a:latin typeface="Times New Roman" pitchFamily="18" charset="0"/>
                <a:ea typeface="宋体" pitchFamily="2" charset="-122"/>
              </a:rPr>
              <a:t>P</a:t>
            </a:r>
            <a:r>
              <a:rPr kumimoji="1" lang="en-US" altLang="zh-CN" sz="2400" b="1" baseline="-25000" dirty="0">
                <a:solidFill>
                  <a:schemeClr val="tx1"/>
                </a:solidFill>
                <a:effectLst>
                  <a:outerShdw blurRad="38100" dist="38100" dir="2700000" algn="tl">
                    <a:srgbClr val="C0C0C0"/>
                  </a:outerShdw>
                </a:effectLst>
                <a:latin typeface="Times New Roman" pitchFamily="18" charset="0"/>
                <a:ea typeface="宋体" pitchFamily="2" charset="-122"/>
              </a:rPr>
              <a:t>2</a:t>
            </a:r>
            <a:r>
              <a:rPr kumimoji="1" lang="en-US" altLang="zh-CN" sz="2400" b="1" dirty="0">
                <a:solidFill>
                  <a:schemeClr val="tx1"/>
                </a:solidFill>
                <a:effectLst>
                  <a:outerShdw blurRad="38100" dist="38100" dir="2700000" algn="tl">
                    <a:srgbClr val="C0C0C0"/>
                  </a:outerShdw>
                </a:effectLst>
                <a:latin typeface="Times New Roman" pitchFamily="18" charset="0"/>
                <a:ea typeface="宋体" pitchFamily="2" charset="-122"/>
              </a:rPr>
              <a:t> = </a:t>
            </a:r>
            <a:r>
              <a:rPr kumimoji="1" lang="en-US" altLang="zh-CN" sz="2400" b="1" i="1" dirty="0">
                <a:solidFill>
                  <a:schemeClr val="tx1"/>
                </a:solidFill>
                <a:effectLst>
                  <a:outerShdw blurRad="38100" dist="38100" dir="2700000" algn="tl">
                    <a:srgbClr val="C0C0C0"/>
                  </a:outerShdw>
                </a:effectLst>
                <a:latin typeface="Times New Roman" pitchFamily="18" charset="0"/>
                <a:ea typeface="宋体" pitchFamily="2" charset="-122"/>
              </a:rPr>
              <a:t>U</a:t>
            </a:r>
            <a:r>
              <a:rPr kumimoji="1" lang="en-US" altLang="zh-CN" sz="2400" b="1" baseline="-25000" dirty="0">
                <a:solidFill>
                  <a:schemeClr val="tx1"/>
                </a:solidFill>
                <a:effectLst>
                  <a:outerShdw blurRad="38100" dist="38100" dir="2700000" algn="tl">
                    <a:srgbClr val="C0C0C0"/>
                  </a:outerShdw>
                </a:effectLst>
                <a:latin typeface="Times New Roman" pitchFamily="18" charset="0"/>
                <a:ea typeface="宋体" pitchFamily="2" charset="-122"/>
              </a:rPr>
              <a:t>AC </a:t>
            </a:r>
            <a:r>
              <a:rPr kumimoji="1" lang="en-US" altLang="zh-CN" sz="2400" b="1" i="1" dirty="0">
                <a:solidFill>
                  <a:schemeClr val="tx1"/>
                </a:solidFill>
                <a:effectLst>
                  <a:outerShdw blurRad="38100" dist="38100" dir="2700000" algn="tl">
                    <a:srgbClr val="C0C0C0"/>
                  </a:outerShdw>
                </a:effectLst>
                <a:latin typeface="Times New Roman" pitchFamily="18" charset="0"/>
                <a:ea typeface="宋体" pitchFamily="2" charset="-122"/>
              </a:rPr>
              <a:t>I</a:t>
            </a:r>
            <a:r>
              <a:rPr kumimoji="1" lang="en-US" altLang="zh-CN" sz="2400" b="1" baseline="-25000" dirty="0">
                <a:solidFill>
                  <a:schemeClr val="tx1"/>
                </a:solidFill>
                <a:effectLst>
                  <a:outerShdw blurRad="38100" dist="38100" dir="2700000" algn="tl">
                    <a:srgbClr val="C0C0C0"/>
                  </a:outerShdw>
                </a:effectLst>
                <a:latin typeface="Times New Roman" pitchFamily="18" charset="0"/>
                <a:ea typeface="宋体" pitchFamily="2" charset="-122"/>
              </a:rPr>
              <a:t>A </a:t>
            </a:r>
            <a:r>
              <a:rPr kumimoji="1" lang="en-US" altLang="zh-CN" sz="2400" b="1" dirty="0">
                <a:solidFill>
                  <a:schemeClr val="tx1"/>
                </a:solidFill>
                <a:effectLst>
                  <a:outerShdw blurRad="38100" dist="38100" dir="2700000" algn="tl">
                    <a:srgbClr val="C0C0C0"/>
                  </a:outerShdw>
                </a:effectLst>
                <a:latin typeface="Times New Roman" pitchFamily="18" charset="0"/>
                <a:ea typeface="宋体" pitchFamily="2" charset="-122"/>
              </a:rPr>
              <a:t>cos</a:t>
            </a:r>
            <a:r>
              <a:rPr kumimoji="1" lang="en-US" altLang="zh-CN" sz="2400" b="1" dirty="0">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a:t>
            </a:r>
            <a:r>
              <a:rPr kumimoji="1" lang="en-US" altLang="zh-CN" sz="2400" b="1" dirty="0">
                <a:solidFill>
                  <a:schemeClr val="tx1"/>
                </a:solidFill>
                <a:effectLst>
                  <a:outerShdw blurRad="38100" dist="38100" dir="2700000" algn="tl">
                    <a:srgbClr val="C0C0C0"/>
                  </a:outerShdw>
                </a:effectLst>
                <a:latin typeface="Times New Roman" pitchFamily="18" charset="0"/>
                <a:ea typeface="宋体" pitchFamily="2" charset="-122"/>
              </a:rPr>
              <a:t> + </a:t>
            </a:r>
            <a:r>
              <a:rPr kumimoji="1" lang="en-US" altLang="zh-CN" sz="2400" b="1" i="1" dirty="0">
                <a:solidFill>
                  <a:schemeClr val="tx1"/>
                </a:solidFill>
                <a:effectLst>
                  <a:outerShdw blurRad="38100" dist="38100" dir="2700000" algn="tl">
                    <a:srgbClr val="C0C0C0"/>
                  </a:outerShdw>
                </a:effectLst>
                <a:latin typeface="Times New Roman" pitchFamily="18" charset="0"/>
                <a:ea typeface="宋体" pitchFamily="2" charset="-122"/>
              </a:rPr>
              <a:t>U</a:t>
            </a:r>
            <a:r>
              <a:rPr kumimoji="1" lang="en-US" altLang="zh-CN" sz="2400" b="1" baseline="-25000" dirty="0">
                <a:solidFill>
                  <a:schemeClr val="tx1"/>
                </a:solidFill>
                <a:effectLst>
                  <a:outerShdw blurRad="38100" dist="38100" dir="2700000" algn="tl">
                    <a:srgbClr val="C0C0C0"/>
                  </a:outerShdw>
                </a:effectLst>
                <a:latin typeface="Times New Roman" pitchFamily="18" charset="0"/>
                <a:ea typeface="宋体" pitchFamily="2" charset="-122"/>
              </a:rPr>
              <a:t>BC </a:t>
            </a:r>
            <a:r>
              <a:rPr kumimoji="1" lang="en-US" altLang="zh-CN" sz="2400" b="1" i="1" dirty="0">
                <a:solidFill>
                  <a:schemeClr val="tx1"/>
                </a:solidFill>
                <a:effectLst>
                  <a:outerShdw blurRad="38100" dist="38100" dir="2700000" algn="tl">
                    <a:srgbClr val="C0C0C0"/>
                  </a:outerShdw>
                </a:effectLst>
                <a:latin typeface="Times New Roman" pitchFamily="18" charset="0"/>
                <a:ea typeface="宋体" pitchFamily="2" charset="-122"/>
              </a:rPr>
              <a:t>I</a:t>
            </a:r>
            <a:r>
              <a:rPr kumimoji="1" lang="en-US" altLang="zh-CN" sz="2400" b="1" baseline="-25000" dirty="0">
                <a:solidFill>
                  <a:schemeClr val="tx1"/>
                </a:solidFill>
                <a:effectLst>
                  <a:outerShdw blurRad="38100" dist="38100" dir="2700000" algn="tl">
                    <a:srgbClr val="C0C0C0"/>
                  </a:outerShdw>
                </a:effectLst>
                <a:latin typeface="Times New Roman" pitchFamily="18" charset="0"/>
                <a:ea typeface="宋体" pitchFamily="2" charset="-122"/>
              </a:rPr>
              <a:t>B </a:t>
            </a:r>
            <a:r>
              <a:rPr kumimoji="1" lang="en-US" altLang="zh-CN" sz="2400" b="1" dirty="0">
                <a:solidFill>
                  <a:schemeClr val="tx1"/>
                </a:solidFill>
                <a:effectLst>
                  <a:outerShdw blurRad="38100" dist="38100" dir="2700000" algn="tl">
                    <a:srgbClr val="C0C0C0"/>
                  </a:outerShdw>
                </a:effectLst>
                <a:latin typeface="Times New Roman" pitchFamily="18" charset="0"/>
                <a:ea typeface="宋体" pitchFamily="2" charset="-122"/>
              </a:rPr>
              <a:t>cos </a:t>
            </a:r>
            <a:r>
              <a:rPr kumimoji="1" lang="en-US" altLang="zh-CN" sz="2400" b="1" dirty="0">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a:t>
            </a:r>
            <a:r>
              <a:rPr kumimoji="1" lang="en-US" altLang="zh-CN" sz="2400" b="1" dirty="0">
                <a:solidFill>
                  <a:schemeClr val="tx1"/>
                </a:solidFill>
                <a:effectLst>
                  <a:outerShdw blurRad="38100" dist="38100" dir="2700000" algn="tl">
                    <a:srgbClr val="C0C0C0"/>
                  </a:outerShdw>
                </a:effectLst>
                <a:latin typeface="Times New Roman" pitchFamily="18" charset="0"/>
                <a:ea typeface="宋体" pitchFamily="2" charset="-122"/>
              </a:rPr>
              <a:t> </a:t>
            </a:r>
          </a:p>
        </p:txBody>
      </p:sp>
      <p:grpSp>
        <p:nvGrpSpPr>
          <p:cNvPr id="70" name="Group 4"/>
          <p:cNvGrpSpPr>
            <a:grpSpLocks/>
          </p:cNvGrpSpPr>
          <p:nvPr/>
        </p:nvGrpSpPr>
        <p:grpSpPr bwMode="auto">
          <a:xfrm>
            <a:off x="1062039" y="2172170"/>
            <a:ext cx="3800475" cy="2951162"/>
            <a:chOff x="3216" y="1200"/>
            <a:chExt cx="2394" cy="1859"/>
          </a:xfrm>
        </p:grpSpPr>
        <p:sp>
          <p:nvSpPr>
            <p:cNvPr id="71" name="Oval 5"/>
            <p:cNvSpPr>
              <a:spLocks noChangeAspect="1" noChangeArrowheads="1"/>
            </p:cNvSpPr>
            <p:nvPr/>
          </p:nvSpPr>
          <p:spPr bwMode="auto">
            <a:xfrm>
              <a:off x="3445" y="2272"/>
              <a:ext cx="43" cy="3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72" name="Oval 6"/>
            <p:cNvSpPr>
              <a:spLocks noChangeAspect="1" noChangeArrowheads="1"/>
            </p:cNvSpPr>
            <p:nvPr/>
          </p:nvSpPr>
          <p:spPr bwMode="auto">
            <a:xfrm>
              <a:off x="3406" y="2910"/>
              <a:ext cx="40" cy="3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73" name="Line 7"/>
            <p:cNvSpPr>
              <a:spLocks noChangeAspect="1" noChangeShapeType="1"/>
            </p:cNvSpPr>
            <p:nvPr/>
          </p:nvSpPr>
          <p:spPr bwMode="auto">
            <a:xfrm>
              <a:off x="3520" y="1543"/>
              <a:ext cx="192" cy="0"/>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74" name="Object 4"/>
                <p:cNvSpPr txBox="1"/>
                <p:nvPr/>
              </p:nvSpPr>
              <p:spPr bwMode="auto">
                <a:xfrm>
                  <a:off x="5159" y="1731"/>
                  <a:ext cx="271" cy="236"/>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Z</m:t>
                                </m:r>
                              </m:e>
                              <m:sub>
                                <m:r>
                                  <m:rPr>
                                    <m:sty m:val="p"/>
                                  </m:rPr>
                                  <a:rPr lang="zh-CN" altLang="en-US" i="0">
                                    <a:solidFill>
                                      <a:srgbClr val="000000"/>
                                    </a:solidFill>
                                    <a:latin typeface="Cambria Math" panose="02040503050406030204" pitchFamily="18" charset="0"/>
                                  </a:rPr>
                                  <m:t>A</m:t>
                                </m:r>
                              </m:sub>
                            </m:sSub>
                          </m:e>
                        </m:d>
                      </m:oMath>
                    </m:oMathPara>
                  </a14:m>
                  <a:endParaRPr lang="zh-CN" altLang="en-US"/>
                </a:p>
              </p:txBody>
            </p:sp>
          </mc:Choice>
          <mc:Fallback xmlns="">
            <p:sp>
              <p:nvSpPr>
                <p:cNvPr id="74" name="Object 4"/>
                <p:cNvSpPr txBox="1">
                  <a:spLocks noRot="1" noChangeAspect="1" noMove="1" noResize="1" noEditPoints="1" noAdjustHandles="1" noChangeArrowheads="1" noChangeShapeType="1" noTextEdit="1"/>
                </p:cNvSpPr>
                <p:nvPr/>
              </p:nvSpPr>
              <p:spPr bwMode="auto">
                <a:xfrm>
                  <a:off x="5159" y="1731"/>
                  <a:ext cx="271" cy="236"/>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75" name="Line 9"/>
            <p:cNvSpPr>
              <a:spLocks noChangeAspect="1" noChangeShapeType="1"/>
            </p:cNvSpPr>
            <p:nvPr/>
          </p:nvSpPr>
          <p:spPr bwMode="auto">
            <a:xfrm flipH="1">
              <a:off x="4702" y="2481"/>
              <a:ext cx="0" cy="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Rectangle 10"/>
            <p:cNvSpPr>
              <a:spLocks noChangeAspect="1" noChangeArrowheads="1"/>
            </p:cNvSpPr>
            <p:nvPr/>
          </p:nvSpPr>
          <p:spPr bwMode="auto">
            <a:xfrm rot="2876674">
              <a:off x="4850" y="2201"/>
              <a:ext cx="91" cy="18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kumimoji="1" lang="zh-CN" altLang="zh-CN" sz="2400" b="1">
                <a:solidFill>
                  <a:schemeClr val="bg1"/>
                </a:solidFill>
                <a:latin typeface="Times New Roman" panose="02020603050405020304" pitchFamily="18" charset="0"/>
                <a:ea typeface="宋体" panose="02010600030101010101" pitchFamily="2" charset="-122"/>
              </a:endParaRPr>
            </a:p>
          </p:txBody>
        </p:sp>
        <p:sp>
          <p:nvSpPr>
            <p:cNvPr id="77" name="Line 11"/>
            <p:cNvSpPr>
              <a:spLocks noChangeAspect="1" noChangeShapeType="1"/>
            </p:cNvSpPr>
            <p:nvPr/>
          </p:nvSpPr>
          <p:spPr bwMode="auto">
            <a:xfrm rot="2876674">
              <a:off x="4757" y="2322"/>
              <a:ext cx="5" cy="1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12"/>
            <p:cNvSpPr>
              <a:spLocks noChangeAspect="1" noChangeShapeType="1"/>
            </p:cNvSpPr>
            <p:nvPr/>
          </p:nvSpPr>
          <p:spPr bwMode="auto">
            <a:xfrm rot="2876674" flipV="1">
              <a:off x="5038" y="2049"/>
              <a:ext cx="3" cy="2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Rectangle 13"/>
            <p:cNvSpPr>
              <a:spLocks noChangeAspect="1" noChangeArrowheads="1"/>
            </p:cNvSpPr>
            <p:nvPr/>
          </p:nvSpPr>
          <p:spPr bwMode="auto">
            <a:xfrm rot="-3164552">
              <a:off x="5300" y="2201"/>
              <a:ext cx="91" cy="17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kumimoji="1" lang="zh-CN" altLang="zh-CN" sz="2400" b="1">
                <a:solidFill>
                  <a:schemeClr val="bg1"/>
                </a:solidFill>
                <a:latin typeface="Times New Roman" panose="02020603050405020304" pitchFamily="18" charset="0"/>
                <a:ea typeface="宋体" panose="02010600030101010101" pitchFamily="2" charset="-122"/>
              </a:endParaRPr>
            </a:p>
          </p:txBody>
        </p:sp>
        <p:sp>
          <p:nvSpPr>
            <p:cNvPr id="80" name="Line 14"/>
            <p:cNvSpPr>
              <a:spLocks noChangeAspect="1" noChangeShapeType="1"/>
            </p:cNvSpPr>
            <p:nvPr/>
          </p:nvSpPr>
          <p:spPr bwMode="auto">
            <a:xfrm rot="-3164552">
              <a:off x="5489" y="2309"/>
              <a:ext cx="0" cy="17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15"/>
            <p:cNvSpPr>
              <a:spLocks noChangeAspect="1" noChangeShapeType="1"/>
            </p:cNvSpPr>
            <p:nvPr/>
          </p:nvSpPr>
          <p:spPr bwMode="auto">
            <a:xfrm rot="18435448" flipV="1">
              <a:off x="5185" y="2054"/>
              <a:ext cx="1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Rectangle 16"/>
            <p:cNvSpPr>
              <a:spLocks noChangeAspect="1" noChangeArrowheads="1"/>
            </p:cNvSpPr>
            <p:nvPr/>
          </p:nvSpPr>
          <p:spPr bwMode="auto">
            <a:xfrm>
              <a:off x="5076" y="1742"/>
              <a:ext cx="90" cy="18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kumimoji="1" lang="zh-CN" altLang="zh-CN" sz="2400" b="1">
                <a:solidFill>
                  <a:schemeClr val="tx1"/>
                </a:solidFill>
                <a:latin typeface="Times New Roman" panose="02020603050405020304" pitchFamily="18" charset="0"/>
                <a:ea typeface="宋体" panose="02010600030101010101" pitchFamily="2" charset="-122"/>
              </a:endParaRPr>
            </a:p>
          </p:txBody>
        </p:sp>
        <p:sp>
          <p:nvSpPr>
            <p:cNvPr id="83" name="Line 17"/>
            <p:cNvSpPr>
              <a:spLocks noChangeAspect="1" noChangeShapeType="1"/>
            </p:cNvSpPr>
            <p:nvPr/>
          </p:nvSpPr>
          <p:spPr bwMode="auto">
            <a:xfrm>
              <a:off x="5121" y="1923"/>
              <a:ext cx="0" cy="1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18"/>
            <p:cNvSpPr>
              <a:spLocks noChangeAspect="1" noChangeShapeType="1"/>
            </p:cNvSpPr>
            <p:nvPr/>
          </p:nvSpPr>
          <p:spPr bwMode="auto">
            <a:xfrm flipV="1">
              <a:off x="5121" y="1580"/>
              <a:ext cx="0" cy="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19"/>
            <p:cNvSpPr>
              <a:spLocks noChangeAspect="1" noChangeShapeType="1"/>
            </p:cNvSpPr>
            <p:nvPr/>
          </p:nvSpPr>
          <p:spPr bwMode="auto">
            <a:xfrm>
              <a:off x="5564" y="2446"/>
              <a:ext cx="0" cy="1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Rectangle 20"/>
            <p:cNvSpPr>
              <a:spLocks noChangeAspect="1" noChangeArrowheads="1"/>
            </p:cNvSpPr>
            <p:nvPr/>
          </p:nvSpPr>
          <p:spPr bwMode="auto">
            <a:xfrm>
              <a:off x="3456" y="1250"/>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kumimoji="1" lang="en-US" altLang="zh-CN" sz="2400" b="1" i="1" dirty="0" err="1">
                  <a:solidFill>
                    <a:schemeClr val="tx1"/>
                  </a:solidFill>
                  <a:latin typeface="Times New Roman" panose="02020603050405020304" pitchFamily="18" charset="0"/>
                  <a:ea typeface="宋体" panose="02010600030101010101" pitchFamily="2" charset="-122"/>
                </a:rPr>
                <a:t>i</a:t>
              </a:r>
              <a:r>
                <a:rPr kumimoji="1" lang="en-US" altLang="zh-CN" sz="2400" b="1" baseline="-25000" dirty="0" err="1">
                  <a:solidFill>
                    <a:schemeClr val="tx1"/>
                  </a:solidFill>
                  <a:latin typeface="Times New Roman" panose="02020603050405020304" pitchFamily="18" charset="0"/>
                  <a:ea typeface="宋体" panose="02010600030101010101" pitchFamily="2" charset="-122"/>
                </a:rPr>
                <a:t>A</a:t>
              </a:r>
              <a:endParaRPr kumimoji="1" lang="en-US" altLang="zh-CN" sz="2400" b="1" dirty="0">
                <a:solidFill>
                  <a:schemeClr val="tx1"/>
                </a:solidFill>
                <a:latin typeface="Times New Roman" panose="02020603050405020304" pitchFamily="18" charset="0"/>
                <a:ea typeface="宋体" panose="02010600030101010101" pitchFamily="2" charset="-122"/>
              </a:endParaRPr>
            </a:p>
          </p:txBody>
        </p:sp>
        <p:sp>
          <p:nvSpPr>
            <p:cNvPr id="87" name="Line 21"/>
            <p:cNvSpPr>
              <a:spLocks noChangeShapeType="1"/>
            </p:cNvSpPr>
            <p:nvPr/>
          </p:nvSpPr>
          <p:spPr bwMode="auto">
            <a:xfrm>
              <a:off x="4435" y="2556"/>
              <a:ext cx="114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22"/>
            <p:cNvSpPr>
              <a:spLocks noChangeAspect="1" noChangeShapeType="1"/>
            </p:cNvSpPr>
            <p:nvPr/>
          </p:nvSpPr>
          <p:spPr bwMode="auto">
            <a:xfrm flipH="1">
              <a:off x="3445" y="2931"/>
              <a:ext cx="12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23"/>
            <p:cNvSpPr>
              <a:spLocks noChangeAspect="1" noChangeShapeType="1"/>
            </p:cNvSpPr>
            <p:nvPr/>
          </p:nvSpPr>
          <p:spPr bwMode="auto">
            <a:xfrm flipV="1">
              <a:off x="4435" y="2293"/>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24"/>
            <p:cNvSpPr>
              <a:spLocks noChangeAspect="1" noChangeShapeType="1"/>
            </p:cNvSpPr>
            <p:nvPr/>
          </p:nvSpPr>
          <p:spPr bwMode="auto">
            <a:xfrm flipH="1">
              <a:off x="4191" y="2293"/>
              <a:ext cx="23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25"/>
            <p:cNvSpPr>
              <a:spLocks noChangeAspect="1" noChangeShapeType="1"/>
            </p:cNvSpPr>
            <p:nvPr/>
          </p:nvSpPr>
          <p:spPr bwMode="auto">
            <a:xfrm flipH="1">
              <a:off x="4609" y="1580"/>
              <a:ext cx="503"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Oval 26"/>
            <p:cNvSpPr>
              <a:spLocks noChangeAspect="1" noChangeArrowheads="1"/>
            </p:cNvSpPr>
            <p:nvPr/>
          </p:nvSpPr>
          <p:spPr bwMode="auto">
            <a:xfrm>
              <a:off x="5101" y="2089"/>
              <a:ext cx="40" cy="39"/>
            </a:xfrm>
            <a:prstGeom prst="ellipse">
              <a:avLst/>
            </a:prstGeom>
            <a:solidFill>
              <a:schemeClr val="tx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93" name="Oval 27"/>
            <p:cNvSpPr>
              <a:spLocks noChangeAspect="1" noChangeArrowheads="1"/>
            </p:cNvSpPr>
            <p:nvPr/>
          </p:nvSpPr>
          <p:spPr bwMode="auto">
            <a:xfrm>
              <a:off x="3445" y="1560"/>
              <a:ext cx="39" cy="3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94" name="Oval 28"/>
            <p:cNvSpPr>
              <a:spLocks noChangeAspect="1" noChangeArrowheads="1"/>
            </p:cNvSpPr>
            <p:nvPr/>
          </p:nvSpPr>
          <p:spPr bwMode="auto">
            <a:xfrm>
              <a:off x="4397" y="1488"/>
              <a:ext cx="227" cy="22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95" name="Text Box 29"/>
            <p:cNvSpPr txBox="1">
              <a:spLocks noChangeAspect="1" noChangeArrowheads="1"/>
            </p:cNvSpPr>
            <p:nvPr/>
          </p:nvSpPr>
          <p:spPr bwMode="auto">
            <a:xfrm>
              <a:off x="4359" y="1488"/>
              <a:ext cx="400" cy="212"/>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1600" b="1">
                  <a:solidFill>
                    <a:schemeClr val="tx1"/>
                  </a:solidFill>
                  <a:effectLst>
                    <a:outerShdw blurRad="38100" dist="38100" dir="2700000" algn="tl">
                      <a:srgbClr val="C0C0C0"/>
                    </a:outerShdw>
                  </a:effectLst>
                  <a:latin typeface="Times New Roman" pitchFamily="18" charset="0"/>
                  <a:ea typeface="宋体" pitchFamily="2" charset="-122"/>
                </a:rPr>
                <a:t>W</a:t>
              </a:r>
              <a:r>
                <a:rPr kumimoji="1" lang="en-US" altLang="zh-CN" sz="1600" b="1" baseline="-25000">
                  <a:solidFill>
                    <a:schemeClr val="tx1"/>
                  </a:solidFill>
                  <a:effectLst>
                    <a:outerShdw blurRad="38100" dist="38100" dir="2700000" algn="tl">
                      <a:srgbClr val="C0C0C0"/>
                    </a:outerShdw>
                  </a:effectLst>
                  <a:latin typeface="Times New Roman" pitchFamily="18" charset="0"/>
                  <a:ea typeface="宋体" pitchFamily="2" charset="-122"/>
                </a:rPr>
                <a:t>1</a:t>
              </a:r>
            </a:p>
          </p:txBody>
        </p:sp>
        <p:sp>
          <p:nvSpPr>
            <p:cNvPr id="96" name="Oval 30"/>
            <p:cNvSpPr>
              <a:spLocks noChangeAspect="1" noChangeArrowheads="1"/>
            </p:cNvSpPr>
            <p:nvPr/>
          </p:nvSpPr>
          <p:spPr bwMode="auto">
            <a:xfrm>
              <a:off x="3979" y="2181"/>
              <a:ext cx="222" cy="21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97" name="Text Box 31"/>
            <p:cNvSpPr txBox="1">
              <a:spLocks noChangeAspect="1" noChangeArrowheads="1"/>
            </p:cNvSpPr>
            <p:nvPr/>
          </p:nvSpPr>
          <p:spPr bwMode="auto">
            <a:xfrm>
              <a:off x="3940" y="2181"/>
              <a:ext cx="347" cy="212"/>
            </a:xfrm>
            <a:prstGeom prst="rect">
              <a:avLst/>
            </a:prstGeom>
            <a:noFill/>
            <a:ln w="9525">
              <a:noFill/>
              <a:miter lim="800000"/>
              <a:headEnd/>
              <a:tailEnd/>
            </a:ln>
            <a:effectLst/>
          </p:spPr>
          <p:txBody>
            <a:bodyPr>
              <a:spAutoFit/>
            </a:bodyPr>
            <a:lstStyle/>
            <a:p>
              <a:pPr eaLnBrk="1" hangingPunct="1">
                <a:spcBef>
                  <a:spcPct val="50000"/>
                </a:spcBef>
                <a:defRPr/>
              </a:pPr>
              <a:r>
                <a:rPr kumimoji="1" lang="en-US" altLang="zh-CN" sz="1600" b="1">
                  <a:solidFill>
                    <a:schemeClr val="tx1"/>
                  </a:solidFill>
                  <a:effectLst>
                    <a:outerShdw blurRad="38100" dist="38100" dir="2700000" algn="tl">
                      <a:srgbClr val="C0C0C0"/>
                    </a:outerShdw>
                  </a:effectLst>
                  <a:latin typeface="Times New Roman" pitchFamily="18" charset="0"/>
                  <a:ea typeface="宋体" pitchFamily="2" charset="-122"/>
                </a:rPr>
                <a:t>W</a:t>
              </a:r>
              <a:r>
                <a:rPr kumimoji="1" lang="en-US" altLang="zh-CN" sz="1600" b="1" baseline="-25000">
                  <a:solidFill>
                    <a:schemeClr val="tx1"/>
                  </a:solidFill>
                  <a:effectLst>
                    <a:outerShdw blurRad="38100" dist="38100" dir="2700000" algn="tl">
                      <a:srgbClr val="C0C0C0"/>
                    </a:outerShdw>
                  </a:effectLst>
                  <a:latin typeface="Times New Roman" pitchFamily="18" charset="0"/>
                  <a:ea typeface="宋体" pitchFamily="2" charset="-122"/>
                </a:rPr>
                <a:t>2</a:t>
              </a:r>
            </a:p>
          </p:txBody>
        </p:sp>
        <p:sp>
          <p:nvSpPr>
            <p:cNvPr id="98" name="Line 32"/>
            <p:cNvSpPr>
              <a:spLocks noChangeAspect="1" noChangeShapeType="1"/>
            </p:cNvSpPr>
            <p:nvPr/>
          </p:nvSpPr>
          <p:spPr bwMode="auto">
            <a:xfrm flipH="1">
              <a:off x="3483" y="1580"/>
              <a:ext cx="9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33"/>
            <p:cNvSpPr>
              <a:spLocks noChangeAspect="1" noChangeShapeType="1"/>
            </p:cNvSpPr>
            <p:nvPr/>
          </p:nvSpPr>
          <p:spPr bwMode="auto">
            <a:xfrm flipH="1">
              <a:off x="3483" y="2293"/>
              <a:ext cx="4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34"/>
            <p:cNvSpPr>
              <a:spLocks noChangeAspect="1" noChangeShapeType="1"/>
            </p:cNvSpPr>
            <p:nvPr/>
          </p:nvSpPr>
          <p:spPr bwMode="auto">
            <a:xfrm flipV="1">
              <a:off x="3864" y="2106"/>
              <a:ext cx="0" cy="1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35"/>
            <p:cNvSpPr>
              <a:spLocks noChangeAspect="1" noChangeShapeType="1"/>
            </p:cNvSpPr>
            <p:nvPr/>
          </p:nvSpPr>
          <p:spPr bwMode="auto">
            <a:xfrm>
              <a:off x="3864" y="2106"/>
              <a:ext cx="20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36"/>
            <p:cNvSpPr>
              <a:spLocks noChangeAspect="1" noChangeShapeType="1"/>
            </p:cNvSpPr>
            <p:nvPr/>
          </p:nvSpPr>
          <p:spPr bwMode="auto">
            <a:xfrm>
              <a:off x="4073" y="2106"/>
              <a:ext cx="1" cy="7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37"/>
            <p:cNvSpPr>
              <a:spLocks noChangeAspect="1" noChangeShapeType="1"/>
            </p:cNvSpPr>
            <p:nvPr/>
          </p:nvSpPr>
          <p:spPr bwMode="auto">
            <a:xfrm>
              <a:off x="4072" y="2391"/>
              <a:ext cx="1" cy="5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38"/>
            <p:cNvSpPr>
              <a:spLocks noChangeAspect="1" noChangeShapeType="1"/>
            </p:cNvSpPr>
            <p:nvPr/>
          </p:nvSpPr>
          <p:spPr bwMode="auto">
            <a:xfrm flipV="1">
              <a:off x="4321" y="1392"/>
              <a:ext cx="0" cy="1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39"/>
            <p:cNvSpPr>
              <a:spLocks noChangeAspect="1" noChangeShapeType="1"/>
            </p:cNvSpPr>
            <p:nvPr/>
          </p:nvSpPr>
          <p:spPr bwMode="auto">
            <a:xfrm>
              <a:off x="4321" y="1392"/>
              <a:ext cx="1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40"/>
            <p:cNvSpPr>
              <a:spLocks noChangeAspect="1" noChangeShapeType="1"/>
            </p:cNvSpPr>
            <p:nvPr/>
          </p:nvSpPr>
          <p:spPr bwMode="auto">
            <a:xfrm>
              <a:off x="4511" y="1392"/>
              <a:ext cx="1" cy="11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41"/>
            <p:cNvSpPr>
              <a:spLocks noChangeAspect="1" noChangeShapeType="1"/>
            </p:cNvSpPr>
            <p:nvPr/>
          </p:nvSpPr>
          <p:spPr bwMode="auto">
            <a:xfrm>
              <a:off x="4492" y="1720"/>
              <a:ext cx="1" cy="12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Oval 42"/>
            <p:cNvSpPr>
              <a:spLocks noChangeAspect="1" noChangeArrowheads="1"/>
            </p:cNvSpPr>
            <p:nvPr/>
          </p:nvSpPr>
          <p:spPr bwMode="auto">
            <a:xfrm>
              <a:off x="4473" y="2912"/>
              <a:ext cx="39" cy="39"/>
            </a:xfrm>
            <a:prstGeom prst="ellipse">
              <a:avLst/>
            </a:prstGeom>
            <a:solidFill>
              <a:schemeClr val="tx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09" name="Oval 43"/>
            <p:cNvSpPr>
              <a:spLocks noChangeAspect="1" noChangeArrowheads="1"/>
            </p:cNvSpPr>
            <p:nvPr/>
          </p:nvSpPr>
          <p:spPr bwMode="auto">
            <a:xfrm>
              <a:off x="4054" y="2912"/>
              <a:ext cx="40" cy="39"/>
            </a:xfrm>
            <a:prstGeom prst="ellipse">
              <a:avLst/>
            </a:prstGeom>
            <a:solidFill>
              <a:schemeClr val="tx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
          <p:nvSpPr>
            <p:cNvPr id="110" name="Text Box 44"/>
            <p:cNvSpPr txBox="1">
              <a:spLocks noChangeAspect="1" noChangeArrowheads="1"/>
            </p:cNvSpPr>
            <p:nvPr/>
          </p:nvSpPr>
          <p:spPr bwMode="auto">
            <a:xfrm>
              <a:off x="3712" y="2105"/>
              <a:ext cx="304" cy="288"/>
            </a:xfrm>
            <a:prstGeom prst="rect">
              <a:avLst/>
            </a:prstGeom>
            <a:noFill/>
            <a:ln w="9525">
              <a:noFill/>
              <a:miter lim="800000"/>
              <a:headEnd/>
              <a:tailEnd/>
            </a:ln>
            <a:effectLst/>
          </p:spPr>
          <p:txBody>
            <a:bodyPr>
              <a:spAutoFit/>
            </a:bodyPr>
            <a:lstStyle>
              <a:lvl1pPr eaLnBrk="0" hangingPunct="0">
                <a:defRPr>
                  <a:solidFill>
                    <a:srgbClr val="133984"/>
                  </a:solidFill>
                  <a:latin typeface="Arial" panose="020B0604020202020204" pitchFamily="34" charset="0"/>
                  <a:ea typeface="黑体" panose="02010609060101010101" pitchFamily="49" charset="-122"/>
                </a:defRPr>
              </a:lvl1pPr>
              <a:lvl2pPr marL="742950" indent="-285750" eaLnBrk="0" hangingPunct="0">
                <a:defRPr>
                  <a:solidFill>
                    <a:srgbClr val="133984"/>
                  </a:solidFill>
                  <a:latin typeface="Arial" panose="020B0604020202020204" pitchFamily="34" charset="0"/>
                  <a:ea typeface="黑体" panose="02010609060101010101" pitchFamily="49" charset="-122"/>
                </a:defRPr>
              </a:lvl2pPr>
              <a:lvl3pPr marL="1143000" indent="-228600" eaLnBrk="0" hangingPunct="0">
                <a:defRPr>
                  <a:solidFill>
                    <a:srgbClr val="133984"/>
                  </a:solidFill>
                  <a:latin typeface="Arial" panose="020B0604020202020204" pitchFamily="34" charset="0"/>
                  <a:ea typeface="黑体" panose="02010609060101010101" pitchFamily="49" charset="-122"/>
                </a:defRPr>
              </a:lvl3pPr>
              <a:lvl4pPr marL="1600200" indent="-228600" eaLnBrk="0" hangingPunct="0">
                <a:defRPr>
                  <a:solidFill>
                    <a:srgbClr val="133984"/>
                  </a:solidFill>
                  <a:latin typeface="Arial" panose="020B0604020202020204" pitchFamily="34" charset="0"/>
                  <a:ea typeface="黑体" panose="02010609060101010101" pitchFamily="49" charset="-122"/>
                </a:defRPr>
              </a:lvl4pPr>
              <a:lvl5pPr marL="2057400" indent="-228600" eaLnBrk="0" hangingPunct="0">
                <a:defRPr>
                  <a:solidFill>
                    <a:srgbClr val="133984"/>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9pPr>
            </a:lstStyle>
            <a:p>
              <a:pPr eaLnBrk="1" hangingPunct="1">
                <a:spcBef>
                  <a:spcPct val="50000"/>
                </a:spcBef>
                <a:defRPr/>
              </a:pPr>
              <a:r>
                <a:rPr kumimoji="1" lang="en-US" altLang="zh-CN" sz="2400" b="1">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p>
          </p:txBody>
        </p:sp>
        <p:sp>
          <p:nvSpPr>
            <p:cNvPr id="111" name="Text Box 45"/>
            <p:cNvSpPr txBox="1">
              <a:spLocks noChangeAspect="1" noChangeArrowheads="1"/>
            </p:cNvSpPr>
            <p:nvPr/>
          </p:nvSpPr>
          <p:spPr bwMode="auto">
            <a:xfrm>
              <a:off x="3978" y="1914"/>
              <a:ext cx="305" cy="288"/>
            </a:xfrm>
            <a:prstGeom prst="rect">
              <a:avLst/>
            </a:prstGeom>
            <a:noFill/>
            <a:ln w="9525">
              <a:noFill/>
              <a:miter lim="800000"/>
              <a:headEnd/>
              <a:tailEnd/>
            </a:ln>
            <a:effectLst/>
          </p:spPr>
          <p:txBody>
            <a:bodyPr>
              <a:spAutoFit/>
            </a:bodyPr>
            <a:lstStyle>
              <a:lvl1pPr eaLnBrk="0" hangingPunct="0">
                <a:defRPr>
                  <a:solidFill>
                    <a:srgbClr val="133984"/>
                  </a:solidFill>
                  <a:latin typeface="Arial" panose="020B0604020202020204" pitchFamily="34" charset="0"/>
                  <a:ea typeface="黑体" panose="02010609060101010101" pitchFamily="49" charset="-122"/>
                </a:defRPr>
              </a:lvl1pPr>
              <a:lvl2pPr marL="742950" indent="-285750" eaLnBrk="0" hangingPunct="0">
                <a:defRPr>
                  <a:solidFill>
                    <a:srgbClr val="133984"/>
                  </a:solidFill>
                  <a:latin typeface="Arial" panose="020B0604020202020204" pitchFamily="34" charset="0"/>
                  <a:ea typeface="黑体" panose="02010609060101010101" pitchFamily="49" charset="-122"/>
                </a:defRPr>
              </a:lvl2pPr>
              <a:lvl3pPr marL="1143000" indent="-228600" eaLnBrk="0" hangingPunct="0">
                <a:defRPr>
                  <a:solidFill>
                    <a:srgbClr val="133984"/>
                  </a:solidFill>
                  <a:latin typeface="Arial" panose="020B0604020202020204" pitchFamily="34" charset="0"/>
                  <a:ea typeface="黑体" panose="02010609060101010101" pitchFamily="49" charset="-122"/>
                </a:defRPr>
              </a:lvl3pPr>
              <a:lvl4pPr marL="1600200" indent="-228600" eaLnBrk="0" hangingPunct="0">
                <a:defRPr>
                  <a:solidFill>
                    <a:srgbClr val="133984"/>
                  </a:solidFill>
                  <a:latin typeface="Arial" panose="020B0604020202020204" pitchFamily="34" charset="0"/>
                  <a:ea typeface="黑体" panose="02010609060101010101" pitchFamily="49" charset="-122"/>
                </a:defRPr>
              </a:lvl4pPr>
              <a:lvl5pPr marL="2057400" indent="-228600" eaLnBrk="0" hangingPunct="0">
                <a:defRPr>
                  <a:solidFill>
                    <a:srgbClr val="133984"/>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9pPr>
            </a:lstStyle>
            <a:p>
              <a:pPr eaLnBrk="1" hangingPunct="1">
                <a:spcBef>
                  <a:spcPct val="50000"/>
                </a:spcBef>
                <a:defRPr/>
              </a:pPr>
              <a:r>
                <a:rPr kumimoji="1" lang="en-US" altLang="zh-CN" sz="2400" b="1">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p>
          </p:txBody>
        </p:sp>
        <p:sp>
          <p:nvSpPr>
            <p:cNvPr id="112" name="Text Box 46"/>
            <p:cNvSpPr txBox="1">
              <a:spLocks noChangeAspect="1" noChangeArrowheads="1"/>
            </p:cNvSpPr>
            <p:nvPr/>
          </p:nvSpPr>
          <p:spPr bwMode="auto">
            <a:xfrm>
              <a:off x="4169" y="1390"/>
              <a:ext cx="304" cy="288"/>
            </a:xfrm>
            <a:prstGeom prst="rect">
              <a:avLst/>
            </a:prstGeom>
            <a:noFill/>
            <a:ln w="9525">
              <a:noFill/>
              <a:miter lim="800000"/>
              <a:headEnd/>
              <a:tailEnd/>
            </a:ln>
            <a:effectLst/>
          </p:spPr>
          <p:txBody>
            <a:bodyPr>
              <a:spAutoFit/>
            </a:bodyPr>
            <a:lstStyle>
              <a:lvl1pPr eaLnBrk="0" hangingPunct="0">
                <a:defRPr>
                  <a:solidFill>
                    <a:srgbClr val="133984"/>
                  </a:solidFill>
                  <a:latin typeface="Arial" panose="020B0604020202020204" pitchFamily="34" charset="0"/>
                  <a:ea typeface="黑体" panose="02010609060101010101" pitchFamily="49" charset="-122"/>
                </a:defRPr>
              </a:lvl1pPr>
              <a:lvl2pPr marL="742950" indent="-285750" eaLnBrk="0" hangingPunct="0">
                <a:defRPr>
                  <a:solidFill>
                    <a:srgbClr val="133984"/>
                  </a:solidFill>
                  <a:latin typeface="Arial" panose="020B0604020202020204" pitchFamily="34" charset="0"/>
                  <a:ea typeface="黑体" panose="02010609060101010101" pitchFamily="49" charset="-122"/>
                </a:defRPr>
              </a:lvl2pPr>
              <a:lvl3pPr marL="1143000" indent="-228600" eaLnBrk="0" hangingPunct="0">
                <a:defRPr>
                  <a:solidFill>
                    <a:srgbClr val="133984"/>
                  </a:solidFill>
                  <a:latin typeface="Arial" panose="020B0604020202020204" pitchFamily="34" charset="0"/>
                  <a:ea typeface="黑体" panose="02010609060101010101" pitchFamily="49" charset="-122"/>
                </a:defRPr>
              </a:lvl3pPr>
              <a:lvl4pPr marL="1600200" indent="-228600" eaLnBrk="0" hangingPunct="0">
                <a:defRPr>
                  <a:solidFill>
                    <a:srgbClr val="133984"/>
                  </a:solidFill>
                  <a:latin typeface="Arial" panose="020B0604020202020204" pitchFamily="34" charset="0"/>
                  <a:ea typeface="黑体" panose="02010609060101010101" pitchFamily="49" charset="-122"/>
                </a:defRPr>
              </a:lvl4pPr>
              <a:lvl5pPr marL="2057400" indent="-228600" eaLnBrk="0" hangingPunct="0">
                <a:defRPr>
                  <a:solidFill>
                    <a:srgbClr val="133984"/>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9pPr>
            </a:lstStyle>
            <a:p>
              <a:pPr eaLnBrk="1" hangingPunct="1">
                <a:spcBef>
                  <a:spcPct val="50000"/>
                </a:spcBef>
                <a:defRPr/>
              </a:pPr>
              <a:r>
                <a:rPr kumimoji="1" lang="en-US" altLang="zh-CN" sz="2400" b="1">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p>
          </p:txBody>
        </p:sp>
        <p:sp>
          <p:nvSpPr>
            <p:cNvPr id="113" name="Text Box 47"/>
            <p:cNvSpPr txBox="1">
              <a:spLocks noChangeAspect="1" noChangeArrowheads="1"/>
            </p:cNvSpPr>
            <p:nvPr/>
          </p:nvSpPr>
          <p:spPr bwMode="auto">
            <a:xfrm>
              <a:off x="4397" y="1200"/>
              <a:ext cx="305" cy="288"/>
            </a:xfrm>
            <a:prstGeom prst="rect">
              <a:avLst/>
            </a:prstGeom>
            <a:noFill/>
            <a:ln w="9525">
              <a:noFill/>
              <a:miter lim="800000"/>
              <a:headEnd/>
              <a:tailEnd/>
            </a:ln>
            <a:effectLst/>
          </p:spPr>
          <p:txBody>
            <a:bodyPr>
              <a:spAutoFit/>
            </a:bodyPr>
            <a:lstStyle>
              <a:lvl1pPr eaLnBrk="0" hangingPunct="0">
                <a:defRPr>
                  <a:solidFill>
                    <a:srgbClr val="133984"/>
                  </a:solidFill>
                  <a:latin typeface="Arial" panose="020B0604020202020204" pitchFamily="34" charset="0"/>
                  <a:ea typeface="黑体" panose="02010609060101010101" pitchFamily="49" charset="-122"/>
                </a:defRPr>
              </a:lvl1pPr>
              <a:lvl2pPr marL="742950" indent="-285750" eaLnBrk="0" hangingPunct="0">
                <a:defRPr>
                  <a:solidFill>
                    <a:srgbClr val="133984"/>
                  </a:solidFill>
                  <a:latin typeface="Arial" panose="020B0604020202020204" pitchFamily="34" charset="0"/>
                  <a:ea typeface="黑体" panose="02010609060101010101" pitchFamily="49" charset="-122"/>
                </a:defRPr>
              </a:lvl2pPr>
              <a:lvl3pPr marL="1143000" indent="-228600" eaLnBrk="0" hangingPunct="0">
                <a:defRPr>
                  <a:solidFill>
                    <a:srgbClr val="133984"/>
                  </a:solidFill>
                  <a:latin typeface="Arial" panose="020B0604020202020204" pitchFamily="34" charset="0"/>
                  <a:ea typeface="黑体" panose="02010609060101010101" pitchFamily="49" charset="-122"/>
                </a:defRPr>
              </a:lvl3pPr>
              <a:lvl4pPr marL="1600200" indent="-228600" eaLnBrk="0" hangingPunct="0">
                <a:defRPr>
                  <a:solidFill>
                    <a:srgbClr val="133984"/>
                  </a:solidFill>
                  <a:latin typeface="Arial" panose="020B0604020202020204" pitchFamily="34" charset="0"/>
                  <a:ea typeface="黑体" panose="02010609060101010101" pitchFamily="49" charset="-122"/>
                </a:defRPr>
              </a:lvl4pPr>
              <a:lvl5pPr marL="2057400" indent="-228600" eaLnBrk="0" hangingPunct="0">
                <a:defRPr>
                  <a:solidFill>
                    <a:srgbClr val="133984"/>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9pPr>
            </a:lstStyle>
            <a:p>
              <a:pPr eaLnBrk="1" hangingPunct="1">
                <a:spcBef>
                  <a:spcPct val="50000"/>
                </a:spcBef>
                <a:defRPr/>
              </a:pPr>
              <a:r>
                <a:rPr kumimoji="1" lang="en-US" altLang="zh-CN" sz="2400" b="1">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p>
          </p:txBody>
        </p:sp>
        <mc:AlternateContent xmlns:mc="http://schemas.openxmlformats.org/markup-compatibility/2006" xmlns:a14="http://schemas.microsoft.com/office/drawing/2010/main">
          <mc:Choice Requires="a14">
            <p:sp>
              <p:nvSpPr>
                <p:cNvPr id="114" name="Object 5"/>
                <p:cNvSpPr txBox="1"/>
                <p:nvPr/>
              </p:nvSpPr>
              <p:spPr bwMode="auto">
                <a:xfrm>
                  <a:off x="5355" y="2068"/>
                  <a:ext cx="255" cy="233"/>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Z</m:t>
                                </m:r>
                              </m:e>
                              <m:sub>
                                <m:r>
                                  <m:rPr>
                                    <m:sty m:val="p"/>
                                  </m:rPr>
                                  <a:rPr lang="zh-CN" altLang="en-US" i="0">
                                    <a:solidFill>
                                      <a:srgbClr val="000000"/>
                                    </a:solidFill>
                                    <a:latin typeface="Cambria Math" panose="02040503050406030204" pitchFamily="18" charset="0"/>
                                  </a:rPr>
                                  <m:t>B</m:t>
                                </m:r>
                              </m:sub>
                            </m:sSub>
                          </m:e>
                        </m:d>
                      </m:oMath>
                    </m:oMathPara>
                  </a14:m>
                  <a:endParaRPr lang="zh-CN" altLang="en-US"/>
                </a:p>
              </p:txBody>
            </p:sp>
          </mc:Choice>
          <mc:Fallback xmlns="">
            <p:sp>
              <p:nvSpPr>
                <p:cNvPr id="114" name="Object 5"/>
                <p:cNvSpPr txBox="1">
                  <a:spLocks noRot="1" noChangeAspect="1" noMove="1" noResize="1" noEditPoints="1" noAdjustHandles="1" noChangeArrowheads="1" noChangeShapeType="1" noTextEdit="1"/>
                </p:cNvSpPr>
                <p:nvPr/>
              </p:nvSpPr>
              <p:spPr bwMode="auto">
                <a:xfrm>
                  <a:off x="5355" y="2068"/>
                  <a:ext cx="255" cy="233"/>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Object 6"/>
                <p:cNvSpPr txBox="1"/>
                <p:nvPr/>
              </p:nvSpPr>
              <p:spPr bwMode="auto">
                <a:xfrm>
                  <a:off x="4632" y="2068"/>
                  <a:ext cx="259" cy="237"/>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Z</m:t>
                                </m:r>
                              </m:e>
                              <m:sub>
                                <m:r>
                                  <m:rPr>
                                    <m:sty m:val="p"/>
                                  </m:rPr>
                                  <a:rPr lang="zh-CN" altLang="en-US" i="0">
                                    <a:solidFill>
                                      <a:srgbClr val="000000"/>
                                    </a:solidFill>
                                    <a:latin typeface="Cambria Math" panose="02040503050406030204" pitchFamily="18" charset="0"/>
                                  </a:rPr>
                                  <m:t>C</m:t>
                                </m:r>
                              </m:sub>
                            </m:sSub>
                          </m:e>
                        </m:d>
                      </m:oMath>
                    </m:oMathPara>
                  </a14:m>
                  <a:endParaRPr lang="zh-CN" altLang="en-US"/>
                </a:p>
              </p:txBody>
            </p:sp>
          </mc:Choice>
          <mc:Fallback xmlns="">
            <p:sp>
              <p:nvSpPr>
                <p:cNvPr id="115" name="Object 6"/>
                <p:cNvSpPr txBox="1">
                  <a:spLocks noRot="1" noChangeAspect="1" noMove="1" noResize="1" noEditPoints="1" noAdjustHandles="1" noChangeArrowheads="1" noChangeShapeType="1" noTextEdit="1"/>
                </p:cNvSpPr>
                <p:nvPr/>
              </p:nvSpPr>
              <p:spPr bwMode="auto">
                <a:xfrm>
                  <a:off x="4632" y="2068"/>
                  <a:ext cx="259" cy="237"/>
                </a:xfrm>
                <a:prstGeom prst="rect">
                  <a:avLst/>
                </a:prstGeom>
                <a:blipFill>
                  <a:blip r:embed="rId7"/>
                  <a:stretch>
                    <a:fillRect/>
                  </a:stretch>
                </a:blipFill>
                <a:ln>
                  <a:noFill/>
                </a:ln>
                <a:effectLst/>
              </p:spPr>
              <p:txBody>
                <a:bodyPr/>
                <a:lstStyle/>
                <a:p>
                  <a:r>
                    <a:rPr lang="zh-CN" altLang="en-US">
                      <a:noFill/>
                    </a:rPr>
                    <a:t> </a:t>
                  </a:r>
                </a:p>
              </p:txBody>
            </p:sp>
          </mc:Fallback>
        </mc:AlternateContent>
        <p:sp>
          <p:nvSpPr>
            <p:cNvPr id="116" name="Line 50"/>
            <p:cNvSpPr>
              <a:spLocks noChangeAspect="1" noChangeShapeType="1"/>
            </p:cNvSpPr>
            <p:nvPr/>
          </p:nvSpPr>
          <p:spPr bwMode="auto">
            <a:xfrm>
              <a:off x="3520" y="2255"/>
              <a:ext cx="192" cy="0"/>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51"/>
            <p:cNvSpPr>
              <a:spLocks noChangeAspect="1" noChangeShapeType="1"/>
            </p:cNvSpPr>
            <p:nvPr/>
          </p:nvSpPr>
          <p:spPr bwMode="auto">
            <a:xfrm>
              <a:off x="3483" y="2893"/>
              <a:ext cx="190" cy="0"/>
            </a:xfrm>
            <a:prstGeom prst="line">
              <a:avLst/>
            </a:prstGeom>
            <a:noFill/>
            <a:ln w="28575">
              <a:solidFill>
                <a:srgbClr val="FF33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Rectangle 52"/>
            <p:cNvSpPr>
              <a:spLocks noChangeAspect="1" noChangeArrowheads="1"/>
            </p:cNvSpPr>
            <p:nvPr/>
          </p:nvSpPr>
          <p:spPr bwMode="auto">
            <a:xfrm>
              <a:off x="3498" y="1956"/>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kumimoji="1" lang="en-US" altLang="zh-CN" sz="2400" b="1" i="1" dirty="0" err="1">
                  <a:solidFill>
                    <a:schemeClr val="tx1"/>
                  </a:solidFill>
                  <a:latin typeface="Times New Roman" panose="02020603050405020304" pitchFamily="18" charset="0"/>
                  <a:ea typeface="宋体" panose="02010600030101010101" pitchFamily="2" charset="-122"/>
                </a:rPr>
                <a:t>i</a:t>
              </a:r>
              <a:r>
                <a:rPr kumimoji="1" lang="en-US" altLang="zh-CN" sz="2400" b="1" baseline="-25000" dirty="0" err="1">
                  <a:solidFill>
                    <a:schemeClr val="tx1"/>
                  </a:solidFill>
                  <a:latin typeface="Times New Roman" panose="02020603050405020304" pitchFamily="18" charset="0"/>
                  <a:ea typeface="宋体" panose="02010600030101010101" pitchFamily="2" charset="-122"/>
                </a:rPr>
                <a:t>B</a:t>
              </a:r>
              <a:endParaRPr kumimoji="1" lang="en-US" altLang="zh-CN" sz="2400" b="1" dirty="0">
                <a:solidFill>
                  <a:schemeClr val="tx1"/>
                </a:solidFill>
                <a:latin typeface="Times New Roman" panose="02020603050405020304" pitchFamily="18" charset="0"/>
                <a:ea typeface="宋体" panose="02010600030101010101" pitchFamily="2" charset="-122"/>
              </a:endParaRPr>
            </a:p>
          </p:txBody>
        </p:sp>
        <p:sp>
          <p:nvSpPr>
            <p:cNvPr id="119" name="Rectangle 53"/>
            <p:cNvSpPr>
              <a:spLocks noChangeAspect="1" noChangeArrowheads="1"/>
            </p:cNvSpPr>
            <p:nvPr/>
          </p:nvSpPr>
          <p:spPr bwMode="auto">
            <a:xfrm>
              <a:off x="3415" y="2600"/>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kumimoji="1" lang="en-US" altLang="zh-CN" sz="2400" b="1" i="1" dirty="0" err="1">
                  <a:solidFill>
                    <a:schemeClr val="tx1"/>
                  </a:solidFill>
                  <a:latin typeface="Times New Roman" panose="02020603050405020304" pitchFamily="18" charset="0"/>
                  <a:ea typeface="宋体" panose="02010600030101010101" pitchFamily="2" charset="-122"/>
                </a:rPr>
                <a:t>i</a:t>
              </a:r>
              <a:r>
                <a:rPr kumimoji="1" lang="en-US" altLang="zh-CN" sz="2400" b="1" baseline="-25000" dirty="0" err="1">
                  <a:solidFill>
                    <a:schemeClr val="tx1"/>
                  </a:solidFill>
                  <a:latin typeface="Times New Roman" panose="02020603050405020304" pitchFamily="18" charset="0"/>
                  <a:ea typeface="宋体" panose="02010600030101010101" pitchFamily="2" charset="-122"/>
                </a:rPr>
                <a:t>C</a:t>
              </a:r>
              <a:endParaRPr kumimoji="1" lang="en-US" altLang="zh-CN" sz="2400" b="1" dirty="0">
                <a:solidFill>
                  <a:schemeClr val="tx1"/>
                </a:solidFill>
                <a:latin typeface="Times New Roman" panose="02020603050405020304" pitchFamily="18" charset="0"/>
                <a:ea typeface="宋体" panose="02010600030101010101" pitchFamily="2" charset="-122"/>
              </a:endParaRPr>
            </a:p>
          </p:txBody>
        </p:sp>
        <p:sp>
          <p:nvSpPr>
            <p:cNvPr id="120" name="Text Box 54"/>
            <p:cNvSpPr txBox="1">
              <a:spLocks noChangeAspect="1" noChangeArrowheads="1"/>
            </p:cNvSpPr>
            <p:nvPr/>
          </p:nvSpPr>
          <p:spPr bwMode="auto">
            <a:xfrm>
              <a:off x="3216" y="1438"/>
              <a:ext cx="304" cy="288"/>
            </a:xfrm>
            <a:prstGeom prst="rect">
              <a:avLst/>
            </a:prstGeom>
            <a:noFill/>
            <a:ln w="9525">
              <a:noFill/>
              <a:miter lim="800000"/>
              <a:headEnd/>
              <a:tailEnd/>
            </a:ln>
            <a:effectLst/>
          </p:spPr>
          <p:txBody>
            <a:bodyPr>
              <a:spAutoFit/>
            </a:bodyPr>
            <a:lstStyle>
              <a:lvl1pPr eaLnBrk="0" hangingPunct="0">
                <a:defRPr>
                  <a:solidFill>
                    <a:srgbClr val="133984"/>
                  </a:solidFill>
                  <a:latin typeface="Arial" panose="020B0604020202020204" pitchFamily="34" charset="0"/>
                  <a:ea typeface="黑体" panose="02010609060101010101" pitchFamily="49" charset="-122"/>
                </a:defRPr>
              </a:lvl1pPr>
              <a:lvl2pPr marL="742950" indent="-285750" eaLnBrk="0" hangingPunct="0">
                <a:defRPr>
                  <a:solidFill>
                    <a:srgbClr val="133984"/>
                  </a:solidFill>
                  <a:latin typeface="Arial" panose="020B0604020202020204" pitchFamily="34" charset="0"/>
                  <a:ea typeface="黑体" panose="02010609060101010101" pitchFamily="49" charset="-122"/>
                </a:defRPr>
              </a:lvl2pPr>
              <a:lvl3pPr marL="1143000" indent="-228600" eaLnBrk="0" hangingPunct="0">
                <a:defRPr>
                  <a:solidFill>
                    <a:srgbClr val="133984"/>
                  </a:solidFill>
                  <a:latin typeface="Arial" panose="020B0604020202020204" pitchFamily="34" charset="0"/>
                  <a:ea typeface="黑体" panose="02010609060101010101" pitchFamily="49" charset="-122"/>
                </a:defRPr>
              </a:lvl3pPr>
              <a:lvl4pPr marL="1600200" indent="-228600" eaLnBrk="0" hangingPunct="0">
                <a:defRPr>
                  <a:solidFill>
                    <a:srgbClr val="133984"/>
                  </a:solidFill>
                  <a:latin typeface="Arial" panose="020B0604020202020204" pitchFamily="34" charset="0"/>
                  <a:ea typeface="黑体" panose="02010609060101010101" pitchFamily="49" charset="-122"/>
                </a:defRPr>
              </a:lvl4pPr>
              <a:lvl5pPr marL="2057400" indent="-228600" eaLnBrk="0" hangingPunct="0">
                <a:defRPr>
                  <a:solidFill>
                    <a:srgbClr val="133984"/>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9pPr>
            </a:lstStyle>
            <a:p>
              <a:pPr eaLnBrk="1" hangingPunct="1">
                <a:spcBef>
                  <a:spcPct val="50000"/>
                </a:spcBef>
                <a:defRPr/>
              </a:pPr>
              <a:r>
                <a:rPr kumimoji="1" lang="en-US" altLang="zh-CN" sz="2400" b="1" dirty="0">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a:t>
              </a:r>
            </a:p>
          </p:txBody>
        </p:sp>
        <p:sp>
          <p:nvSpPr>
            <p:cNvPr id="121" name="Text Box 55"/>
            <p:cNvSpPr txBox="1">
              <a:spLocks noChangeAspect="1" noChangeArrowheads="1"/>
            </p:cNvSpPr>
            <p:nvPr/>
          </p:nvSpPr>
          <p:spPr bwMode="auto">
            <a:xfrm>
              <a:off x="3216" y="2152"/>
              <a:ext cx="304" cy="288"/>
            </a:xfrm>
            <a:prstGeom prst="rect">
              <a:avLst/>
            </a:prstGeom>
            <a:noFill/>
            <a:ln w="9525">
              <a:noFill/>
              <a:miter lim="800000"/>
              <a:headEnd/>
              <a:tailEnd/>
            </a:ln>
            <a:effectLst/>
          </p:spPr>
          <p:txBody>
            <a:bodyPr>
              <a:spAutoFit/>
            </a:bodyPr>
            <a:lstStyle>
              <a:lvl1pPr eaLnBrk="0" hangingPunct="0">
                <a:defRPr>
                  <a:solidFill>
                    <a:srgbClr val="133984"/>
                  </a:solidFill>
                  <a:latin typeface="Arial" panose="020B0604020202020204" pitchFamily="34" charset="0"/>
                  <a:ea typeface="黑体" panose="02010609060101010101" pitchFamily="49" charset="-122"/>
                </a:defRPr>
              </a:lvl1pPr>
              <a:lvl2pPr marL="742950" indent="-285750" eaLnBrk="0" hangingPunct="0">
                <a:defRPr>
                  <a:solidFill>
                    <a:srgbClr val="133984"/>
                  </a:solidFill>
                  <a:latin typeface="Arial" panose="020B0604020202020204" pitchFamily="34" charset="0"/>
                  <a:ea typeface="黑体" panose="02010609060101010101" pitchFamily="49" charset="-122"/>
                </a:defRPr>
              </a:lvl2pPr>
              <a:lvl3pPr marL="1143000" indent="-228600" eaLnBrk="0" hangingPunct="0">
                <a:defRPr>
                  <a:solidFill>
                    <a:srgbClr val="133984"/>
                  </a:solidFill>
                  <a:latin typeface="Arial" panose="020B0604020202020204" pitchFamily="34" charset="0"/>
                  <a:ea typeface="黑体" panose="02010609060101010101" pitchFamily="49" charset="-122"/>
                </a:defRPr>
              </a:lvl3pPr>
              <a:lvl4pPr marL="1600200" indent="-228600" eaLnBrk="0" hangingPunct="0">
                <a:defRPr>
                  <a:solidFill>
                    <a:srgbClr val="133984"/>
                  </a:solidFill>
                  <a:latin typeface="Arial" panose="020B0604020202020204" pitchFamily="34" charset="0"/>
                  <a:ea typeface="黑体" panose="02010609060101010101" pitchFamily="49" charset="-122"/>
                </a:defRPr>
              </a:lvl4pPr>
              <a:lvl5pPr marL="2057400" indent="-228600" eaLnBrk="0" hangingPunct="0">
                <a:defRPr>
                  <a:solidFill>
                    <a:srgbClr val="133984"/>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9pPr>
            </a:lstStyle>
            <a:p>
              <a:pPr eaLnBrk="1" hangingPunct="1">
                <a:spcBef>
                  <a:spcPct val="50000"/>
                </a:spcBef>
                <a:defRPr/>
              </a:pPr>
              <a:r>
                <a:rPr kumimoji="1" lang="en-US" altLang="zh-CN" sz="2400" b="1">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B</a:t>
              </a:r>
            </a:p>
          </p:txBody>
        </p:sp>
        <p:sp>
          <p:nvSpPr>
            <p:cNvPr id="122" name="Text Box 56"/>
            <p:cNvSpPr txBox="1">
              <a:spLocks noChangeAspect="1" noChangeArrowheads="1"/>
            </p:cNvSpPr>
            <p:nvPr/>
          </p:nvSpPr>
          <p:spPr bwMode="auto">
            <a:xfrm>
              <a:off x="3216" y="2771"/>
              <a:ext cx="304" cy="288"/>
            </a:xfrm>
            <a:prstGeom prst="rect">
              <a:avLst/>
            </a:prstGeom>
            <a:noFill/>
            <a:ln w="9525">
              <a:noFill/>
              <a:miter lim="800000"/>
              <a:headEnd/>
              <a:tailEnd/>
            </a:ln>
            <a:effectLst/>
          </p:spPr>
          <p:txBody>
            <a:bodyPr>
              <a:spAutoFit/>
            </a:bodyPr>
            <a:lstStyle>
              <a:lvl1pPr eaLnBrk="0" hangingPunct="0">
                <a:defRPr>
                  <a:solidFill>
                    <a:srgbClr val="133984"/>
                  </a:solidFill>
                  <a:latin typeface="Arial" panose="020B0604020202020204" pitchFamily="34" charset="0"/>
                  <a:ea typeface="黑体" panose="02010609060101010101" pitchFamily="49" charset="-122"/>
                </a:defRPr>
              </a:lvl1pPr>
              <a:lvl2pPr marL="742950" indent="-285750" eaLnBrk="0" hangingPunct="0">
                <a:defRPr>
                  <a:solidFill>
                    <a:srgbClr val="133984"/>
                  </a:solidFill>
                  <a:latin typeface="Arial" panose="020B0604020202020204" pitchFamily="34" charset="0"/>
                  <a:ea typeface="黑体" panose="02010609060101010101" pitchFamily="49" charset="-122"/>
                </a:defRPr>
              </a:lvl2pPr>
              <a:lvl3pPr marL="1143000" indent="-228600" eaLnBrk="0" hangingPunct="0">
                <a:defRPr>
                  <a:solidFill>
                    <a:srgbClr val="133984"/>
                  </a:solidFill>
                  <a:latin typeface="Arial" panose="020B0604020202020204" pitchFamily="34" charset="0"/>
                  <a:ea typeface="黑体" panose="02010609060101010101" pitchFamily="49" charset="-122"/>
                </a:defRPr>
              </a:lvl3pPr>
              <a:lvl4pPr marL="1600200" indent="-228600" eaLnBrk="0" hangingPunct="0">
                <a:defRPr>
                  <a:solidFill>
                    <a:srgbClr val="133984"/>
                  </a:solidFill>
                  <a:latin typeface="Arial" panose="020B0604020202020204" pitchFamily="34" charset="0"/>
                  <a:ea typeface="黑体" panose="02010609060101010101" pitchFamily="49" charset="-122"/>
                </a:defRPr>
              </a:lvl4pPr>
              <a:lvl5pPr marL="2057400" indent="-228600" eaLnBrk="0" hangingPunct="0">
                <a:defRPr>
                  <a:solidFill>
                    <a:srgbClr val="133984"/>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a:solidFill>
                    <a:srgbClr val="133984"/>
                  </a:solidFill>
                  <a:latin typeface="Arial" panose="020B0604020202020204" pitchFamily="34" charset="0"/>
                  <a:ea typeface="黑体" panose="02010609060101010101" pitchFamily="49" charset="-122"/>
                </a:defRPr>
              </a:lvl9pPr>
            </a:lstStyle>
            <a:p>
              <a:pPr eaLnBrk="1" hangingPunct="1">
                <a:spcBef>
                  <a:spcPct val="50000"/>
                </a:spcBef>
                <a:defRPr/>
              </a:pPr>
              <a:r>
                <a:rPr kumimoji="1" lang="en-US" altLang="zh-CN" sz="2400" b="1" dirty="0">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p>
          </p:txBody>
        </p:sp>
      </p:grpSp>
    </p:spTree>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sz="quarter" idx="10"/>
              </p:nvPr>
            </p:nvSpPr>
            <p:spPr>
              <a:xfrm>
                <a:off x="349858" y="1717675"/>
                <a:ext cx="8050397" cy="4826248"/>
              </a:xfrm>
            </p:spPr>
            <p:txBody>
              <a:bodyPr>
                <a:normAutofit/>
              </a:bodyPr>
              <a:lstStyle/>
              <a:p>
                <a:r>
                  <a:rPr lang="zh-CN" altLang="en-US" b="1" dirty="0"/>
                  <a:t>由相量图可知，两功率表的读数为：</a:t>
                </a:r>
              </a:p>
              <a:p>
                <a:r>
                  <a:rPr kumimoji="1" lang="en-US" altLang="zh-CN" b="1" i="1" dirty="0">
                    <a:latin typeface="Times New Roman" panose="02020603050405020304" pitchFamily="18" charset="0"/>
                    <a:ea typeface="宋体" panose="02010600030101010101" pitchFamily="2" charset="-122"/>
                  </a:rPr>
                  <a:t>P</a:t>
                </a:r>
                <a:r>
                  <a:rPr kumimoji="1" lang="en-US" altLang="zh-CN" b="1" baseline="-25000" dirty="0">
                    <a:latin typeface="Times New Roman" panose="02020603050405020304" pitchFamily="18" charset="0"/>
                    <a:ea typeface="宋体" panose="02010600030101010101" pitchFamily="2" charset="-122"/>
                  </a:rPr>
                  <a:t>1 </a:t>
                </a:r>
                <a:r>
                  <a:rPr kumimoji="1" lang="en-US" altLang="zh-CN" b="1" dirty="0">
                    <a:latin typeface="Times New Roman" panose="02020603050405020304" pitchFamily="18" charset="0"/>
                    <a:ea typeface="宋体" panose="02010600030101010101" pitchFamily="2" charset="-122"/>
                  </a:rPr>
                  <a:t>=  </a:t>
                </a:r>
                <a:r>
                  <a:rPr kumimoji="1" lang="en-US" altLang="zh-CN" b="1" i="1" dirty="0">
                    <a:latin typeface="Times New Roman" panose="02020603050405020304" pitchFamily="18" charset="0"/>
                    <a:ea typeface="宋体" panose="02010600030101010101" pitchFamily="2" charset="-122"/>
                  </a:rPr>
                  <a:t>U</a:t>
                </a:r>
                <a:r>
                  <a:rPr kumimoji="1" lang="en-US" altLang="zh-CN" b="1" baseline="-25000" dirty="0">
                    <a:latin typeface="Times New Roman" panose="02020603050405020304" pitchFamily="18" charset="0"/>
                    <a:ea typeface="宋体" panose="02010600030101010101" pitchFamily="2" charset="-122"/>
                  </a:rPr>
                  <a:t>AC </a:t>
                </a:r>
                <a:r>
                  <a:rPr kumimoji="1" lang="en-US" altLang="zh-CN" b="1" i="1" dirty="0">
                    <a:latin typeface="Times New Roman" panose="02020603050405020304" pitchFamily="18" charset="0"/>
                    <a:ea typeface="宋体" panose="02010600030101010101" pitchFamily="2" charset="-122"/>
                  </a:rPr>
                  <a:t>I</a:t>
                </a:r>
                <a:r>
                  <a:rPr kumimoji="1" lang="en-US" altLang="zh-CN" b="1" baseline="-25000" dirty="0">
                    <a:latin typeface="Times New Roman" panose="02020603050405020304" pitchFamily="18" charset="0"/>
                    <a:ea typeface="宋体" panose="02010600030101010101" pitchFamily="2" charset="-122"/>
                  </a:rPr>
                  <a:t>A </a:t>
                </a:r>
                <a:r>
                  <a:rPr kumimoji="1" lang="en-US" altLang="zh-CN" b="1" dirty="0">
                    <a:latin typeface="Times New Roman" panose="02020603050405020304" pitchFamily="18" charset="0"/>
                    <a:ea typeface="宋体" panose="02010600030101010101" pitchFamily="2" charset="-122"/>
                  </a:rPr>
                  <a:t>cos</a:t>
                </a:r>
                <a:r>
                  <a:rPr kumimoji="1" lang="en-US" altLang="zh-CN" b="1"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b="1" dirty="0">
                    <a:latin typeface="Times New Roman" panose="02020603050405020304" pitchFamily="18" charset="0"/>
                    <a:ea typeface="宋体" panose="02010600030101010101" pitchFamily="2" charset="-122"/>
                  </a:rPr>
                  <a:t> =  </a:t>
                </a:r>
                <a:r>
                  <a:rPr kumimoji="1" lang="en-US" altLang="zh-CN" b="1" i="1" dirty="0" err="1">
                    <a:latin typeface="Times New Roman" panose="02020603050405020304" pitchFamily="18" charset="0"/>
                    <a:ea typeface="宋体" panose="02010600030101010101" pitchFamily="2" charset="-122"/>
                  </a:rPr>
                  <a:t>U</a:t>
                </a:r>
                <a:r>
                  <a:rPr kumimoji="1" lang="en-US" altLang="zh-CN" b="1" i="1" baseline="-25000" dirty="0" err="1">
                    <a:latin typeface="Times New Roman" panose="02020603050405020304" pitchFamily="18" charset="0"/>
                    <a:ea typeface="宋体" panose="02010600030101010101" pitchFamily="2" charset="-122"/>
                  </a:rPr>
                  <a:t>l</a:t>
                </a:r>
                <a:r>
                  <a:rPr kumimoji="1" lang="en-US" altLang="zh-CN" b="1" baseline="-25000" dirty="0">
                    <a:latin typeface="Times New Roman" panose="02020603050405020304" pitchFamily="18" charset="0"/>
                    <a:ea typeface="宋体" panose="02010600030101010101" pitchFamily="2" charset="-122"/>
                  </a:rPr>
                  <a:t> </a:t>
                </a:r>
                <a:r>
                  <a:rPr kumimoji="1" lang="en-US" altLang="zh-CN" b="1" i="1" dirty="0">
                    <a:latin typeface="Times New Roman" panose="02020603050405020304" pitchFamily="18" charset="0"/>
                    <a:ea typeface="宋体" panose="02010600030101010101" pitchFamily="2" charset="-122"/>
                  </a:rPr>
                  <a:t>I</a:t>
                </a:r>
                <a:r>
                  <a:rPr kumimoji="1" lang="en-US" altLang="zh-CN" b="1" i="1" baseline="-25000" dirty="0">
                    <a:latin typeface="Times New Roman" panose="02020603050405020304" pitchFamily="18" charset="0"/>
                    <a:ea typeface="宋体" panose="02010600030101010101" pitchFamily="2" charset="-122"/>
                  </a:rPr>
                  <a:t>l</a:t>
                </a:r>
                <a:r>
                  <a:rPr kumimoji="1" lang="en-US" altLang="zh-CN" b="1" baseline="-25000" dirty="0">
                    <a:latin typeface="Times New Roman" panose="02020603050405020304" pitchFamily="18" charset="0"/>
                    <a:ea typeface="宋体" panose="02010600030101010101" pitchFamily="2" charset="-122"/>
                  </a:rPr>
                  <a:t>  </a:t>
                </a:r>
                <a:r>
                  <a:rPr kumimoji="1" lang="en-US" altLang="zh-CN" b="1" dirty="0">
                    <a:latin typeface="Times New Roman" panose="02020603050405020304" pitchFamily="18" charset="0"/>
                    <a:ea typeface="宋体" panose="02010600030101010101" pitchFamily="2" charset="-122"/>
                  </a:rPr>
                  <a:t>cos (30</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rPr>
                  <a:t>º– </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b="1"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kumimoji="1" lang="en-US" altLang="zh-CN" b="1" dirty="0">
                  <a:latin typeface="Times New Roman" panose="02020603050405020304" pitchFamily="18" charset="0"/>
                  <a:ea typeface="宋体" panose="02010600030101010101" pitchFamily="2" charset="-122"/>
                </a:endParaRPr>
              </a:p>
              <a:p>
                <a:r>
                  <a:rPr kumimoji="1" lang="en-US" altLang="zh-CN" b="1" i="1" dirty="0">
                    <a:latin typeface="Times New Roman" panose="02020603050405020304" pitchFamily="18" charset="0"/>
                    <a:ea typeface="宋体" panose="02010600030101010101" pitchFamily="2" charset="-122"/>
                  </a:rPr>
                  <a:t>P</a:t>
                </a:r>
                <a:r>
                  <a:rPr kumimoji="1" lang="en-US" altLang="zh-CN" b="1" baseline="-25000" dirty="0">
                    <a:latin typeface="Times New Roman" panose="02020603050405020304" pitchFamily="18" charset="0"/>
                    <a:ea typeface="宋体" panose="02010600030101010101" pitchFamily="2" charset="-122"/>
                  </a:rPr>
                  <a:t>2 </a:t>
                </a:r>
                <a:r>
                  <a:rPr kumimoji="1" lang="en-US" altLang="zh-CN" b="1" dirty="0">
                    <a:latin typeface="Times New Roman" panose="02020603050405020304" pitchFamily="18" charset="0"/>
                    <a:ea typeface="宋体" panose="02010600030101010101" pitchFamily="2" charset="-122"/>
                  </a:rPr>
                  <a:t>=  </a:t>
                </a:r>
                <a:r>
                  <a:rPr kumimoji="1" lang="en-US" altLang="zh-CN" b="1" i="1" dirty="0">
                    <a:latin typeface="Times New Roman" panose="02020603050405020304" pitchFamily="18" charset="0"/>
                    <a:ea typeface="宋体" panose="02010600030101010101" pitchFamily="2" charset="-122"/>
                  </a:rPr>
                  <a:t>U</a:t>
                </a:r>
                <a:r>
                  <a:rPr kumimoji="1" lang="en-US" altLang="zh-CN" b="1" baseline="-25000" dirty="0">
                    <a:latin typeface="Times New Roman" panose="02020603050405020304" pitchFamily="18" charset="0"/>
                    <a:ea typeface="宋体" panose="02010600030101010101" pitchFamily="2" charset="-122"/>
                  </a:rPr>
                  <a:t>BC </a:t>
                </a:r>
                <a:r>
                  <a:rPr kumimoji="1" lang="en-US" altLang="zh-CN" b="1" i="1" dirty="0">
                    <a:latin typeface="Times New Roman" panose="02020603050405020304" pitchFamily="18" charset="0"/>
                    <a:ea typeface="宋体" panose="02010600030101010101" pitchFamily="2" charset="-122"/>
                  </a:rPr>
                  <a:t>I</a:t>
                </a:r>
                <a:r>
                  <a:rPr kumimoji="1" lang="en-US" altLang="zh-CN" b="1" baseline="-25000" dirty="0">
                    <a:latin typeface="Times New Roman" panose="02020603050405020304" pitchFamily="18" charset="0"/>
                    <a:ea typeface="宋体" panose="02010600030101010101" pitchFamily="2" charset="-122"/>
                  </a:rPr>
                  <a:t>B </a:t>
                </a:r>
                <a:r>
                  <a:rPr kumimoji="1" lang="en-US" altLang="zh-CN" b="1" dirty="0">
                    <a:latin typeface="Times New Roman" panose="02020603050405020304" pitchFamily="18" charset="0"/>
                    <a:ea typeface="宋体" panose="02010600030101010101" pitchFamily="2" charset="-122"/>
                  </a:rPr>
                  <a:t>cos </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b="1" dirty="0">
                    <a:latin typeface="Times New Roman" panose="02020603050405020304" pitchFamily="18" charset="0"/>
                    <a:ea typeface="宋体" panose="02010600030101010101" pitchFamily="2" charset="-122"/>
                  </a:rPr>
                  <a:t> =  </a:t>
                </a:r>
                <a:r>
                  <a:rPr kumimoji="1" lang="en-US" altLang="zh-CN" b="1" i="1" dirty="0" err="1">
                    <a:latin typeface="Times New Roman" panose="02020603050405020304" pitchFamily="18" charset="0"/>
                    <a:ea typeface="宋体" panose="02010600030101010101" pitchFamily="2" charset="-122"/>
                  </a:rPr>
                  <a:t>U</a:t>
                </a:r>
                <a:r>
                  <a:rPr kumimoji="1" lang="en-US" altLang="zh-CN" b="1" i="1" baseline="-25000" dirty="0" err="1">
                    <a:latin typeface="Times New Roman" panose="02020603050405020304" pitchFamily="18" charset="0"/>
                    <a:ea typeface="宋体" panose="02010600030101010101" pitchFamily="2" charset="-122"/>
                  </a:rPr>
                  <a:t>l</a:t>
                </a:r>
                <a:r>
                  <a:rPr kumimoji="1" lang="en-US" altLang="zh-CN" b="1" baseline="-25000" dirty="0">
                    <a:latin typeface="Times New Roman" panose="02020603050405020304" pitchFamily="18" charset="0"/>
                    <a:ea typeface="宋体" panose="02010600030101010101" pitchFamily="2" charset="-122"/>
                  </a:rPr>
                  <a:t> </a:t>
                </a:r>
                <a:r>
                  <a:rPr kumimoji="1" lang="en-US" altLang="zh-CN" b="1" i="1" dirty="0">
                    <a:latin typeface="Times New Roman" panose="02020603050405020304" pitchFamily="18" charset="0"/>
                    <a:ea typeface="宋体" panose="02010600030101010101" pitchFamily="2" charset="-122"/>
                  </a:rPr>
                  <a:t>I</a:t>
                </a:r>
                <a:r>
                  <a:rPr kumimoji="1" lang="en-US" altLang="zh-CN" b="1" i="1" baseline="-25000" dirty="0">
                    <a:latin typeface="Times New Roman" panose="02020603050405020304" pitchFamily="18" charset="0"/>
                    <a:ea typeface="宋体" panose="02010600030101010101" pitchFamily="2" charset="-122"/>
                  </a:rPr>
                  <a:t>l</a:t>
                </a:r>
                <a:r>
                  <a:rPr kumimoji="1" lang="en-US" altLang="zh-CN" b="1" baseline="-25000" dirty="0">
                    <a:latin typeface="Times New Roman" panose="02020603050405020304" pitchFamily="18" charset="0"/>
                    <a:ea typeface="宋体" panose="02010600030101010101" pitchFamily="2" charset="-122"/>
                  </a:rPr>
                  <a:t>  </a:t>
                </a:r>
                <a:r>
                  <a:rPr kumimoji="1" lang="en-US" altLang="zh-CN" b="1" dirty="0">
                    <a:latin typeface="Times New Roman" panose="02020603050405020304" pitchFamily="18" charset="0"/>
                    <a:ea typeface="宋体" panose="02010600030101010101" pitchFamily="2" charset="-122"/>
                  </a:rPr>
                  <a:t>cos (30</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rPr>
                  <a:t>º+ </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b="1"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kumimoji="1" lang="en-US" altLang="zh-CN" b="1" dirty="0">
                  <a:latin typeface="Times New Roman" panose="02020603050405020304" pitchFamily="18" charset="0"/>
                  <a:ea typeface="宋体" panose="02010600030101010101" pitchFamily="2" charset="-122"/>
                </a:endParaRPr>
              </a:p>
              <a:p>
                <a:r>
                  <a:rPr kumimoji="1" lang="zh-CN" altLang="en-US" b="1" dirty="0">
                    <a:latin typeface="Times New Roman" panose="02020603050405020304" pitchFamily="18" charset="0"/>
                    <a:ea typeface="宋体" panose="02010600030101010101" pitchFamily="2" charset="-122"/>
                  </a:rPr>
                  <a:t>两功率表读数之和为 </a:t>
                </a:r>
              </a:p>
              <a:p>
                <a:r>
                  <a:rPr kumimoji="1" lang="en-US" altLang="zh-CN" b="1" i="1" dirty="0">
                    <a:latin typeface="Times New Roman" panose="02020603050405020304" pitchFamily="18" charset="0"/>
                    <a:ea typeface="宋体" panose="02010600030101010101" pitchFamily="2" charset="-122"/>
                  </a:rPr>
                  <a:t>P</a:t>
                </a:r>
                <a:r>
                  <a:rPr kumimoji="1" lang="en-US" altLang="zh-CN" b="1" i="1" dirty="0">
                    <a:solidFill>
                      <a:srgbClr val="000099"/>
                    </a:solidFill>
                    <a:latin typeface="Times New Roman" panose="02020603050405020304" pitchFamily="18" charset="0"/>
                    <a:ea typeface="宋体" panose="02010600030101010101" pitchFamily="2" charset="-122"/>
                  </a:rPr>
                  <a:t> </a:t>
                </a:r>
                <a:r>
                  <a:rPr kumimoji="1" lang="en-US" altLang="zh-CN" b="1" dirty="0">
                    <a:latin typeface="Times New Roman" panose="02020603050405020304" pitchFamily="18" charset="0"/>
                    <a:ea typeface="宋体" panose="02010600030101010101" pitchFamily="2" charset="-122"/>
                  </a:rPr>
                  <a:t>= </a:t>
                </a:r>
                <a:r>
                  <a:rPr kumimoji="1" lang="en-US" altLang="zh-CN" b="1" i="1" dirty="0">
                    <a:latin typeface="Times New Roman" panose="02020603050405020304" pitchFamily="18" charset="0"/>
                    <a:ea typeface="宋体" panose="02010600030101010101" pitchFamily="2" charset="-122"/>
                  </a:rPr>
                  <a:t>P</a:t>
                </a:r>
                <a:r>
                  <a:rPr kumimoji="1" lang="en-US" altLang="zh-CN" b="1" baseline="-25000" dirty="0">
                    <a:latin typeface="Times New Roman" panose="02020603050405020304" pitchFamily="18" charset="0"/>
                    <a:ea typeface="宋体" panose="02010600030101010101" pitchFamily="2" charset="-122"/>
                  </a:rPr>
                  <a:t>1</a:t>
                </a:r>
                <a:r>
                  <a:rPr kumimoji="1" lang="en-US" altLang="zh-CN" b="1" dirty="0">
                    <a:latin typeface="Times New Roman" panose="02020603050405020304" pitchFamily="18" charset="0"/>
                    <a:ea typeface="宋体" panose="02010600030101010101" pitchFamily="2" charset="-122"/>
                  </a:rPr>
                  <a:t>+ </a:t>
                </a:r>
                <a:r>
                  <a:rPr kumimoji="1" lang="en-US" altLang="zh-CN" b="1" i="1" dirty="0">
                    <a:latin typeface="Times New Roman" panose="02020603050405020304" pitchFamily="18" charset="0"/>
                    <a:ea typeface="宋体" panose="02010600030101010101" pitchFamily="2" charset="-122"/>
                  </a:rPr>
                  <a:t>P</a:t>
                </a:r>
                <a:r>
                  <a:rPr kumimoji="1" lang="en-US" altLang="zh-CN" b="1" baseline="-25000" dirty="0">
                    <a:latin typeface="Times New Roman" panose="02020603050405020304" pitchFamily="18" charset="0"/>
                    <a:ea typeface="宋体" panose="02010600030101010101" pitchFamily="2" charset="-122"/>
                  </a:rPr>
                  <a:t>2</a:t>
                </a:r>
                <a:r>
                  <a:rPr kumimoji="1" lang="en-US" altLang="zh-CN" b="1" dirty="0">
                    <a:latin typeface="Times New Roman" panose="02020603050405020304" pitchFamily="18" charset="0"/>
                    <a:ea typeface="宋体" panose="02010600030101010101" pitchFamily="2" charset="-122"/>
                  </a:rPr>
                  <a:t>= </a:t>
                </a:r>
                <a:r>
                  <a:rPr kumimoji="1" lang="en-US" altLang="zh-CN" b="1" i="1" dirty="0" err="1">
                    <a:latin typeface="Times New Roman" panose="02020603050405020304" pitchFamily="18" charset="0"/>
                    <a:ea typeface="宋体" panose="02010600030101010101" pitchFamily="2" charset="-122"/>
                  </a:rPr>
                  <a:t>U</a:t>
                </a:r>
                <a:r>
                  <a:rPr kumimoji="1" lang="en-US" altLang="zh-CN" b="1" i="1" baseline="-25000" dirty="0" err="1">
                    <a:latin typeface="Times New Roman" panose="02020603050405020304" pitchFamily="18" charset="0"/>
                    <a:ea typeface="宋体" panose="02010600030101010101" pitchFamily="2" charset="-122"/>
                  </a:rPr>
                  <a:t>l</a:t>
                </a:r>
                <a:r>
                  <a:rPr kumimoji="1" lang="en-US" altLang="zh-CN" b="1" baseline="-25000" dirty="0">
                    <a:latin typeface="Times New Roman" panose="02020603050405020304" pitchFamily="18" charset="0"/>
                    <a:ea typeface="宋体" panose="02010600030101010101" pitchFamily="2" charset="-122"/>
                  </a:rPr>
                  <a:t> </a:t>
                </a:r>
                <a:r>
                  <a:rPr kumimoji="1" lang="en-US" altLang="zh-CN" b="1" i="1" dirty="0">
                    <a:latin typeface="Times New Roman" panose="02020603050405020304" pitchFamily="18" charset="0"/>
                    <a:ea typeface="宋体" panose="02010600030101010101" pitchFamily="2" charset="-122"/>
                  </a:rPr>
                  <a:t>I</a:t>
                </a:r>
                <a:r>
                  <a:rPr kumimoji="1" lang="en-US" altLang="zh-CN" b="1" i="1" baseline="-25000" dirty="0">
                    <a:latin typeface="Times New Roman" panose="02020603050405020304" pitchFamily="18" charset="0"/>
                    <a:ea typeface="宋体" panose="02010600030101010101" pitchFamily="2" charset="-122"/>
                  </a:rPr>
                  <a:t>l</a:t>
                </a:r>
                <a:r>
                  <a:rPr kumimoji="1" lang="en-US" altLang="zh-CN" b="1" baseline="-25000" dirty="0">
                    <a:latin typeface="Times New Roman" panose="02020603050405020304" pitchFamily="18" charset="0"/>
                    <a:ea typeface="宋体" panose="02010600030101010101" pitchFamily="2" charset="-122"/>
                  </a:rPr>
                  <a:t>  </a:t>
                </a:r>
                <a:r>
                  <a:rPr kumimoji="1" lang="en-US" altLang="zh-CN" b="1" dirty="0">
                    <a:latin typeface="Times New Roman" panose="02020603050405020304" pitchFamily="18" charset="0"/>
                    <a:ea typeface="宋体" panose="02010600030101010101" pitchFamily="2" charset="-122"/>
                  </a:rPr>
                  <a:t>cos (30</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rPr>
                  <a:t>º– </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b="1"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b="1" dirty="0">
                    <a:latin typeface="Times New Roman" panose="02020603050405020304" pitchFamily="18" charset="0"/>
                    <a:ea typeface="宋体" panose="02010600030101010101" pitchFamily="2" charset="-122"/>
                  </a:rPr>
                  <a:t>+  </a:t>
                </a:r>
                <a:r>
                  <a:rPr kumimoji="1" lang="en-US" altLang="zh-CN" b="1" i="1" dirty="0" err="1">
                    <a:latin typeface="Times New Roman" panose="02020603050405020304" pitchFamily="18" charset="0"/>
                    <a:ea typeface="宋体" panose="02010600030101010101" pitchFamily="2" charset="-122"/>
                  </a:rPr>
                  <a:t>U</a:t>
                </a:r>
                <a:r>
                  <a:rPr kumimoji="1" lang="en-US" altLang="zh-CN" b="1" i="1" baseline="-25000" dirty="0" err="1">
                    <a:latin typeface="Times New Roman" panose="02020603050405020304" pitchFamily="18" charset="0"/>
                    <a:ea typeface="宋体" panose="02010600030101010101" pitchFamily="2" charset="-122"/>
                  </a:rPr>
                  <a:t>l</a:t>
                </a:r>
                <a:r>
                  <a:rPr kumimoji="1" lang="en-US" altLang="zh-CN" b="1" baseline="-25000" dirty="0">
                    <a:latin typeface="Times New Roman" panose="02020603050405020304" pitchFamily="18" charset="0"/>
                    <a:ea typeface="宋体" panose="02010600030101010101" pitchFamily="2" charset="-122"/>
                  </a:rPr>
                  <a:t> </a:t>
                </a:r>
                <a:r>
                  <a:rPr kumimoji="1" lang="en-US" altLang="zh-CN" b="1" i="1" dirty="0">
                    <a:latin typeface="Times New Roman" panose="02020603050405020304" pitchFamily="18" charset="0"/>
                    <a:ea typeface="宋体" panose="02010600030101010101" pitchFamily="2" charset="-122"/>
                  </a:rPr>
                  <a:t>I</a:t>
                </a:r>
                <a:r>
                  <a:rPr kumimoji="1" lang="en-US" altLang="zh-CN" b="1" i="1" baseline="-25000" dirty="0">
                    <a:latin typeface="Times New Roman" panose="02020603050405020304" pitchFamily="18" charset="0"/>
                    <a:ea typeface="宋体" panose="02010600030101010101" pitchFamily="2" charset="-122"/>
                  </a:rPr>
                  <a:t>l</a:t>
                </a:r>
                <a:r>
                  <a:rPr kumimoji="1" lang="en-US" altLang="zh-CN" b="1" baseline="-25000" dirty="0">
                    <a:latin typeface="Times New Roman" panose="02020603050405020304" pitchFamily="18" charset="0"/>
                    <a:ea typeface="宋体" panose="02010600030101010101" pitchFamily="2" charset="-122"/>
                  </a:rPr>
                  <a:t>  </a:t>
                </a:r>
                <a:r>
                  <a:rPr kumimoji="1" lang="en-US" altLang="zh-CN" b="1" dirty="0">
                    <a:latin typeface="Times New Roman" panose="02020603050405020304" pitchFamily="18" charset="0"/>
                    <a:ea typeface="宋体" panose="02010600030101010101" pitchFamily="2" charset="-122"/>
                  </a:rPr>
                  <a:t>cos (30º+ </a:t>
                </a:r>
                <a:r>
                  <a:rPr kumimoji="1" lang="en-US" altLang="zh-CN" b="1"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b="1" dirty="0">
                    <a:latin typeface="Times New Roman" panose="02020603050405020304" pitchFamily="18" charset="0"/>
                    <a:ea typeface="宋体" panose="02010600030101010101" pitchFamily="2" charset="-122"/>
                    <a:sym typeface="Symbol" panose="05050102010706020507" pitchFamily="18" charset="2"/>
                  </a:rPr>
                  <a:t>)</a:t>
                </a:r>
                <a14:m>
                  <m:oMath xmlns:m="http://schemas.openxmlformats.org/officeDocument/2006/math">
                    <m:r>
                      <a:rPr kumimoji="1" lang="en-US" altLang="zh-CN" b="1" i="1" dirty="0">
                        <a:latin typeface="Cambria Math" panose="02040503050406030204" pitchFamily="18" charset="0"/>
                        <a:ea typeface="宋体" panose="02010600030101010101" pitchFamily="2" charset="-122"/>
                        <a:sym typeface="Symbol" panose="05050102010706020507" pitchFamily="18" charset="2"/>
                      </a:rPr>
                      <m:t>=</m:t>
                    </m:r>
                    <m:rad>
                      <m:radPr>
                        <m:degHide m:val="on"/>
                        <m:ctrlPr>
                          <a:rPr kumimoji="1" lang="en-US" altLang="zh-CN" b="1" i="1" dirty="0" smtClean="0">
                            <a:latin typeface="Cambria Math" panose="02040503050406030204" pitchFamily="18" charset="0"/>
                            <a:ea typeface="宋体" panose="02010600030101010101" pitchFamily="2" charset="-122"/>
                            <a:sym typeface="Symbol" panose="05050102010706020507" pitchFamily="18" charset="2"/>
                          </a:rPr>
                        </m:ctrlPr>
                      </m:radPr>
                      <m:deg/>
                      <m:e>
                        <m:r>
                          <a:rPr kumimoji="1" lang="en-US" altLang="zh-CN" b="1" i="1" dirty="0">
                            <a:latin typeface="Cambria Math" panose="02040503050406030204" pitchFamily="18" charset="0"/>
                            <a:ea typeface="宋体" panose="02010600030101010101" pitchFamily="2" charset="-122"/>
                            <a:sym typeface="Symbol" panose="05050102010706020507" pitchFamily="18" charset="2"/>
                          </a:rPr>
                          <m:t>3</m:t>
                        </m:r>
                      </m:e>
                    </m:rad>
                    <m:sSub>
                      <m:sSubPr>
                        <m:ctrlPr>
                          <a:rPr kumimoji="1" lang="en-US" altLang="zh-CN" b="1" i="1" dirty="0" smtClean="0">
                            <a:latin typeface="Cambria Math" panose="02040503050406030204" pitchFamily="18" charset="0"/>
                            <a:ea typeface="宋体" panose="02010600030101010101" pitchFamily="2" charset="-122"/>
                            <a:sym typeface="Symbol" panose="05050102010706020507" pitchFamily="18" charset="2"/>
                          </a:rPr>
                        </m:ctrlPr>
                      </m:sSubPr>
                      <m:e>
                        <m:r>
                          <a:rPr kumimoji="1" lang="en-US" altLang="zh-CN" b="1" i="1" dirty="0" smtClean="0">
                            <a:latin typeface="Cambria Math" panose="02040503050406030204" pitchFamily="18" charset="0"/>
                            <a:ea typeface="宋体" panose="02010600030101010101" pitchFamily="2" charset="-122"/>
                            <a:sym typeface="Symbol" panose="05050102010706020507" pitchFamily="18" charset="2"/>
                          </a:rPr>
                          <m:t>𝑼</m:t>
                        </m:r>
                      </m:e>
                      <m:sub>
                        <m:r>
                          <a:rPr kumimoji="1" lang="en-US" altLang="zh-CN" b="1" i="1" dirty="0" smtClean="0">
                            <a:latin typeface="Cambria Math" panose="02040503050406030204" pitchFamily="18" charset="0"/>
                            <a:ea typeface="宋体" panose="02010600030101010101" pitchFamily="2" charset="-122"/>
                            <a:sym typeface="Symbol" panose="05050102010706020507" pitchFamily="18" charset="2"/>
                          </a:rPr>
                          <m:t>𝒍</m:t>
                        </m:r>
                      </m:sub>
                    </m:sSub>
                    <m:sSub>
                      <m:sSubPr>
                        <m:ctrlPr>
                          <a:rPr kumimoji="1" lang="en-US" altLang="zh-CN" b="1" i="1" dirty="0" smtClean="0">
                            <a:latin typeface="Cambria Math" panose="02040503050406030204" pitchFamily="18" charset="0"/>
                            <a:ea typeface="宋体" panose="02010600030101010101" pitchFamily="2" charset="-122"/>
                            <a:sym typeface="Symbol" panose="05050102010706020507" pitchFamily="18" charset="2"/>
                          </a:rPr>
                        </m:ctrlPr>
                      </m:sSubPr>
                      <m:e>
                        <m:r>
                          <a:rPr kumimoji="1" lang="en-US" altLang="zh-CN" b="1" i="1" dirty="0" smtClean="0">
                            <a:latin typeface="Cambria Math" panose="02040503050406030204" pitchFamily="18" charset="0"/>
                            <a:ea typeface="宋体" panose="02010600030101010101" pitchFamily="2" charset="-122"/>
                            <a:sym typeface="Symbol" panose="05050102010706020507" pitchFamily="18" charset="2"/>
                          </a:rPr>
                          <m:t>𝑰</m:t>
                        </m:r>
                      </m:e>
                      <m:sub>
                        <m:r>
                          <a:rPr kumimoji="1" lang="en-US" altLang="zh-CN" b="1" i="1" dirty="0" smtClean="0">
                            <a:latin typeface="Cambria Math" panose="02040503050406030204" pitchFamily="18" charset="0"/>
                            <a:ea typeface="宋体" panose="02010600030101010101" pitchFamily="2" charset="-122"/>
                            <a:sym typeface="Symbol" panose="05050102010706020507" pitchFamily="18" charset="2"/>
                          </a:rPr>
                          <m:t>𝒍</m:t>
                        </m:r>
                      </m:sub>
                    </m:sSub>
                    <m:r>
                      <a:rPr kumimoji="1" lang="en-US" altLang="zh-CN" b="1" i="1" dirty="0" smtClean="0">
                        <a:latin typeface="Cambria Math" panose="02040503050406030204" pitchFamily="18" charset="0"/>
                        <a:ea typeface="宋体" panose="02010600030101010101" pitchFamily="2" charset="-122"/>
                        <a:sym typeface="Symbol" panose="05050102010706020507" pitchFamily="18" charset="2"/>
                      </a:rPr>
                      <m:t>𝒄𝒐𝒔</m:t>
                    </m:r>
                    <m:r>
                      <a:rPr kumimoji="1" lang="zh-CN" altLang="en-US" b="1" i="1" dirty="0" smtClean="0">
                        <a:latin typeface="Cambria Math" panose="02040503050406030204" pitchFamily="18" charset="0"/>
                        <a:ea typeface="宋体" panose="02010600030101010101" pitchFamily="2" charset="-122"/>
                        <a:sym typeface="Symbol" panose="05050102010706020507" pitchFamily="18" charset="2"/>
                      </a:rPr>
                      <m:t>𝝋</m:t>
                    </m:r>
                  </m:oMath>
                </a14:m>
                <a:endParaRPr kumimoji="1" lang="en-US" altLang="zh-CN" b="1" dirty="0">
                  <a:latin typeface="Times New Roman" panose="02020603050405020304" pitchFamily="18" charset="0"/>
                  <a:ea typeface="宋体" panose="02010600030101010101" pitchFamily="2" charset="-122"/>
                  <a:sym typeface="Symbol" panose="05050102010706020507" pitchFamily="18" charset="2"/>
                </a:endParaRPr>
              </a:p>
              <a:p>
                <a:r>
                  <a:rPr kumimoji="1" lang="zh-CN" altLang="en-US" b="1" dirty="0">
                    <a:latin typeface="Times New Roman" panose="02020603050405020304" pitchFamily="18" charset="0"/>
                    <a:ea typeface="宋体" panose="02010600030101010101" pitchFamily="2" charset="-122"/>
                  </a:rPr>
                  <a:t>当</a:t>
                </a:r>
                <a:r>
                  <a:rPr kumimoji="1" lang="zh-CN" altLang="en-US" b="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b="1" dirty="0">
                    <a:latin typeface="Times New Roman" panose="02020603050405020304" pitchFamily="18" charset="0"/>
                    <a:ea typeface="宋体" panose="02010600030101010101" pitchFamily="2" charset="-122"/>
                    <a:sym typeface="Symbol" panose="05050102010706020507" pitchFamily="18" charset="2"/>
                  </a:rPr>
                  <a:t>&lt; 60</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º</a:t>
                </a:r>
                <a:r>
                  <a:rPr kumimoji="1" lang="zh-CN" altLang="en-US" b="1" dirty="0">
                    <a:latin typeface="Times New Roman" panose="02020603050405020304" pitchFamily="18" charset="0"/>
                    <a:ea typeface="宋体" panose="02010600030101010101" pitchFamily="2" charset="-122"/>
                    <a:sym typeface="Symbol" panose="05050102010706020507" pitchFamily="18" charset="2"/>
                  </a:rPr>
                  <a:t>时，</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P</a:t>
                </a:r>
                <a:r>
                  <a:rPr kumimoji="1" lang="en-US" altLang="zh-CN" b="1" baseline="-25000" dirty="0">
                    <a:latin typeface="Times New Roman" panose="02020603050405020304" pitchFamily="18" charset="0"/>
                    <a:ea typeface="宋体" panose="02010600030101010101" pitchFamily="2" charset="-122"/>
                    <a:sym typeface="Symbol" panose="05050102010706020507" pitchFamily="18" charset="2"/>
                  </a:rPr>
                  <a:t>1</a:t>
                </a:r>
                <a:r>
                  <a:rPr kumimoji="1" lang="zh-CN" altLang="en-US" b="1" dirty="0">
                    <a:latin typeface="Times New Roman" panose="02020603050405020304" pitchFamily="18" charset="0"/>
                    <a:ea typeface="宋体" panose="02010600030101010101" pitchFamily="2" charset="-122"/>
                    <a:sym typeface="Symbol" panose="05050102010706020507" pitchFamily="18" charset="2"/>
                  </a:rPr>
                  <a:t>和</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P</a:t>
                </a:r>
                <a:r>
                  <a:rPr kumimoji="1" lang="en-US" altLang="zh-CN" b="1" baseline="-25000" dirty="0">
                    <a:latin typeface="Times New Roman" panose="02020603050405020304" pitchFamily="18" charset="0"/>
                    <a:ea typeface="宋体" panose="02010600030101010101" pitchFamily="2" charset="-122"/>
                    <a:sym typeface="Symbol" panose="05050102010706020507" pitchFamily="18" charset="2"/>
                  </a:rPr>
                  <a:t>2 </a:t>
                </a:r>
                <a:r>
                  <a:rPr kumimoji="1" lang="zh-CN" altLang="en-US" b="1" dirty="0">
                    <a:latin typeface="Times New Roman" panose="02020603050405020304" pitchFamily="18" charset="0"/>
                    <a:ea typeface="宋体" panose="02010600030101010101" pitchFamily="2" charset="-122"/>
                    <a:sym typeface="Symbol" panose="05050102010706020507" pitchFamily="18" charset="2"/>
                  </a:rPr>
                  <a:t>均为正值，</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P </a:t>
                </a:r>
                <a:r>
                  <a:rPr kumimoji="1" lang="en-US" altLang="zh-CN" b="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P</a:t>
                </a:r>
                <a:r>
                  <a:rPr kumimoji="1" lang="en-US" altLang="zh-CN" b="1" baseline="-25000" dirty="0">
                    <a:latin typeface="Times New Roman" panose="02020603050405020304" pitchFamily="18" charset="0"/>
                    <a:ea typeface="宋体" panose="02010600030101010101" pitchFamily="2" charset="-122"/>
                    <a:sym typeface="Symbol" panose="05050102010706020507" pitchFamily="18" charset="2"/>
                  </a:rPr>
                  <a:t>1</a:t>
                </a:r>
                <a:r>
                  <a:rPr kumimoji="1" lang="zh-CN" altLang="en-US" b="1" baseline="-25000" dirty="0">
                    <a:latin typeface="Times New Roman" panose="02020603050405020304" pitchFamily="18" charset="0"/>
                    <a:ea typeface="宋体" panose="02010600030101010101" pitchFamily="2" charset="-122"/>
                    <a:sym typeface="Symbol" panose="05050102010706020507" pitchFamily="18" charset="2"/>
                  </a:rPr>
                  <a:t>读数</a:t>
                </a:r>
                <a:r>
                  <a:rPr kumimoji="1" lang="en-US" altLang="zh-CN" b="1"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P</a:t>
                </a:r>
                <a:r>
                  <a:rPr kumimoji="1" lang="en-US" altLang="zh-CN" b="1" baseline="-25000" dirty="0">
                    <a:latin typeface="Times New Roman" panose="02020603050405020304" pitchFamily="18" charset="0"/>
                    <a:ea typeface="宋体" panose="02010600030101010101" pitchFamily="2" charset="-122"/>
                    <a:sym typeface="Symbol" panose="05050102010706020507" pitchFamily="18" charset="2"/>
                  </a:rPr>
                  <a:t>2</a:t>
                </a:r>
                <a:r>
                  <a:rPr kumimoji="1" lang="zh-CN" altLang="en-US" b="1" baseline="-25000" dirty="0">
                    <a:latin typeface="Times New Roman" panose="02020603050405020304" pitchFamily="18" charset="0"/>
                    <a:ea typeface="宋体" panose="02010600030101010101" pitchFamily="2" charset="-122"/>
                    <a:sym typeface="Symbol" panose="05050102010706020507" pitchFamily="18" charset="2"/>
                  </a:rPr>
                  <a:t>读数</a:t>
                </a:r>
                <a:endParaRPr kumimoji="1" lang="en-US" altLang="zh-CN" b="1" baseline="-25000" dirty="0">
                  <a:latin typeface="Times New Roman" panose="02020603050405020304" pitchFamily="18" charset="0"/>
                  <a:ea typeface="宋体" panose="02010600030101010101" pitchFamily="2" charset="-122"/>
                  <a:sym typeface="Symbol" panose="05050102010706020507" pitchFamily="18" charset="2"/>
                </a:endParaRPr>
              </a:p>
              <a:p>
                <a:r>
                  <a:rPr kumimoji="1" lang="zh-CN" altLang="en-US" b="1" dirty="0">
                    <a:latin typeface="Times New Roman" panose="02020603050405020304" pitchFamily="18" charset="0"/>
                    <a:ea typeface="宋体" panose="02010600030101010101" pitchFamily="2" charset="-122"/>
                  </a:rPr>
                  <a:t>当</a:t>
                </a:r>
                <a:r>
                  <a:rPr kumimoji="1" lang="zh-CN" altLang="en-US" b="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b="1" dirty="0">
                    <a:latin typeface="Times New Roman" panose="02020603050405020304" pitchFamily="18" charset="0"/>
                    <a:ea typeface="宋体" panose="02010600030101010101" pitchFamily="2" charset="-122"/>
                    <a:sym typeface="Symbol" panose="05050102010706020507" pitchFamily="18" charset="2"/>
                  </a:rPr>
                  <a:t>&gt; 60</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º</a:t>
                </a:r>
                <a:r>
                  <a:rPr kumimoji="1" lang="zh-CN" altLang="en-US" b="1" dirty="0">
                    <a:latin typeface="Times New Roman" panose="02020603050405020304" pitchFamily="18" charset="0"/>
                    <a:ea typeface="宋体" panose="02010600030101010101" pitchFamily="2" charset="-122"/>
                    <a:sym typeface="Symbol" panose="05050102010706020507" pitchFamily="18" charset="2"/>
                  </a:rPr>
                  <a:t>时，</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P</a:t>
                </a:r>
                <a:r>
                  <a:rPr kumimoji="1" lang="en-US" altLang="zh-CN" b="1" baseline="-25000" dirty="0">
                    <a:latin typeface="Times New Roman" panose="02020603050405020304" pitchFamily="18" charset="0"/>
                    <a:ea typeface="宋体" panose="02010600030101010101" pitchFamily="2" charset="-122"/>
                    <a:sym typeface="Symbol" panose="05050102010706020507" pitchFamily="18" charset="2"/>
                  </a:rPr>
                  <a:t>1</a:t>
                </a:r>
                <a:r>
                  <a:rPr kumimoji="1" lang="zh-CN" altLang="en-US" b="1" dirty="0">
                    <a:latin typeface="Times New Roman" panose="02020603050405020304" pitchFamily="18" charset="0"/>
                    <a:ea typeface="宋体" panose="02010600030101010101" pitchFamily="2" charset="-122"/>
                    <a:sym typeface="Symbol" panose="05050102010706020507" pitchFamily="18" charset="2"/>
                  </a:rPr>
                  <a:t>为正值，</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P</a:t>
                </a:r>
                <a:r>
                  <a:rPr kumimoji="1" lang="en-US" altLang="zh-CN" b="1" baseline="-25000" dirty="0">
                    <a:latin typeface="Times New Roman" panose="02020603050405020304" pitchFamily="18" charset="0"/>
                    <a:ea typeface="宋体" panose="02010600030101010101" pitchFamily="2" charset="-122"/>
                    <a:sym typeface="Symbol" panose="05050102010706020507" pitchFamily="18" charset="2"/>
                  </a:rPr>
                  <a:t>2</a:t>
                </a:r>
                <a:r>
                  <a:rPr kumimoji="1" lang="zh-CN" altLang="en-US" b="1" dirty="0">
                    <a:latin typeface="Times New Roman" panose="02020603050405020304" pitchFamily="18" charset="0"/>
                    <a:ea typeface="宋体" panose="02010600030101010101" pitchFamily="2" charset="-122"/>
                    <a:sym typeface="Symbol" panose="05050102010706020507" pitchFamily="18" charset="2"/>
                  </a:rPr>
                  <a:t>为负值，反转，</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P </a:t>
                </a:r>
                <a:r>
                  <a:rPr kumimoji="1" lang="en-US" altLang="zh-CN" b="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P</a:t>
                </a:r>
                <a:r>
                  <a:rPr kumimoji="1" lang="en-US" altLang="zh-CN" b="1" baseline="-25000" dirty="0">
                    <a:latin typeface="Times New Roman" panose="02020603050405020304" pitchFamily="18" charset="0"/>
                    <a:ea typeface="宋体" panose="02010600030101010101" pitchFamily="2" charset="-122"/>
                    <a:sym typeface="Symbol" panose="05050102010706020507" pitchFamily="18" charset="2"/>
                  </a:rPr>
                  <a:t>1</a:t>
                </a:r>
                <a:r>
                  <a:rPr kumimoji="1" lang="zh-CN" altLang="en-US" b="1" baseline="-25000" dirty="0">
                    <a:latin typeface="Times New Roman" panose="02020603050405020304" pitchFamily="18" charset="0"/>
                    <a:ea typeface="宋体" panose="02010600030101010101" pitchFamily="2" charset="-122"/>
                    <a:sym typeface="Symbol" panose="05050102010706020507" pitchFamily="18" charset="2"/>
                  </a:rPr>
                  <a:t>读数</a:t>
                </a:r>
                <a:r>
                  <a:rPr kumimoji="1" lang="en-US" altLang="zh-CN" b="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b="1" i="1" dirty="0">
                    <a:latin typeface="Times New Roman" panose="02020603050405020304" pitchFamily="18" charset="0"/>
                    <a:ea typeface="宋体" panose="02010600030101010101" pitchFamily="2" charset="-122"/>
                    <a:sym typeface="Symbol" panose="05050102010706020507" pitchFamily="18" charset="2"/>
                  </a:rPr>
                  <a:t>P</a:t>
                </a:r>
                <a:r>
                  <a:rPr kumimoji="1" lang="en-US" altLang="zh-CN" b="1" baseline="-25000" dirty="0">
                    <a:latin typeface="Times New Roman" panose="02020603050405020304" pitchFamily="18" charset="0"/>
                    <a:ea typeface="宋体" panose="02010600030101010101" pitchFamily="2" charset="-122"/>
                    <a:sym typeface="Symbol" panose="05050102010706020507" pitchFamily="18" charset="2"/>
                  </a:rPr>
                  <a:t>2</a:t>
                </a:r>
                <a:r>
                  <a:rPr kumimoji="1" lang="zh-CN" altLang="en-US" b="1" baseline="-25000" dirty="0">
                    <a:latin typeface="Times New Roman" panose="02020603050405020304" pitchFamily="18" charset="0"/>
                    <a:ea typeface="宋体" panose="02010600030101010101" pitchFamily="2" charset="-122"/>
                    <a:sym typeface="Symbol" panose="05050102010706020507" pitchFamily="18" charset="2"/>
                  </a:rPr>
                  <a:t>读数</a:t>
                </a:r>
                <a:endParaRPr kumimoji="1" lang="en-US" altLang="zh-CN" b="1" baseline="-25000" dirty="0">
                  <a:latin typeface="Times New Roman" panose="02020603050405020304" pitchFamily="18" charset="0"/>
                  <a:ea typeface="宋体" panose="02010600030101010101" pitchFamily="2" charset="-122"/>
                  <a:sym typeface="Symbol" panose="05050102010706020507" pitchFamily="18" charset="2"/>
                </a:endParaRPr>
              </a:p>
              <a:p>
                <a:r>
                  <a:rPr kumimoji="1" lang="zh-CN" altLang="en-US" b="1" dirty="0">
                    <a:latin typeface="Times New Roman" panose="02020603050405020304" pitchFamily="18" charset="0"/>
                    <a:ea typeface="宋体" panose="02010600030101010101" pitchFamily="2" charset="-122"/>
                    <a:sym typeface="Symbol" panose="05050102010706020507" pitchFamily="18" charset="2"/>
                  </a:rPr>
                  <a:t>任何一只表的读数无意义</a:t>
                </a:r>
              </a:p>
              <a:p>
                <a:endParaRPr kumimoji="1" lang="zh-CN" altLang="en-US" b="1" baseline="-25000" dirty="0">
                  <a:solidFill>
                    <a:srgbClr val="000099"/>
                  </a:solidFill>
                  <a:latin typeface="Times New Roman" panose="02020603050405020304" pitchFamily="18" charset="0"/>
                  <a:ea typeface="宋体" panose="02010600030101010101" pitchFamily="2" charset="-122"/>
                  <a:sym typeface="Symbol" panose="05050102010706020507" pitchFamily="18" charset="2"/>
                </a:endParaRPr>
              </a:p>
              <a:p>
                <a:endParaRPr lang="zh-CN" altLang="en-US" dirty="0"/>
              </a:p>
            </p:txBody>
          </p:sp>
        </mc:Choice>
        <mc:Fallback xmlns="">
          <p:sp>
            <p:nvSpPr>
              <p:cNvPr id="4" name="内容占位符 3"/>
              <p:cNvSpPr>
                <a:spLocks noGrp="1" noRot="1" noChangeAspect="1" noMove="1" noResize="1" noEditPoints="1" noAdjustHandles="1" noChangeArrowheads="1" noChangeShapeType="1" noTextEdit="1"/>
              </p:cNvSpPr>
              <p:nvPr>
                <p:ph sz="quarter" idx="10"/>
              </p:nvPr>
            </p:nvSpPr>
            <p:spPr>
              <a:xfrm>
                <a:off x="349858" y="1717675"/>
                <a:ext cx="8050397" cy="4826248"/>
              </a:xfrm>
              <a:blipFill>
                <a:blip r:embed="rId3"/>
                <a:stretch>
                  <a:fillRect l="-833" t="-506"/>
                </a:stretch>
              </a:blipFill>
            </p:spPr>
            <p:txBody>
              <a:bodyPr/>
              <a:lstStyle/>
              <a:p>
                <a:r>
                  <a:rPr lang="zh-CN" altLang="en-US">
                    <a:noFill/>
                  </a:rPr>
                  <a:t> </a:t>
                </a:r>
              </a:p>
            </p:txBody>
          </p:sp>
        </mc:Fallback>
      </mc:AlternateContent>
      <p:sp>
        <p:nvSpPr>
          <p:cNvPr id="5" name="内容占位符 4"/>
          <p:cNvSpPr>
            <a:spLocks noGrp="1"/>
          </p:cNvSpPr>
          <p:nvPr>
            <p:ph sz="quarter" idx="11"/>
          </p:nvPr>
        </p:nvSpPr>
        <p:spPr/>
        <p:txBody>
          <a:bodyPr/>
          <a:lstStyle/>
          <a:p>
            <a:r>
              <a:rPr lang="zh-CN" altLang="en-US" dirty="0"/>
              <a:t>可见，采用两表法可测量三相功率。</a:t>
            </a:r>
          </a:p>
          <a:p>
            <a:r>
              <a:rPr kumimoji="1" lang="en-US" altLang="zh-CN" b="1" i="1" dirty="0">
                <a:latin typeface="Times New Roman" panose="02020603050405020304" pitchFamily="18" charset="0"/>
                <a:ea typeface="宋体" pitchFamily="2" charset="-122"/>
                <a:cs typeface="Times New Roman" panose="02020603050405020304" pitchFamily="18" charset="0"/>
              </a:rPr>
              <a:t>P</a:t>
            </a:r>
            <a:r>
              <a:rPr kumimoji="1" lang="en-US" altLang="zh-CN" b="1" i="1" dirty="0">
                <a:solidFill>
                  <a:srgbClr val="000099"/>
                </a:solidFill>
                <a:latin typeface="Times New Roman" panose="02020603050405020304" pitchFamily="18" charset="0"/>
                <a:ea typeface="宋体" pitchFamily="2" charset="-122"/>
                <a:cs typeface="Times New Roman" panose="02020603050405020304" pitchFamily="18" charset="0"/>
              </a:rPr>
              <a:t> </a:t>
            </a:r>
            <a:r>
              <a:rPr kumimoji="1" lang="en-US" altLang="zh-CN" b="1" dirty="0">
                <a:latin typeface="Times New Roman" panose="02020603050405020304" pitchFamily="18" charset="0"/>
                <a:ea typeface="宋体" pitchFamily="2" charset="-122"/>
                <a:cs typeface="Times New Roman" panose="02020603050405020304" pitchFamily="18" charset="0"/>
              </a:rPr>
              <a:t>= </a:t>
            </a:r>
            <a:r>
              <a:rPr kumimoji="1" lang="en-US" altLang="zh-CN" b="1" i="1" dirty="0">
                <a:latin typeface="Times New Roman" panose="02020603050405020304" pitchFamily="18" charset="0"/>
                <a:ea typeface="宋体" pitchFamily="2" charset="-122"/>
                <a:cs typeface="Times New Roman" panose="02020603050405020304" pitchFamily="18" charset="0"/>
              </a:rPr>
              <a:t>P</a:t>
            </a:r>
            <a:r>
              <a:rPr kumimoji="1" lang="en-US" altLang="zh-CN" b="1" i="1" baseline="-25000" dirty="0">
                <a:latin typeface="Times New Roman" panose="02020603050405020304" pitchFamily="18" charset="0"/>
                <a:ea typeface="宋体" pitchFamily="2" charset="-122"/>
                <a:cs typeface="Times New Roman" panose="02020603050405020304" pitchFamily="18" charset="0"/>
              </a:rPr>
              <a:t>1</a:t>
            </a:r>
            <a:r>
              <a:rPr kumimoji="1" lang="en-US" altLang="zh-CN" b="1" i="1" dirty="0">
                <a:latin typeface="Times New Roman" panose="02020603050405020304" pitchFamily="18" charset="0"/>
                <a:ea typeface="宋体" pitchFamily="2" charset="-122"/>
                <a:cs typeface="Times New Roman" panose="02020603050405020304" pitchFamily="18" charset="0"/>
              </a:rPr>
              <a:t>+P</a:t>
            </a:r>
            <a:r>
              <a:rPr kumimoji="1" lang="en-US" altLang="zh-CN" b="1" i="1" baseline="-25000" dirty="0">
                <a:latin typeface="Times New Roman" panose="02020603050405020304" pitchFamily="18" charset="0"/>
                <a:ea typeface="宋体" pitchFamily="2" charset="-122"/>
                <a:cs typeface="Times New Roman" panose="02020603050405020304" pitchFamily="18" charset="0"/>
              </a:rPr>
              <a:t>2</a:t>
            </a:r>
          </a:p>
          <a:p>
            <a:r>
              <a:rPr kumimoji="1" lang="en-US" altLang="zh-CN" b="1" dirty="0">
                <a:latin typeface="Tahoma" pitchFamily="34" charset="0"/>
                <a:ea typeface="宋体" pitchFamily="2" charset="-122"/>
              </a:rPr>
              <a:t>=</a:t>
            </a:r>
            <a:r>
              <a:rPr kumimoji="1" lang="en-US" altLang="zh-CN" b="1" i="1" dirty="0">
                <a:ea typeface="宋体" pitchFamily="2" charset="-122"/>
              </a:rPr>
              <a:t>U</a:t>
            </a:r>
            <a:r>
              <a:rPr kumimoji="1" lang="en-US" altLang="zh-CN" b="1" baseline="-25000" dirty="0">
                <a:ea typeface="宋体" pitchFamily="2" charset="-122"/>
              </a:rPr>
              <a:t>AC</a:t>
            </a:r>
            <a:r>
              <a:rPr kumimoji="1" lang="en-US" altLang="zh-CN" b="1" dirty="0">
                <a:ea typeface="宋体" pitchFamily="2" charset="-122"/>
              </a:rPr>
              <a:t> </a:t>
            </a:r>
            <a:r>
              <a:rPr kumimoji="1" lang="en-US" altLang="zh-CN" b="1" i="1" dirty="0">
                <a:ea typeface="宋体" pitchFamily="2" charset="-122"/>
              </a:rPr>
              <a:t>I</a:t>
            </a:r>
            <a:r>
              <a:rPr kumimoji="1" lang="en-US" altLang="zh-CN" b="1" baseline="-25000" dirty="0">
                <a:ea typeface="宋体" pitchFamily="2" charset="-122"/>
              </a:rPr>
              <a:t>A</a:t>
            </a:r>
            <a:r>
              <a:rPr kumimoji="1" lang="en-US" altLang="zh-CN" b="1" dirty="0">
                <a:ea typeface="宋体" pitchFamily="2" charset="-122"/>
              </a:rPr>
              <a:t> cos</a:t>
            </a:r>
            <a:r>
              <a:rPr kumimoji="1" lang="en-US" altLang="zh-CN" b="1" dirty="0">
                <a:ea typeface="宋体" pitchFamily="2" charset="-122"/>
                <a:sym typeface="Symbol" pitchFamily="18" charset="2"/>
              </a:rPr>
              <a:t></a:t>
            </a:r>
            <a:r>
              <a:rPr kumimoji="1" lang="en-US" altLang="zh-CN" b="1" dirty="0">
                <a:ea typeface="宋体" pitchFamily="2" charset="-122"/>
              </a:rPr>
              <a:t> + </a:t>
            </a:r>
            <a:r>
              <a:rPr kumimoji="1" lang="en-US" altLang="zh-CN" b="1" i="1" dirty="0">
                <a:ea typeface="宋体" pitchFamily="2" charset="-122"/>
              </a:rPr>
              <a:t>U</a:t>
            </a:r>
            <a:r>
              <a:rPr kumimoji="1" lang="en-US" altLang="zh-CN" b="1" baseline="-25000" dirty="0">
                <a:ea typeface="宋体" pitchFamily="2" charset="-122"/>
              </a:rPr>
              <a:t>BC</a:t>
            </a:r>
            <a:r>
              <a:rPr kumimoji="1" lang="en-US" altLang="zh-CN" b="1" dirty="0">
                <a:ea typeface="宋体" pitchFamily="2" charset="-122"/>
              </a:rPr>
              <a:t> </a:t>
            </a:r>
            <a:r>
              <a:rPr kumimoji="1" lang="en-US" altLang="zh-CN" b="1" i="1" dirty="0">
                <a:ea typeface="宋体" pitchFamily="2" charset="-122"/>
              </a:rPr>
              <a:t>I</a:t>
            </a:r>
            <a:r>
              <a:rPr kumimoji="1" lang="en-US" altLang="zh-CN" b="1" baseline="-25000" dirty="0">
                <a:ea typeface="宋体" pitchFamily="2" charset="-122"/>
              </a:rPr>
              <a:t>B</a:t>
            </a:r>
            <a:r>
              <a:rPr kumimoji="1" lang="en-US" altLang="zh-CN" b="1" dirty="0">
                <a:ea typeface="宋体" pitchFamily="2" charset="-122"/>
              </a:rPr>
              <a:t> cos </a:t>
            </a:r>
            <a:r>
              <a:rPr kumimoji="1" lang="en-US" altLang="zh-CN" b="1" dirty="0">
                <a:ea typeface="宋体" pitchFamily="2" charset="-122"/>
                <a:sym typeface="Symbol" pitchFamily="18" charset="2"/>
              </a:rPr>
              <a:t></a:t>
            </a:r>
            <a:r>
              <a:rPr kumimoji="1" lang="en-US" altLang="zh-CN" dirty="0">
                <a:ea typeface="宋体" pitchFamily="2" charset="-122"/>
              </a:rPr>
              <a:t> </a:t>
            </a:r>
          </a:p>
          <a:p>
            <a:endParaRPr lang="zh-CN" altLang="en-US" dirty="0"/>
          </a:p>
        </p:txBody>
      </p:sp>
      <p:sp>
        <p:nvSpPr>
          <p:cNvPr id="3" name="标题 2"/>
          <p:cNvSpPr>
            <a:spLocks noGrp="1"/>
          </p:cNvSpPr>
          <p:nvPr>
            <p:ph type="title"/>
          </p:nvPr>
        </p:nvSpPr>
        <p:spPr/>
        <p:txBody>
          <a:bodyPr>
            <a:normAutofit/>
          </a:bodyPr>
          <a:lstStyle/>
          <a:p>
            <a:r>
              <a:rPr lang="zh-CN" altLang="en-US" dirty="0"/>
              <a:t>三相交流功率的测量</a:t>
            </a:r>
          </a:p>
        </p:txBody>
      </p:sp>
      <p:graphicFrame>
        <p:nvGraphicFramePr>
          <p:cNvPr id="84994" name="Object 11"/>
          <p:cNvGraphicFramePr>
            <a:graphicFrameLocks noChangeAspect="1"/>
          </p:cNvGraphicFramePr>
          <p:nvPr>
            <p:extLst>
              <p:ext uri="{D42A27DB-BD31-4B8C-83A1-F6EECF244321}">
                <p14:modId xmlns:p14="http://schemas.microsoft.com/office/powerpoint/2010/main" val="352676149"/>
              </p:ext>
            </p:extLst>
          </p:nvPr>
        </p:nvGraphicFramePr>
        <p:xfrm>
          <a:off x="8112224" y="3259138"/>
          <a:ext cx="3158287" cy="3426676"/>
        </p:xfrm>
        <a:graphic>
          <a:graphicData uri="http://schemas.openxmlformats.org/presentationml/2006/ole">
            <mc:AlternateContent xmlns:mc="http://schemas.openxmlformats.org/markup-compatibility/2006">
              <mc:Choice xmlns:v="urn:schemas-microsoft-com:vml" Requires="v">
                <p:oleObj spid="_x0000_s15382" name="Visio" r:id="rId4" imgW="2667674" imgH="2896090" progId="Visio.Drawing.11">
                  <p:embed/>
                </p:oleObj>
              </mc:Choice>
              <mc:Fallback>
                <p:oleObj name="Visio" r:id="rId4" imgW="2667674" imgH="2896090" progId="Visio.Drawing.11">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224" y="3259138"/>
                        <a:ext cx="3158287" cy="3426676"/>
                      </a:xfrm>
                      <a:prstGeom prst="rect">
                        <a:avLst/>
                      </a:prstGeom>
                      <a:noFill/>
                      <a:ln>
                        <a:noFill/>
                      </a:ln>
                    </p:spPr>
                  </p:pic>
                </p:oleObj>
              </mc:Fallback>
            </mc:AlternateContent>
          </a:graphicData>
        </a:graphic>
      </p:graphicFrame>
      <p:sp>
        <p:nvSpPr>
          <p:cNvPr id="258085" name="Text Box 37"/>
          <p:cNvSpPr txBox="1">
            <a:spLocks noChangeArrowheads="1"/>
          </p:cNvSpPr>
          <p:nvPr/>
        </p:nvSpPr>
        <p:spPr bwMode="auto">
          <a:xfrm>
            <a:off x="1703388" y="2060575"/>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6"/>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SzTx/>
              <a:buFontTx/>
              <a:buNone/>
            </a:pPr>
            <a:r>
              <a:rPr kumimoji="1" lang="en-US" altLang="zh-CN" sz="2000" b="1" i="1" dirty="0">
                <a:solidFill>
                  <a:srgbClr val="000099"/>
                </a:solidFill>
                <a:latin typeface="Times New Roman" panose="02020603050405020304" pitchFamily="18" charset="0"/>
                <a:ea typeface="宋体" panose="02010600030101010101" pitchFamily="2" charset="-122"/>
              </a:rPr>
              <a:t> </a:t>
            </a:r>
            <a:endParaRPr kumimoji="1" lang="en-US" altLang="zh-CN" sz="2000" b="1" dirty="0">
              <a:solidFill>
                <a:schemeClr val="tx1"/>
              </a:solidFill>
              <a:latin typeface="Times New Roman" panose="02020603050405020304" pitchFamily="18" charset="0"/>
              <a:ea typeface="宋体" panose="02010600030101010101" pitchFamily="2" charset="-122"/>
            </a:endParaRPr>
          </a:p>
        </p:txBody>
      </p:sp>
      <p:sp>
        <p:nvSpPr>
          <p:cNvPr id="258087" name="Text Box 39"/>
          <p:cNvSpPr txBox="1">
            <a:spLocks noChangeArrowheads="1"/>
          </p:cNvSpPr>
          <p:nvPr/>
        </p:nvSpPr>
        <p:spPr bwMode="auto">
          <a:xfrm>
            <a:off x="1703388" y="3068638"/>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6"/>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SzTx/>
              <a:buFontTx/>
              <a:buNone/>
            </a:pPr>
            <a:r>
              <a:rPr kumimoji="1" lang="en-US" altLang="zh-CN" sz="2000" b="1" i="1" dirty="0">
                <a:solidFill>
                  <a:srgbClr val="000099"/>
                </a:solidFill>
                <a:latin typeface="Times New Roman" panose="02020603050405020304" pitchFamily="18" charset="0"/>
                <a:ea typeface="宋体" panose="02010600030101010101" pitchFamily="2" charset="-122"/>
              </a:rPr>
              <a:t> </a:t>
            </a:r>
            <a:endParaRPr kumimoji="1" lang="en-US" altLang="zh-CN" sz="2000" b="1" dirty="0">
              <a:solidFill>
                <a:schemeClr val="tx1"/>
              </a:solidFill>
              <a:latin typeface="Times New Roman" panose="02020603050405020304" pitchFamily="18" charset="0"/>
              <a:ea typeface="宋体" panose="02010600030101010101" pitchFamily="2" charset="-122"/>
            </a:endParaRPr>
          </a:p>
        </p:txBody>
      </p:sp>
      <p:sp>
        <p:nvSpPr>
          <p:cNvPr id="85007" name="Rectangle 1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6"/>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Tree>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sz="quarter" idx="10"/>
          </p:nvPr>
        </p:nvSpPr>
        <p:spPr/>
        <p:txBody>
          <a:bodyPr/>
          <a:lstStyle/>
          <a:p>
            <a:pPr>
              <a:spcBef>
                <a:spcPct val="60000"/>
              </a:spcBef>
            </a:pPr>
            <a:r>
              <a:rPr lang="zh-CN" altLang="en-US" sz="2000" dirty="0"/>
              <a:t>适用于三相四线制，电压、负载不对称的系统，被测三相总功率为三表读数之和，即</a:t>
            </a:r>
          </a:p>
        </p:txBody>
      </p:sp>
      <p:graphicFrame>
        <p:nvGraphicFramePr>
          <p:cNvPr id="10" name="Object 3"/>
          <p:cNvGraphicFramePr>
            <a:graphicFrameLocks noGrp="1" noChangeAspect="1"/>
          </p:cNvGraphicFramePr>
          <p:nvPr>
            <p:ph sz="quarter" idx="11"/>
            <p:extLst>
              <p:ext uri="{D42A27DB-BD31-4B8C-83A1-F6EECF244321}">
                <p14:modId xmlns:p14="http://schemas.microsoft.com/office/powerpoint/2010/main" val="1353476589"/>
              </p:ext>
            </p:extLst>
          </p:nvPr>
        </p:nvGraphicFramePr>
        <p:xfrm>
          <a:off x="7843838" y="3044825"/>
          <a:ext cx="2454275" cy="2170113"/>
        </p:xfrm>
        <a:graphic>
          <a:graphicData uri="http://schemas.openxmlformats.org/presentationml/2006/ole">
            <mc:AlternateContent xmlns:mc="http://schemas.openxmlformats.org/markup-compatibility/2006">
              <mc:Choice xmlns:v="urn:schemas-microsoft-com:vml" Requires="v">
                <p:oleObj spid="_x0000_s16406" name="Visio" r:id="rId3" imgW="2454314" imgH="2169568" progId="Visio.Drawing.11">
                  <p:embed/>
                </p:oleObj>
              </mc:Choice>
              <mc:Fallback>
                <p:oleObj name="Visio" r:id="rId3" imgW="2454314" imgH="2169568" progId="Visio.Drawing.11">
                  <p:embed/>
                  <p:pic>
                    <p:nvPicPr>
                      <p:cNvPr id="8602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3838" y="3044825"/>
                        <a:ext cx="2454275" cy="2170113"/>
                      </a:xfrm>
                      <a:prstGeom prst="rect">
                        <a:avLst/>
                      </a:prstGeom>
                      <a:solidFill>
                        <a:schemeClr val="bg2">
                          <a:lumMod val="20000"/>
                          <a:lumOff val="80000"/>
                        </a:schemeClr>
                      </a:solidFill>
                      <a:ln>
                        <a:noFill/>
                      </a:ln>
                    </p:spPr>
                  </p:pic>
                </p:oleObj>
              </mc:Fallback>
            </mc:AlternateContent>
          </a:graphicData>
        </a:graphic>
      </p:graphicFrame>
      <p:sp>
        <p:nvSpPr>
          <p:cNvPr id="2" name="标题 1"/>
          <p:cNvSpPr>
            <a:spLocks noGrp="1"/>
          </p:cNvSpPr>
          <p:nvPr>
            <p:ph type="title"/>
          </p:nvPr>
        </p:nvSpPr>
        <p:spPr/>
        <p:txBody>
          <a:bodyPr/>
          <a:lstStyle/>
          <a:p>
            <a:r>
              <a:rPr lang="zh-CN" altLang="en-US" dirty="0"/>
              <a:t>三表法</a:t>
            </a:r>
          </a:p>
        </p:txBody>
      </p:sp>
      <mc:AlternateContent xmlns:mc="http://schemas.openxmlformats.org/markup-compatibility/2006" xmlns:a14="http://schemas.microsoft.com/office/drawing/2010/main">
        <mc:Choice Requires="a14">
          <p:sp>
            <p:nvSpPr>
              <p:cNvPr id="86020" name="Object 2"/>
              <p:cNvSpPr txBox="1"/>
              <p:nvPr/>
            </p:nvSpPr>
            <p:spPr bwMode="auto">
              <a:xfrm>
                <a:off x="1482237" y="2633663"/>
                <a:ext cx="3749667" cy="5793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m:rPr>
                              <m:sty m:val="p"/>
                            </m:rPr>
                            <a:rPr lang="zh-CN" altLang="en-US" i="1">
                              <a:solidFill>
                                <a:srgbClr val="000000"/>
                              </a:solidFill>
                              <a:latin typeface="Cambria Math" panose="02040503050406030204" pitchFamily="18" charset="0"/>
                            </a:rPr>
                            <m:t>Σ</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3</m:t>
                          </m:r>
                        </m:sub>
                      </m:sSub>
                    </m:oMath>
                  </m:oMathPara>
                </a14:m>
                <a:endParaRPr lang="zh-CN" altLang="en-US"/>
              </a:p>
            </p:txBody>
          </p:sp>
        </mc:Choice>
        <mc:Fallback xmlns="">
          <p:sp>
            <p:nvSpPr>
              <p:cNvPr id="86020" name="Object 2"/>
              <p:cNvSpPr txBox="1">
                <a:spLocks noRot="1" noChangeAspect="1" noMove="1" noResize="1" noEditPoints="1" noAdjustHandles="1" noChangeArrowheads="1" noChangeShapeType="1" noTextEdit="1"/>
              </p:cNvSpPr>
              <p:nvPr/>
            </p:nvSpPr>
            <p:spPr bwMode="auto">
              <a:xfrm>
                <a:off x="1482237" y="2633663"/>
                <a:ext cx="3749667" cy="579313"/>
              </a:xfrm>
              <a:prstGeom prst="rect">
                <a:avLst/>
              </a:prstGeom>
              <a:blipFill>
                <a:blip r:embed="rId5"/>
                <a:stretch>
                  <a:fillRect/>
                </a:stretch>
              </a:blipFill>
              <a:ln>
                <a:noFill/>
              </a:ln>
            </p:spPr>
            <p:txBody>
              <a:bodyPr/>
              <a:lstStyle/>
              <a:p>
                <a:r>
                  <a:rPr lang="zh-CN" altLang="en-US">
                    <a:noFill/>
                  </a:rPr>
                  <a:t> </a:t>
                </a:r>
              </a:p>
            </p:txBody>
          </p:sp>
        </mc:Fallback>
      </mc:AlternateContent>
      <p:sp>
        <p:nvSpPr>
          <p:cNvPr id="86021" name="Rectangle 4"/>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6"/>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endParaRPr kumimoji="1" lang="zh-CN" altLang="en-US" sz="2400">
              <a:solidFill>
                <a:schemeClr val="tx1"/>
              </a:solidFill>
              <a:latin typeface="Tahoma" panose="020B0604030504040204" pitchFamily="34" charset="0"/>
              <a:ea typeface="宋体" panose="02010600030101010101" pitchFamily="2" charset="-122"/>
            </a:endParaRPr>
          </a:p>
        </p:txBody>
      </p:sp>
    </p:spTree>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noAutofit/>
          </a:bodyPr>
          <a:lstStyle/>
          <a:p>
            <a:r>
              <a:rPr lang="zh-CN" altLang="en-US" sz="1800" dirty="0">
                <a:latin typeface="+mj-ea"/>
              </a:rPr>
              <a:t>电气测量技术</a:t>
            </a:r>
          </a:p>
        </p:txBody>
      </p:sp>
      <p:grpSp>
        <p:nvGrpSpPr>
          <p:cNvPr id="28" name="组合 27"/>
          <p:cNvGrpSpPr/>
          <p:nvPr/>
        </p:nvGrpSpPr>
        <p:grpSpPr>
          <a:xfrm>
            <a:off x="2927648" y="1196752"/>
            <a:ext cx="6410657" cy="4087065"/>
            <a:chOff x="2927648" y="1340768"/>
            <a:chExt cx="6410657" cy="4087065"/>
          </a:xfrm>
        </p:grpSpPr>
        <p:grpSp>
          <p:nvGrpSpPr>
            <p:cNvPr id="29" name="组合 28"/>
            <p:cNvGrpSpPr/>
            <p:nvPr/>
          </p:nvGrpSpPr>
          <p:grpSpPr>
            <a:xfrm>
              <a:off x="2936453" y="1340768"/>
              <a:ext cx="6327900" cy="488897"/>
              <a:chOff x="1841535" y="1303550"/>
              <a:chExt cx="5390433" cy="457982"/>
            </a:xfrm>
          </p:grpSpPr>
          <p:grpSp>
            <p:nvGrpSpPr>
              <p:cNvPr id="66" name="组合 65"/>
              <p:cNvGrpSpPr/>
              <p:nvPr/>
            </p:nvGrpSpPr>
            <p:grpSpPr>
              <a:xfrm>
                <a:off x="1841535" y="1303550"/>
                <a:ext cx="843427" cy="443226"/>
                <a:chOff x="666810" y="2586037"/>
                <a:chExt cx="468000" cy="245937"/>
              </a:xfrm>
            </p:grpSpPr>
            <p:sp>
              <p:nvSpPr>
                <p:cNvPr id="6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6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70" name="文本框 6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p:cNvCxnSpPr>
                <a:stCxn id="69" idx="6"/>
              </p:cNvCxnSpPr>
              <p:nvPr/>
            </p:nvCxnSpPr>
            <p:spPr>
              <a:xfrm>
                <a:off x="2534033" y="1711215"/>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15072" y="1329060"/>
                <a:ext cx="4316896" cy="432472"/>
              </a:xfrm>
              <a:prstGeom prst="rect">
                <a:avLst/>
              </a:prstGeom>
              <a:noFill/>
            </p:spPr>
            <p:txBody>
              <a:bodyPr wrap="square" rtlCol="0">
                <a:spAutoFit/>
              </a:bodyPr>
              <a:lstStyle/>
              <a:p>
                <a:r>
                  <a:rPr lang="zh-CN" altLang="en-US" sz="2400" dirty="0"/>
                  <a:t>高电压的测量：电压互感器</a:t>
                </a:r>
                <a:endParaRPr lang="en-US" altLang="zh-CN" sz="2400" dirty="0"/>
              </a:p>
            </p:txBody>
          </p:sp>
        </p:grpSp>
        <p:grpSp>
          <p:nvGrpSpPr>
            <p:cNvPr id="30" name="组合 29"/>
            <p:cNvGrpSpPr/>
            <p:nvPr/>
          </p:nvGrpSpPr>
          <p:grpSpPr>
            <a:xfrm>
              <a:off x="2936452" y="1943088"/>
              <a:ext cx="5852933" cy="473144"/>
              <a:chOff x="1841535" y="2223512"/>
              <a:chExt cx="4985831" cy="443225"/>
            </a:xfrm>
          </p:grpSpPr>
          <p:grpSp>
            <p:nvGrpSpPr>
              <p:cNvPr id="61" name="组合 60"/>
              <p:cNvGrpSpPr/>
              <p:nvPr/>
            </p:nvGrpSpPr>
            <p:grpSpPr>
              <a:xfrm>
                <a:off x="1841535" y="2223512"/>
                <a:ext cx="843427" cy="443225"/>
                <a:chOff x="666810" y="2586037"/>
                <a:chExt cx="468000" cy="245937"/>
              </a:xfrm>
            </p:grpSpPr>
            <p:sp>
              <p:nvSpPr>
                <p:cNvPr id="6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5" name="文本框 6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62" name="直接连接符 61"/>
              <p:cNvCxnSpPr>
                <a:stCxn id="64" idx="6"/>
              </p:cNvCxnSpPr>
              <p:nvPr/>
            </p:nvCxnSpPr>
            <p:spPr>
              <a:xfrm>
                <a:off x="2534033" y="2631188"/>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915073" y="2224366"/>
                <a:ext cx="3833675" cy="432472"/>
              </a:xfrm>
              <a:prstGeom prst="rect">
                <a:avLst/>
              </a:prstGeom>
              <a:noFill/>
            </p:spPr>
            <p:txBody>
              <a:bodyPr wrap="square" rtlCol="0">
                <a:spAutoFit/>
              </a:bodyPr>
              <a:lstStyle/>
              <a:p>
                <a:r>
                  <a:rPr lang="zh-CN" altLang="en-US" sz="2400" dirty="0"/>
                  <a:t>大电流的测量：电流互感器</a:t>
                </a:r>
                <a:endParaRPr lang="en-US" altLang="zh-CN" sz="2400" dirty="0"/>
              </a:p>
            </p:txBody>
          </p:sp>
        </p:grpSp>
        <p:grpSp>
          <p:nvGrpSpPr>
            <p:cNvPr id="31" name="组合 30"/>
            <p:cNvGrpSpPr/>
            <p:nvPr/>
          </p:nvGrpSpPr>
          <p:grpSpPr>
            <a:xfrm>
              <a:off x="2936452" y="2545407"/>
              <a:ext cx="5852933" cy="473146"/>
              <a:chOff x="1841535" y="3143496"/>
              <a:chExt cx="4985831" cy="443226"/>
            </a:xfrm>
          </p:grpSpPr>
          <p:grpSp>
            <p:nvGrpSpPr>
              <p:cNvPr id="56" name="组合 55"/>
              <p:cNvGrpSpPr/>
              <p:nvPr/>
            </p:nvGrpSpPr>
            <p:grpSpPr>
              <a:xfrm>
                <a:off x="1841535" y="3143496"/>
                <a:ext cx="843427" cy="443226"/>
                <a:chOff x="666810" y="2586037"/>
                <a:chExt cx="468000" cy="245937"/>
              </a:xfrm>
            </p:grpSpPr>
            <p:sp>
              <p:nvSpPr>
                <p:cNvPr id="5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60" name="文本框 5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7" name="直接连接符 56"/>
              <p:cNvCxnSpPr>
                <a:stCxn id="59" idx="6"/>
              </p:cNvCxnSpPr>
              <p:nvPr/>
            </p:nvCxnSpPr>
            <p:spPr>
              <a:xfrm>
                <a:off x="2534033" y="3551161"/>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2915073" y="3153419"/>
                <a:ext cx="3833675" cy="345345"/>
              </a:xfrm>
              <a:prstGeom prst="rect">
                <a:avLst/>
              </a:prstGeom>
              <a:noFill/>
            </p:spPr>
            <p:txBody>
              <a:bodyPr wrap="square" rtlCol="0">
                <a:spAutoFit/>
              </a:bodyPr>
              <a:lstStyle/>
              <a:p>
                <a:r>
                  <a:rPr lang="zh-CN" altLang="en-US" sz="2400" dirty="0"/>
                  <a:t>频率、周期、相位的测量</a:t>
                </a:r>
              </a:p>
            </p:txBody>
          </p:sp>
        </p:grpSp>
        <p:grpSp>
          <p:nvGrpSpPr>
            <p:cNvPr id="32" name="组合 31"/>
            <p:cNvGrpSpPr/>
            <p:nvPr/>
          </p:nvGrpSpPr>
          <p:grpSpPr>
            <a:xfrm>
              <a:off x="2927648" y="3147728"/>
              <a:ext cx="6410657" cy="473145"/>
              <a:chOff x="1841535" y="4063469"/>
              <a:chExt cx="5460930" cy="443226"/>
            </a:xfrm>
          </p:grpSpPr>
          <p:grpSp>
            <p:nvGrpSpPr>
              <p:cNvPr id="51" name="组合 50"/>
              <p:cNvGrpSpPr/>
              <p:nvPr/>
            </p:nvGrpSpPr>
            <p:grpSpPr>
              <a:xfrm>
                <a:off x="1841535" y="4063469"/>
                <a:ext cx="843427" cy="443226"/>
                <a:chOff x="666810" y="2586037"/>
                <a:chExt cx="468000" cy="245937"/>
              </a:xfrm>
            </p:grpSpPr>
            <p:sp>
              <p:nvSpPr>
                <p:cNvPr id="5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5" name="文本框 5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52" name="直接连接符 51"/>
              <p:cNvCxnSpPr>
                <a:stCxn id="54"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915073" y="4086673"/>
                <a:ext cx="4387392" cy="345345"/>
              </a:xfrm>
              <a:prstGeom prst="rect">
                <a:avLst/>
              </a:prstGeom>
              <a:noFill/>
            </p:spPr>
            <p:txBody>
              <a:bodyPr wrap="square" rtlCol="0">
                <a:spAutoFit/>
              </a:bodyPr>
              <a:lstStyle/>
              <a:p>
                <a:r>
                  <a:rPr lang="zh-CN" altLang="en-US" sz="2400" dirty="0"/>
                  <a:t>指针式电工仪表</a:t>
                </a:r>
                <a:endParaRPr lang="en-US" altLang="zh-CN" sz="2400" dirty="0"/>
              </a:p>
            </p:txBody>
          </p:sp>
        </p:grpSp>
        <p:grpSp>
          <p:nvGrpSpPr>
            <p:cNvPr id="33" name="组合 32"/>
            <p:cNvGrpSpPr/>
            <p:nvPr/>
          </p:nvGrpSpPr>
          <p:grpSpPr>
            <a:xfrm>
              <a:off x="2927648" y="3750047"/>
              <a:ext cx="6410657" cy="473145"/>
              <a:chOff x="1841535" y="4063469"/>
              <a:chExt cx="5460930" cy="443226"/>
            </a:xfrm>
          </p:grpSpPr>
          <p:grpSp>
            <p:nvGrpSpPr>
              <p:cNvPr id="46" name="组合 45"/>
              <p:cNvGrpSpPr/>
              <p:nvPr/>
            </p:nvGrpSpPr>
            <p:grpSpPr>
              <a:xfrm>
                <a:off x="1841535" y="4063469"/>
                <a:ext cx="843427" cy="443226"/>
                <a:chOff x="666810" y="2586037"/>
                <a:chExt cx="468000" cy="245937"/>
              </a:xfrm>
            </p:grpSpPr>
            <p:sp>
              <p:nvSpPr>
                <p:cNvPr id="4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0" name="文本框 4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7" name="直接连接符 46"/>
              <p:cNvCxnSpPr>
                <a:stCxn id="49"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915073" y="4091529"/>
                <a:ext cx="4387392" cy="345345"/>
              </a:xfrm>
              <a:prstGeom prst="rect">
                <a:avLst/>
              </a:prstGeom>
              <a:noFill/>
            </p:spPr>
            <p:txBody>
              <a:bodyPr wrap="square" rtlCol="0">
                <a:spAutoFit/>
              </a:bodyPr>
              <a:lstStyle/>
              <a:p>
                <a:r>
                  <a:rPr lang="zh-CN" altLang="zh-CN" sz="2400" dirty="0"/>
                  <a:t>电力设备绝缘性能的测试</a:t>
                </a:r>
                <a:endParaRPr lang="en-US" altLang="zh-CN" sz="2400" dirty="0"/>
              </a:p>
            </p:txBody>
          </p:sp>
        </p:grpSp>
        <p:grpSp>
          <p:nvGrpSpPr>
            <p:cNvPr id="34" name="组合 33"/>
            <p:cNvGrpSpPr/>
            <p:nvPr/>
          </p:nvGrpSpPr>
          <p:grpSpPr>
            <a:xfrm>
              <a:off x="2927648" y="4954688"/>
              <a:ext cx="6410657" cy="473145"/>
              <a:chOff x="1841535" y="4063469"/>
              <a:chExt cx="5460930" cy="443226"/>
            </a:xfrm>
          </p:grpSpPr>
          <p:grpSp>
            <p:nvGrpSpPr>
              <p:cNvPr id="41" name="组合 40"/>
              <p:cNvGrpSpPr/>
              <p:nvPr/>
            </p:nvGrpSpPr>
            <p:grpSpPr>
              <a:xfrm>
                <a:off x="1841535" y="4063469"/>
                <a:ext cx="843427" cy="443226"/>
                <a:chOff x="666810" y="2586037"/>
                <a:chExt cx="468000" cy="245937"/>
              </a:xfrm>
            </p:grpSpPr>
            <p:sp>
              <p:nvSpPr>
                <p:cNvPr id="4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5" name="文本框 4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a:stCxn id="44"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15073" y="4075939"/>
                <a:ext cx="4387392" cy="345345"/>
              </a:xfrm>
              <a:prstGeom prst="rect">
                <a:avLst/>
              </a:prstGeom>
              <a:noFill/>
            </p:spPr>
            <p:txBody>
              <a:bodyPr wrap="square" rtlCol="0">
                <a:spAutoFit/>
              </a:bodyPr>
              <a:lstStyle/>
              <a:p>
                <a:r>
                  <a:rPr lang="zh-CN" altLang="en-US" sz="2400" dirty="0"/>
                  <a:t>局部放电的测试</a:t>
                </a:r>
                <a:endParaRPr lang="en-US" altLang="zh-CN" sz="2400" dirty="0"/>
              </a:p>
            </p:txBody>
          </p:sp>
        </p:grpSp>
        <p:grpSp>
          <p:nvGrpSpPr>
            <p:cNvPr id="35" name="组合 34"/>
            <p:cNvGrpSpPr/>
            <p:nvPr/>
          </p:nvGrpSpPr>
          <p:grpSpPr>
            <a:xfrm>
              <a:off x="2927648" y="4352368"/>
              <a:ext cx="6410657" cy="473145"/>
              <a:chOff x="1841535" y="4063469"/>
              <a:chExt cx="5460930" cy="443226"/>
            </a:xfrm>
          </p:grpSpPr>
          <p:grpSp>
            <p:nvGrpSpPr>
              <p:cNvPr id="36" name="组合 35"/>
              <p:cNvGrpSpPr/>
              <p:nvPr/>
            </p:nvGrpSpPr>
            <p:grpSpPr>
              <a:xfrm>
                <a:off x="1841535" y="4063469"/>
                <a:ext cx="843427" cy="443226"/>
                <a:chOff x="666810" y="2586037"/>
                <a:chExt cx="468000" cy="245937"/>
              </a:xfrm>
            </p:grpSpPr>
            <p:sp>
              <p:nvSpPr>
                <p:cNvPr id="3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0" name="文本框 3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7" name="直接连接符 36"/>
              <p:cNvCxnSpPr>
                <a:stCxn id="39"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15073" y="4066871"/>
                <a:ext cx="4387392" cy="345345"/>
              </a:xfrm>
              <a:prstGeom prst="rect">
                <a:avLst/>
              </a:prstGeom>
              <a:noFill/>
            </p:spPr>
            <p:txBody>
              <a:bodyPr wrap="square" rtlCol="0">
                <a:spAutoFit/>
              </a:bodyPr>
              <a:lstStyle/>
              <a:p>
                <a:r>
                  <a:rPr lang="zh-CN" altLang="en-US" sz="2400" dirty="0"/>
                  <a:t>接地电阻的测量</a:t>
                </a:r>
                <a:endParaRPr lang="en-US" altLang="zh-CN" sz="2400" dirty="0"/>
              </a:p>
            </p:txBody>
          </p:sp>
        </p:grpSp>
      </p:grpSp>
    </p:spTree>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normAutofit/>
          </a:bodyPr>
          <a:lstStyle/>
          <a:p>
            <a:pPr eaLnBrk="1" hangingPunct="1"/>
            <a:r>
              <a:rPr lang="zh-CN" altLang="en-US" dirty="0">
                <a:latin typeface="+mj-ea"/>
              </a:rPr>
              <a:t>绝缘电阻和吸收比的测量</a:t>
            </a:r>
          </a:p>
        </p:txBody>
      </p:sp>
      <p:sp>
        <p:nvSpPr>
          <p:cNvPr id="3" name="矩形 2"/>
          <p:cNvSpPr/>
          <p:nvPr/>
        </p:nvSpPr>
        <p:spPr>
          <a:xfrm>
            <a:off x="479376" y="3284984"/>
            <a:ext cx="10404207" cy="955903"/>
          </a:xfrm>
          <a:prstGeom prst="rect">
            <a:avLst/>
          </a:prstGeom>
        </p:spPr>
        <p:txBody>
          <a:bodyPr wrap="square">
            <a:spAutoFit/>
          </a:bodyPr>
          <a:lstStyle/>
          <a:p>
            <a:pPr>
              <a:lnSpc>
                <a:spcPct val="150000"/>
              </a:lnSpc>
            </a:pPr>
            <a:r>
              <a:rPr lang="zh-CN" altLang="en-US" dirty="0"/>
              <a:t>绝缘电阻的测试是电气设备绝缘测试中应用</a:t>
            </a:r>
            <a:r>
              <a:rPr lang="zh-CN" altLang="en-US" dirty="0">
                <a:solidFill>
                  <a:srgbClr val="FF0000"/>
                </a:solidFill>
              </a:rPr>
              <a:t>最广泛，试验最方便</a:t>
            </a:r>
            <a:r>
              <a:rPr lang="zh-CN" altLang="en-US" dirty="0"/>
              <a:t>的项目。绝缘电阻值的大小，能有效地反映绝缘的整体受潮、污秽以及严重过热老化等缺陷。</a:t>
            </a:r>
            <a:endParaRPr lang="en-US" altLang="zh-CN" dirty="0"/>
          </a:p>
        </p:txBody>
      </p:sp>
      <p:sp>
        <p:nvSpPr>
          <p:cNvPr id="2" name="矩形 1"/>
          <p:cNvSpPr/>
          <p:nvPr/>
        </p:nvSpPr>
        <p:spPr>
          <a:xfrm>
            <a:off x="479376" y="4802812"/>
            <a:ext cx="10404207" cy="454035"/>
          </a:xfrm>
          <a:prstGeom prst="rect">
            <a:avLst/>
          </a:prstGeom>
        </p:spPr>
        <p:txBody>
          <a:bodyPr wrap="square">
            <a:spAutoFit/>
          </a:bodyPr>
          <a:lstStyle/>
          <a:p>
            <a:pPr>
              <a:lnSpc>
                <a:spcPct val="150000"/>
              </a:lnSpc>
            </a:pPr>
            <a:r>
              <a:rPr lang="zh-CN" altLang="en-US" dirty="0"/>
              <a:t>绝缘电阻的测试最常用的仪表是</a:t>
            </a:r>
            <a:r>
              <a:rPr lang="zh-CN" altLang="en-US" dirty="0">
                <a:solidFill>
                  <a:srgbClr val="FF0000"/>
                </a:solidFill>
              </a:rPr>
              <a:t>绝缘电阻表（俗称兆欧表），</a:t>
            </a:r>
            <a:r>
              <a:rPr lang="zh-CN" altLang="en-US" dirty="0"/>
              <a:t>绝缘电阻最大可达</a:t>
            </a:r>
            <a:r>
              <a:rPr lang="en-US" altLang="zh-CN" dirty="0"/>
              <a:t>105</a:t>
            </a:r>
            <a:r>
              <a:rPr lang="zh-CN" altLang="en-US" dirty="0"/>
              <a:t>～</a:t>
            </a:r>
            <a:r>
              <a:rPr lang="en-US" altLang="zh-CN" dirty="0"/>
              <a:t>106M</a:t>
            </a:r>
            <a:r>
              <a:rPr lang="zh-CN" altLang="en-US" dirty="0"/>
              <a:t>左右。</a:t>
            </a:r>
            <a:endParaRPr lang="en-US" altLang="zh-CN" dirty="0"/>
          </a:p>
        </p:txBody>
      </p:sp>
      <p:sp>
        <p:nvSpPr>
          <p:cNvPr id="6" name="矩形 5">
            <a:extLst>
              <a:ext uri="{FF2B5EF4-FFF2-40B4-BE49-F238E27FC236}">
                <a16:creationId xmlns:a16="http://schemas.microsoft.com/office/drawing/2014/main" id="{11E463BE-E4D8-4B03-8E27-EBE51FE37CCC}"/>
              </a:ext>
            </a:extLst>
          </p:cNvPr>
          <p:cNvSpPr/>
          <p:nvPr/>
        </p:nvSpPr>
        <p:spPr>
          <a:xfrm>
            <a:off x="479376" y="1903259"/>
            <a:ext cx="10404207" cy="869533"/>
          </a:xfrm>
          <a:prstGeom prst="rect">
            <a:avLst/>
          </a:prstGeom>
        </p:spPr>
        <p:txBody>
          <a:bodyPr wrap="square">
            <a:spAutoFit/>
          </a:bodyPr>
          <a:lstStyle/>
          <a:p>
            <a:pPr>
              <a:lnSpc>
                <a:spcPct val="150000"/>
              </a:lnSpc>
            </a:pPr>
            <a:r>
              <a:rPr lang="zh-CN" altLang="en-US" dirty="0"/>
              <a:t>电力设备绝缘状态可以用</a:t>
            </a:r>
            <a:r>
              <a:rPr lang="zh-CN" altLang="en-US" dirty="0">
                <a:solidFill>
                  <a:srgbClr val="FF0000"/>
                </a:solidFill>
              </a:rPr>
              <a:t>绝缘电阻和吸收比、直流泄露电流、介质损耗因数、局部放电水平、交直流耐压</a:t>
            </a:r>
            <a:r>
              <a:rPr lang="zh-CN" altLang="en-US" dirty="0"/>
              <a:t>等参数来描述。</a:t>
            </a:r>
            <a:endParaRPr lang="en-US" altLang="zh-CN" dirty="0"/>
          </a:p>
        </p:txBody>
      </p:sp>
    </p:spTree>
    <p:extLst>
      <p:ext uri="{BB962C8B-B14F-4D97-AF65-F5344CB8AC3E}">
        <p14:creationId xmlns:p14="http://schemas.microsoft.com/office/powerpoint/2010/main" val="4487322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4861235" cy="574183"/>
          </a:xfrm>
        </p:spPr>
        <p:txBody>
          <a:bodyPr>
            <a:normAutofit/>
          </a:bodyPr>
          <a:lstStyle/>
          <a:p>
            <a:r>
              <a:rPr lang="zh-CN" altLang="en-US" dirty="0">
                <a:ea typeface="宋体" panose="02010600030101010101" pitchFamily="2" charset="-122"/>
              </a:rPr>
              <a:t>电磁</a:t>
            </a:r>
            <a:r>
              <a:rPr lang="zh-CN" altLang="zh-CN" dirty="0">
                <a:ea typeface="宋体" panose="02010600030101010101" pitchFamily="2" charset="-122"/>
              </a:rPr>
              <a:t>电压互感器技术参数</a:t>
            </a:r>
            <a:endParaRPr lang="zh-CN" altLang="en-US" dirty="0"/>
          </a:p>
        </p:txBody>
      </p:sp>
      <p:sp>
        <p:nvSpPr>
          <p:cNvPr id="7" name="矩形 4"/>
          <p:cNvSpPr>
            <a:spLocks noChangeArrowheads="1"/>
          </p:cNvSpPr>
          <p:nvPr/>
        </p:nvSpPr>
        <p:spPr bwMode="auto">
          <a:xfrm>
            <a:off x="331833" y="1557339"/>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latin typeface="Tahoma" panose="020B0604030504040204" pitchFamily="34" charset="0"/>
                <a:ea typeface="宋体" panose="02010600030101010101" pitchFamily="2" charset="-122"/>
              </a:rPr>
              <a:t>准确度等级</a:t>
            </a:r>
            <a:endParaRPr kumimoji="1" lang="zh-CN" altLang="en-US" sz="2400" b="1" dirty="0">
              <a:latin typeface="Tahoma" panose="020B0604030504040204" pitchFamily="34" charset="0"/>
              <a:ea typeface="宋体" panose="02010600030101010101" pitchFamily="2" charset="-122"/>
            </a:endParaRPr>
          </a:p>
        </p:txBody>
      </p:sp>
      <p:graphicFrame>
        <p:nvGraphicFramePr>
          <p:cNvPr id="8" name="Group 54"/>
          <p:cNvGraphicFramePr>
            <a:graphicFrameLocks noGrp="1"/>
          </p:cNvGraphicFramePr>
          <p:nvPr>
            <p:extLst>
              <p:ext uri="{D42A27DB-BD31-4B8C-83A1-F6EECF244321}">
                <p14:modId xmlns:p14="http://schemas.microsoft.com/office/powerpoint/2010/main" val="2481541725"/>
              </p:ext>
            </p:extLst>
          </p:nvPr>
        </p:nvGraphicFramePr>
        <p:xfrm>
          <a:off x="2783632" y="2275607"/>
          <a:ext cx="6408737" cy="2196197"/>
        </p:xfrm>
        <a:graphic>
          <a:graphicData uri="http://schemas.openxmlformats.org/drawingml/2006/table">
            <a:tbl>
              <a:tblPr/>
              <a:tblGrid>
                <a:gridCol w="1065212">
                  <a:extLst>
                    <a:ext uri="{9D8B030D-6E8A-4147-A177-3AD203B41FA5}">
                      <a16:colId xmlns:a16="http://schemas.microsoft.com/office/drawing/2014/main" val="20000"/>
                    </a:ext>
                  </a:extLst>
                </a:gridCol>
                <a:gridCol w="1698625">
                  <a:extLst>
                    <a:ext uri="{9D8B030D-6E8A-4147-A177-3AD203B41FA5}">
                      <a16:colId xmlns:a16="http://schemas.microsoft.com/office/drawing/2014/main" val="20001"/>
                    </a:ext>
                  </a:extLst>
                </a:gridCol>
                <a:gridCol w="1125538">
                  <a:extLst>
                    <a:ext uri="{9D8B030D-6E8A-4147-A177-3AD203B41FA5}">
                      <a16:colId xmlns:a16="http://schemas.microsoft.com/office/drawing/2014/main" val="20002"/>
                    </a:ext>
                  </a:extLst>
                </a:gridCol>
                <a:gridCol w="1127125">
                  <a:extLst>
                    <a:ext uri="{9D8B030D-6E8A-4147-A177-3AD203B41FA5}">
                      <a16:colId xmlns:a16="http://schemas.microsoft.com/office/drawing/2014/main" val="20003"/>
                    </a:ext>
                  </a:extLst>
                </a:gridCol>
                <a:gridCol w="1392237">
                  <a:extLst>
                    <a:ext uri="{9D8B030D-6E8A-4147-A177-3AD203B41FA5}">
                      <a16:colId xmlns:a16="http://schemas.microsoft.com/office/drawing/2014/main" val="20004"/>
                    </a:ext>
                  </a:extLst>
                </a:gridCol>
              </a:tblGrid>
              <a:tr h="334872">
                <a:tc rowSpan="2">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200" b="1" i="0" u="none" strike="noStrike" cap="none" normalizeH="0" baseline="0" dirty="0">
                          <a:ln>
                            <a:noFill/>
                          </a:ln>
                          <a:solidFill>
                            <a:srgbClr val="133984"/>
                          </a:solidFill>
                          <a:effectLst/>
                          <a:latin typeface="Times New Roman" pitchFamily="18" charset="0"/>
                          <a:ea typeface="黑体" pitchFamily="49" charset="-122"/>
                        </a:rPr>
                        <a:t>准确度等级</a:t>
                      </a:r>
                      <a:endParaRPr kumimoji="0" lang="zh-CN" altLang="en-US" sz="1200" b="0" i="0" u="none" strike="noStrike" cap="none" normalizeH="0" baseline="0" dirty="0">
                        <a:ln>
                          <a:noFill/>
                        </a:ln>
                        <a:solidFill>
                          <a:srgbClr val="133984"/>
                        </a:solidFill>
                        <a:effectLst/>
                        <a:latin typeface="Times New Roman" pitchFamily="18" charset="0"/>
                        <a:ea typeface="黑体" pitchFamily="49"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000" b="1" i="0" u="none" strike="noStrike" cap="none" normalizeH="0" baseline="0" dirty="0">
                          <a:ln>
                            <a:noFill/>
                          </a:ln>
                          <a:solidFill>
                            <a:srgbClr val="133984"/>
                          </a:solidFill>
                          <a:effectLst/>
                          <a:latin typeface="Times New Roman" pitchFamily="18" charset="0"/>
                          <a:ea typeface="黑体" pitchFamily="49" charset="-122"/>
                        </a:rPr>
                        <a:t>一次绕组电压为一次</a:t>
                      </a:r>
                      <a:endParaRPr kumimoji="0" lang="zh-CN" altLang="en-US" sz="1000" b="0" i="0" u="none" strike="noStrike" cap="none" normalizeH="0" baseline="0" dirty="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000" b="1" i="0" u="none" strike="noStrike" cap="none" normalizeH="0" baseline="0" dirty="0">
                          <a:ln>
                            <a:noFill/>
                          </a:ln>
                          <a:solidFill>
                            <a:srgbClr val="133984"/>
                          </a:solidFill>
                          <a:effectLst/>
                          <a:latin typeface="Times New Roman" pitchFamily="18" charset="0"/>
                          <a:ea typeface="黑体" pitchFamily="49" charset="-122"/>
                        </a:rPr>
                        <a:t>额定电压的百分数</a:t>
                      </a:r>
                      <a:r>
                        <a:rPr kumimoji="0" lang="en-US" altLang="zh-CN" sz="1000" b="1" i="0" u="none" strike="noStrike" cap="none" normalizeH="0" baseline="0" dirty="0">
                          <a:ln>
                            <a:noFill/>
                          </a:ln>
                          <a:solidFill>
                            <a:srgbClr val="133984"/>
                          </a:solidFill>
                          <a:effectLst/>
                          <a:latin typeface="Times New Roman" pitchFamily="18" charset="0"/>
                          <a:ea typeface="黑体" pitchFamily="49" charset="-122"/>
                        </a:rPr>
                        <a:t>(%)</a:t>
                      </a:r>
                      <a:endParaRPr kumimoji="0" lang="zh-CN" altLang="zh-CN" sz="1000" b="0" i="0" u="none" strike="noStrike" cap="none" normalizeH="0" baseline="0" dirty="0">
                        <a:ln>
                          <a:noFill/>
                        </a:ln>
                        <a:solidFill>
                          <a:srgbClr val="133984"/>
                        </a:solidFill>
                        <a:effectLst/>
                        <a:latin typeface="Times New Roman" pitchFamily="18" charset="0"/>
                        <a:ea typeface="黑体" pitchFamily="49"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200" b="1" i="0" u="none" strike="noStrike" cap="none" normalizeH="0" baseline="0">
                          <a:ln>
                            <a:noFill/>
                          </a:ln>
                          <a:solidFill>
                            <a:srgbClr val="133984"/>
                          </a:solidFill>
                          <a:effectLst/>
                          <a:latin typeface="Times New Roman" pitchFamily="18" charset="0"/>
                          <a:ea typeface="黑体" pitchFamily="49" charset="-122"/>
                        </a:rPr>
                        <a:t>误差限值</a:t>
                      </a:r>
                      <a:endParaRPr kumimoji="0" lang="zh-CN" altLang="en-US" sz="12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000" b="1" i="0" u="none" strike="noStrike" cap="none" normalizeH="0" baseline="0">
                          <a:ln>
                            <a:noFill/>
                          </a:ln>
                          <a:solidFill>
                            <a:srgbClr val="133984"/>
                          </a:solidFill>
                          <a:effectLst/>
                          <a:latin typeface="Times New Roman" pitchFamily="18" charset="0"/>
                          <a:ea typeface="黑体" pitchFamily="49" charset="-122"/>
                        </a:rPr>
                        <a:t>二次负载为额定</a:t>
                      </a:r>
                      <a:endParaRPr kumimoji="0" lang="zh-CN" altLang="en-US" sz="1000" b="0" i="0" u="none" strike="noStrike" cap="none" normalizeH="0" baseline="0">
                        <a:ln>
                          <a:noFill/>
                        </a:ln>
                        <a:solidFill>
                          <a:srgbClr val="133984"/>
                        </a:solidFill>
                        <a:effectLst/>
                        <a:latin typeface="Times New Roman" pitchFamily="18" charset="0"/>
                        <a:ea typeface="黑体" pitchFamily="49" charset="-122"/>
                      </a:endParaRPr>
                    </a:p>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000" b="1" i="0" u="none" strike="noStrike" cap="none" normalizeH="0" baseline="0">
                          <a:ln>
                            <a:noFill/>
                          </a:ln>
                          <a:solidFill>
                            <a:srgbClr val="133984"/>
                          </a:solidFill>
                          <a:effectLst/>
                          <a:latin typeface="Times New Roman" pitchFamily="18" charset="0"/>
                          <a:ea typeface="黑体" pitchFamily="49" charset="-122"/>
                        </a:rPr>
                        <a:t>负载的百分数</a:t>
                      </a:r>
                      <a:r>
                        <a:rPr kumimoji="0" lang="en-US" altLang="zh-CN" sz="1000" b="1" i="0" u="none" strike="noStrike" cap="none" normalizeH="0" baseline="0">
                          <a:ln>
                            <a:noFill/>
                          </a:ln>
                          <a:solidFill>
                            <a:srgbClr val="133984"/>
                          </a:solidFill>
                          <a:effectLst/>
                          <a:latin typeface="Times New Roman" pitchFamily="18" charset="0"/>
                          <a:ea typeface="黑体" pitchFamily="49" charset="-122"/>
                        </a:rPr>
                        <a:t>(%)</a:t>
                      </a:r>
                      <a:endParaRPr kumimoji="0" lang="zh-CN" altLang="zh-CN" sz="10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46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200" b="1" i="0" u="none" strike="noStrike" cap="none" normalizeH="0" baseline="0">
                          <a:ln>
                            <a:noFill/>
                          </a:ln>
                          <a:solidFill>
                            <a:srgbClr val="133984"/>
                          </a:solidFill>
                          <a:effectLst/>
                          <a:latin typeface="Times New Roman" pitchFamily="18" charset="0"/>
                          <a:ea typeface="黑体" pitchFamily="49" charset="-122"/>
                        </a:rPr>
                        <a:t>比差</a:t>
                      </a:r>
                      <a:r>
                        <a:rPr kumimoji="0" lang="en-US" altLang="zh-CN" sz="1200" b="1" i="0" u="none" strike="noStrike" cap="none" normalizeH="0" baseline="0">
                          <a:ln>
                            <a:noFill/>
                          </a:ln>
                          <a:solidFill>
                            <a:srgbClr val="133984"/>
                          </a:solidFill>
                          <a:effectLst/>
                          <a:latin typeface="Times New Roman" pitchFamily="18" charset="0"/>
                          <a:ea typeface="黑体" pitchFamily="49" charset="-122"/>
                        </a:rPr>
                        <a:t>(%)</a:t>
                      </a:r>
                      <a:endParaRPr kumimoji="0" lang="zh-CN" altLang="zh-CN" sz="12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200" b="1" i="0" u="none" strike="noStrike" cap="none" normalizeH="0" baseline="0">
                          <a:ln>
                            <a:noFill/>
                          </a:ln>
                          <a:solidFill>
                            <a:srgbClr val="133984"/>
                          </a:solidFill>
                          <a:effectLst/>
                          <a:latin typeface="Times New Roman" pitchFamily="18" charset="0"/>
                          <a:ea typeface="黑体" pitchFamily="49" charset="-122"/>
                        </a:rPr>
                        <a:t>角差</a:t>
                      </a:r>
                      <a:r>
                        <a:rPr kumimoji="0" lang="en-US" altLang="zh-CN" sz="1200" b="1" i="0" u="none" strike="noStrike" cap="none" normalizeH="0" baseline="0">
                          <a:ln>
                            <a:noFill/>
                          </a:ln>
                          <a:solidFill>
                            <a:srgbClr val="133984"/>
                          </a:solidFill>
                          <a:effectLst/>
                          <a:latin typeface="宋体" pitchFamily="2" charset="-122"/>
                          <a:ea typeface="黑体" pitchFamily="49" charset="-122"/>
                        </a:rPr>
                        <a:t>(</a:t>
                      </a:r>
                      <a:r>
                        <a:rPr kumimoji="0" lang="zh-CN" altLang="zh-CN" sz="1200" b="1" i="0" u="none" strike="noStrike" cap="none" normalizeH="0" baseline="0">
                          <a:ln>
                            <a:noFill/>
                          </a:ln>
                          <a:solidFill>
                            <a:srgbClr val="133984"/>
                          </a:solidFill>
                          <a:effectLst/>
                          <a:latin typeface="Times New Roman" pitchFamily="18" charset="0"/>
                          <a:ea typeface="黑体" pitchFamily="49" charset="-122"/>
                        </a:rPr>
                        <a:t>′</a:t>
                      </a:r>
                      <a:r>
                        <a:rPr kumimoji="0" lang="en-US" altLang="zh-CN" sz="1200" b="1" i="0" u="none" strike="noStrike" cap="none" normalizeH="0" baseline="0">
                          <a:ln>
                            <a:noFill/>
                          </a:ln>
                          <a:solidFill>
                            <a:srgbClr val="133984"/>
                          </a:solidFill>
                          <a:effectLst/>
                          <a:latin typeface="Times New Roman" pitchFamily="18" charset="0"/>
                          <a:ea typeface="黑体" pitchFamily="49" charset="-122"/>
                        </a:rPr>
                        <a:t>)</a:t>
                      </a:r>
                      <a:endParaRPr kumimoji="0" lang="zh-CN" altLang="zh-CN" sz="12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09288">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0.1</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80</a:t>
                      </a:r>
                      <a:r>
                        <a:rPr kumimoji="0" lang="zh-CN" altLang="en-US" sz="1400" b="0" i="0" u="none" strike="noStrike" cap="none" normalizeH="0" baseline="0">
                          <a:ln>
                            <a:noFill/>
                          </a:ln>
                          <a:solidFill>
                            <a:srgbClr val="133984"/>
                          </a:solidFill>
                          <a:effectLst/>
                          <a:latin typeface="Times New Roman" pitchFamily="18" charset="0"/>
                          <a:ea typeface="黑体" pitchFamily="49" charset="-122"/>
                        </a:rPr>
                        <a:t>～</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120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400" b="0" i="0" u="none" strike="noStrike" cap="none" normalizeH="0" baseline="0">
                          <a:ln>
                            <a:noFill/>
                          </a:ln>
                          <a:solidFill>
                            <a:srgbClr val="133984"/>
                          </a:solidFill>
                          <a:effectLst/>
                          <a:latin typeface="Times New Roman" pitchFamily="18" charset="0"/>
                          <a:ea typeface="黑体" pitchFamily="49" charset="-122"/>
                        </a:rPr>
                        <a:t>士</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0.1</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400" b="0" i="0" u="none" strike="noStrike" cap="none" normalizeH="0" baseline="0">
                          <a:ln>
                            <a:noFill/>
                          </a:ln>
                          <a:solidFill>
                            <a:srgbClr val="133984"/>
                          </a:solidFill>
                          <a:effectLst/>
                          <a:latin typeface="Times New Roman" pitchFamily="18" charset="0"/>
                          <a:ea typeface="黑体" pitchFamily="49" charset="-122"/>
                        </a:rPr>
                        <a:t>士</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5</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25</a:t>
                      </a:r>
                      <a:r>
                        <a:rPr kumimoji="0" lang="zh-CN" altLang="en-US" sz="1400" b="0" i="0" u="none" strike="noStrike" cap="none" normalizeH="0" baseline="0">
                          <a:ln>
                            <a:noFill/>
                          </a:ln>
                          <a:solidFill>
                            <a:srgbClr val="133984"/>
                          </a:solidFill>
                          <a:effectLst/>
                          <a:latin typeface="Times New Roman" pitchFamily="18" charset="0"/>
                          <a:ea typeface="黑体" pitchFamily="49" charset="-122"/>
                        </a:rPr>
                        <a:t>～</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100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9288">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0.2</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80</a:t>
                      </a:r>
                      <a:r>
                        <a:rPr kumimoji="0" lang="zh-CN" altLang="en-US" sz="1400" b="0" i="0" u="none" strike="noStrike" cap="none" normalizeH="0" baseline="0">
                          <a:ln>
                            <a:noFill/>
                          </a:ln>
                          <a:solidFill>
                            <a:srgbClr val="133984"/>
                          </a:solidFill>
                          <a:effectLst/>
                          <a:latin typeface="Times New Roman" pitchFamily="18" charset="0"/>
                          <a:ea typeface="黑体" pitchFamily="49" charset="-122"/>
                        </a:rPr>
                        <a:t>～</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120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400" b="0" i="0" u="none" strike="noStrike" cap="none" normalizeH="0" baseline="0">
                          <a:ln>
                            <a:noFill/>
                          </a:ln>
                          <a:solidFill>
                            <a:srgbClr val="133984"/>
                          </a:solidFill>
                          <a:effectLst/>
                          <a:latin typeface="Times New Roman" pitchFamily="18" charset="0"/>
                          <a:ea typeface="黑体" pitchFamily="49" charset="-122"/>
                        </a:rPr>
                        <a:t>士</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0.2</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400" b="0" i="0" u="none" strike="noStrike" cap="none" normalizeH="0" baseline="0">
                          <a:ln>
                            <a:noFill/>
                          </a:ln>
                          <a:solidFill>
                            <a:srgbClr val="133984"/>
                          </a:solidFill>
                          <a:effectLst/>
                          <a:latin typeface="Times New Roman" pitchFamily="18" charset="0"/>
                          <a:ea typeface="黑体" pitchFamily="49" charset="-122"/>
                        </a:rPr>
                        <a:t>土</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10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3"/>
                  </a:ext>
                </a:extLst>
              </a:tr>
              <a:tr h="309288">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0.5</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85</a:t>
                      </a:r>
                      <a:r>
                        <a:rPr kumimoji="0" lang="zh-CN" altLang="en-US" sz="1400" b="0" i="0" u="none" strike="noStrike" cap="none" normalizeH="0" baseline="0">
                          <a:ln>
                            <a:noFill/>
                          </a:ln>
                          <a:solidFill>
                            <a:srgbClr val="133984"/>
                          </a:solidFill>
                          <a:effectLst/>
                          <a:latin typeface="Times New Roman" pitchFamily="18" charset="0"/>
                          <a:ea typeface="黑体" pitchFamily="49" charset="-122"/>
                        </a:rPr>
                        <a:t>～</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115</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400" b="0" i="0" u="none" strike="noStrike" cap="none" normalizeH="0" baseline="0">
                          <a:ln>
                            <a:noFill/>
                          </a:ln>
                          <a:solidFill>
                            <a:srgbClr val="133984"/>
                          </a:solidFill>
                          <a:effectLst/>
                          <a:latin typeface="Times New Roman" pitchFamily="18" charset="0"/>
                          <a:ea typeface="黑体" pitchFamily="49" charset="-122"/>
                        </a:rPr>
                        <a:t>士</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05</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400" b="0" i="0" u="none" strike="noStrike" cap="none" normalizeH="0" baseline="0">
                          <a:ln>
                            <a:noFill/>
                          </a:ln>
                          <a:solidFill>
                            <a:srgbClr val="133984"/>
                          </a:solidFill>
                          <a:effectLst/>
                          <a:latin typeface="Times New Roman" pitchFamily="18" charset="0"/>
                          <a:ea typeface="黑体" pitchFamily="49" charset="-122"/>
                        </a:rPr>
                        <a:t>土</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20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25</a:t>
                      </a:r>
                      <a:r>
                        <a:rPr kumimoji="0" lang="zh-CN" altLang="en-US" sz="1400" b="0" i="0" u="none" strike="noStrike" cap="none" normalizeH="0" baseline="0">
                          <a:ln>
                            <a:noFill/>
                          </a:ln>
                          <a:solidFill>
                            <a:srgbClr val="133984"/>
                          </a:solidFill>
                          <a:effectLst/>
                          <a:latin typeface="Times New Roman" pitchFamily="18" charset="0"/>
                          <a:ea typeface="黑体" pitchFamily="49" charset="-122"/>
                        </a:rPr>
                        <a:t>～</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100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288">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1</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85</a:t>
                      </a:r>
                      <a:r>
                        <a:rPr kumimoji="0" lang="zh-CN" altLang="en-US" sz="1400" b="0" i="0" u="none" strike="noStrike" cap="none" normalizeH="0" baseline="0">
                          <a:ln>
                            <a:noFill/>
                          </a:ln>
                          <a:solidFill>
                            <a:srgbClr val="133984"/>
                          </a:solidFill>
                          <a:effectLst/>
                          <a:latin typeface="Times New Roman" pitchFamily="18" charset="0"/>
                          <a:ea typeface="黑体" pitchFamily="49" charset="-122"/>
                        </a:rPr>
                        <a:t>～</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115</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400" b="0" i="0" u="none" strike="noStrike" cap="none" normalizeH="0" baseline="0">
                          <a:ln>
                            <a:noFill/>
                          </a:ln>
                          <a:solidFill>
                            <a:srgbClr val="133984"/>
                          </a:solidFill>
                          <a:effectLst/>
                          <a:latin typeface="Times New Roman" pitchFamily="18" charset="0"/>
                          <a:ea typeface="黑体" pitchFamily="49" charset="-122"/>
                        </a:rPr>
                        <a:t>士</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1.0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400" b="0" i="0" u="none" strike="noStrike" cap="none" normalizeH="0" baseline="0">
                          <a:ln>
                            <a:noFill/>
                          </a:ln>
                          <a:solidFill>
                            <a:srgbClr val="133984"/>
                          </a:solidFill>
                          <a:effectLst/>
                          <a:latin typeface="Times New Roman" pitchFamily="18" charset="0"/>
                          <a:ea typeface="黑体" pitchFamily="49" charset="-122"/>
                        </a:rPr>
                        <a:t>士</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40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25</a:t>
                      </a:r>
                      <a:r>
                        <a:rPr kumimoji="0" lang="zh-CN" altLang="en-US" sz="1400" b="0" i="0" u="none" strike="noStrike" cap="none" normalizeH="0" baseline="0">
                          <a:ln>
                            <a:noFill/>
                          </a:ln>
                          <a:solidFill>
                            <a:srgbClr val="133984"/>
                          </a:solidFill>
                          <a:effectLst/>
                          <a:latin typeface="Times New Roman" pitchFamily="18" charset="0"/>
                          <a:ea typeface="黑体" pitchFamily="49" charset="-122"/>
                        </a:rPr>
                        <a:t>～</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100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9288">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3</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100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400" b="0" i="0" u="none" strike="noStrike" cap="none" normalizeH="0" baseline="0">
                          <a:ln>
                            <a:noFill/>
                          </a:ln>
                          <a:solidFill>
                            <a:srgbClr val="133984"/>
                          </a:solidFill>
                          <a:effectLst/>
                          <a:latin typeface="Times New Roman" pitchFamily="18" charset="0"/>
                          <a:ea typeface="黑体" pitchFamily="49" charset="-122"/>
                        </a:rPr>
                        <a:t>士</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30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zh-CN" altLang="en-US" sz="1400" b="0" i="0" u="none" strike="noStrike" cap="none" normalizeH="0" baseline="0">
                          <a:ln>
                            <a:noFill/>
                          </a:ln>
                          <a:solidFill>
                            <a:srgbClr val="133984"/>
                          </a:solidFill>
                          <a:effectLst/>
                          <a:latin typeface="Times New Roman" pitchFamily="18" charset="0"/>
                          <a:ea typeface="黑体" pitchFamily="49" charset="-122"/>
                        </a:rPr>
                        <a:t>未规定</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5000"/>
                        </a:lnSpc>
                        <a:spcBef>
                          <a:spcPct val="0"/>
                        </a:spcBef>
                        <a:spcAft>
                          <a:spcPct val="0"/>
                        </a:spcAft>
                        <a:buClrTx/>
                        <a:buSzTx/>
                        <a:buFontTx/>
                        <a:buNone/>
                        <a:tabLst/>
                      </a:pPr>
                      <a:r>
                        <a:rPr kumimoji="0" lang="en-US" altLang="zh-CN" sz="1400" b="0" i="0" u="none" strike="noStrike" cap="none" normalizeH="0" baseline="0">
                          <a:ln>
                            <a:noFill/>
                          </a:ln>
                          <a:solidFill>
                            <a:srgbClr val="133984"/>
                          </a:solidFill>
                          <a:effectLst/>
                          <a:latin typeface="Times New Roman" pitchFamily="18" charset="0"/>
                          <a:ea typeface="黑体" pitchFamily="49" charset="-122"/>
                        </a:rPr>
                        <a:t>25</a:t>
                      </a:r>
                      <a:r>
                        <a:rPr kumimoji="0" lang="zh-CN" altLang="en-US" sz="1400" b="0" i="0" u="none" strike="noStrike" cap="none" normalizeH="0" baseline="0">
                          <a:ln>
                            <a:noFill/>
                          </a:ln>
                          <a:solidFill>
                            <a:srgbClr val="133984"/>
                          </a:solidFill>
                          <a:effectLst/>
                          <a:latin typeface="Times New Roman" pitchFamily="18" charset="0"/>
                          <a:ea typeface="黑体" pitchFamily="49" charset="-122"/>
                        </a:rPr>
                        <a:t>～</a:t>
                      </a:r>
                      <a:r>
                        <a:rPr kumimoji="0" lang="en-US" altLang="zh-CN" sz="1400" b="0" i="0" u="none" strike="noStrike" cap="none" normalizeH="0" baseline="0">
                          <a:ln>
                            <a:noFill/>
                          </a:ln>
                          <a:solidFill>
                            <a:srgbClr val="133984"/>
                          </a:solidFill>
                          <a:effectLst/>
                          <a:latin typeface="Times New Roman" pitchFamily="18" charset="0"/>
                          <a:ea typeface="黑体" pitchFamily="49" charset="-122"/>
                        </a:rPr>
                        <a:t>100</a:t>
                      </a:r>
                      <a:endParaRPr kumimoji="0" lang="zh-CN" altLang="zh-CN" sz="1400" b="0" i="0" u="none" strike="noStrike" cap="none" normalizeH="0" baseline="0">
                        <a:ln>
                          <a:noFill/>
                        </a:ln>
                        <a:solidFill>
                          <a:srgbClr val="133984"/>
                        </a:solidFill>
                        <a:effectLst/>
                        <a:latin typeface="Times New Roman" pitchFamily="18" charset="0"/>
                        <a:ea typeface="黑体" pitchFamily="49"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 name="矩形 6"/>
          <p:cNvSpPr>
            <a:spLocks noChangeArrowheads="1"/>
          </p:cNvSpPr>
          <p:nvPr/>
        </p:nvSpPr>
        <p:spPr bwMode="auto">
          <a:xfrm>
            <a:off x="4728318" y="1916832"/>
            <a:ext cx="2851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1600">
                <a:latin typeface="Tahoma" panose="020B0604030504040204" pitchFamily="34" charset="0"/>
                <a:ea typeface="宋体" panose="02010600030101010101" pitchFamily="2" charset="-122"/>
              </a:rPr>
              <a:t>电压互感器容许误差的极限值</a:t>
            </a:r>
            <a:endParaRPr kumimoji="1" lang="zh-CN" altLang="en-US" sz="1600">
              <a:latin typeface="Tahoma" panose="020B0604030504040204" pitchFamily="34" charset="0"/>
              <a:ea typeface="宋体" panose="02010600030101010101" pitchFamily="2" charset="-122"/>
            </a:endParaRPr>
          </a:p>
        </p:txBody>
      </p:sp>
      <p:sp>
        <p:nvSpPr>
          <p:cNvPr id="10" name="矩形 7"/>
          <p:cNvSpPr>
            <a:spLocks noChangeArrowheads="1"/>
          </p:cNvSpPr>
          <p:nvPr/>
        </p:nvSpPr>
        <p:spPr bwMode="auto">
          <a:xfrm>
            <a:off x="639808" y="4912381"/>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b="1" dirty="0">
                <a:latin typeface="Tahoma" panose="020B0604030504040204" pitchFamily="34" charset="0"/>
                <a:ea typeface="宋体" panose="02010600030101010101" pitchFamily="2" charset="-122"/>
              </a:rPr>
              <a:t>额定负载</a:t>
            </a:r>
            <a:endParaRPr kumimoji="1" lang="zh-CN" altLang="en-US" sz="2400" b="1" dirty="0">
              <a:latin typeface="Tahoma" panose="020B0604030504040204" pitchFamily="34" charset="0"/>
              <a:ea typeface="宋体" panose="02010600030101010101" pitchFamily="2" charset="-122"/>
            </a:endParaRPr>
          </a:p>
        </p:txBody>
      </p:sp>
      <p:sp>
        <p:nvSpPr>
          <p:cNvPr id="11" name="矩形 8"/>
          <p:cNvSpPr>
            <a:spLocks noChangeArrowheads="1"/>
          </p:cNvSpPr>
          <p:nvPr/>
        </p:nvSpPr>
        <p:spPr bwMode="auto">
          <a:xfrm>
            <a:off x="623392" y="5373216"/>
            <a:ext cx="1072919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dirty="0">
                <a:latin typeface="Tahoma" panose="020B0604030504040204" pitchFamily="34" charset="0"/>
                <a:ea typeface="宋体" panose="02010600030101010101" pitchFamily="2" charset="-122"/>
              </a:rPr>
              <a:t>额定负载也叫额定容量，是按照其准确度等级制造的容量，是当</a:t>
            </a:r>
            <a:r>
              <a:rPr kumimoji="1" lang="zh-CN" altLang="zh-CN" sz="2400" dirty="0">
                <a:solidFill>
                  <a:srgbClr val="FF0000"/>
                </a:solidFill>
                <a:latin typeface="Tahoma" panose="020B0604030504040204" pitchFamily="34" charset="0"/>
                <a:ea typeface="宋体" panose="02010600030101010101" pitchFamily="2" charset="-122"/>
              </a:rPr>
              <a:t>二次电压为额定值时，规定允许接</a:t>
            </a:r>
            <a:r>
              <a:rPr kumimoji="1" lang="zh-CN" altLang="en-US" sz="2400" dirty="0">
                <a:solidFill>
                  <a:srgbClr val="FF0000"/>
                </a:solidFill>
                <a:latin typeface="Tahoma" panose="020B0604030504040204" pitchFamily="34" charset="0"/>
                <a:ea typeface="宋体" panose="02010600030101010101" pitchFamily="2" charset="-122"/>
              </a:rPr>
              <a:t>入</a:t>
            </a:r>
            <a:r>
              <a:rPr kumimoji="1" lang="zh-CN" altLang="zh-CN" sz="2400" dirty="0">
                <a:solidFill>
                  <a:srgbClr val="FF0000"/>
                </a:solidFill>
                <a:latin typeface="Tahoma" panose="020B0604030504040204" pitchFamily="34" charset="0"/>
                <a:ea typeface="宋体" panose="02010600030101010101" pitchFamily="2" charset="-122"/>
              </a:rPr>
              <a:t>的负载</a:t>
            </a:r>
            <a:r>
              <a:rPr kumimoji="1" lang="zh-CN" altLang="zh-CN" sz="2400" dirty="0">
                <a:latin typeface="Tahoma" panose="020B0604030504040204" pitchFamily="34" charset="0"/>
                <a:ea typeface="宋体" panose="02010600030101010101" pitchFamily="2" charset="-122"/>
              </a:rPr>
              <a:t>，通常用视在功率单位</a:t>
            </a:r>
            <a:r>
              <a:rPr kumimoji="1" lang="en-US" altLang="zh-CN" sz="2400" dirty="0">
                <a:latin typeface="Tahoma" panose="020B0604030504040204" pitchFamily="34" charset="0"/>
                <a:ea typeface="宋体" panose="02010600030101010101" pitchFamily="2" charset="-122"/>
              </a:rPr>
              <a:t>VA</a:t>
            </a:r>
            <a:r>
              <a:rPr kumimoji="1" lang="zh-CN" altLang="zh-CN" sz="2400" dirty="0">
                <a:latin typeface="Tahoma" panose="020B0604030504040204" pitchFamily="34" charset="0"/>
                <a:ea typeface="宋体" panose="02010600030101010101" pitchFamily="2" charset="-122"/>
              </a:rPr>
              <a:t>数表示。在额定二次负载下，电压互感器的误差应符合其准确度等级的规定</a:t>
            </a:r>
            <a:endParaRPr kumimoji="1" lang="zh-CN" altLang="en-US" sz="2400"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9109496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3" name="Rectangle 3"/>
          <p:cNvSpPr>
            <a:spLocks noGrp="1" noChangeArrowheads="1"/>
          </p:cNvSpPr>
          <p:nvPr>
            <p:ph sz="quarter" idx="10"/>
          </p:nvPr>
        </p:nvSpPr>
        <p:spPr>
          <a:xfrm>
            <a:off x="133247" y="1700808"/>
            <a:ext cx="6700817" cy="49214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marL="457200" indent="-457200">
              <a:buNone/>
              <a:defRPr/>
            </a:pPr>
            <a:r>
              <a:rPr lang="zh-CN" altLang="en-US" sz="2000" dirty="0"/>
              <a:t>电气设备中的绝缘介质并非绝对不导电。</a:t>
            </a:r>
            <a:endParaRPr lang="en-US" altLang="zh-CN" sz="2000" dirty="0"/>
          </a:p>
          <a:p>
            <a:pPr marL="457200" indent="-457200">
              <a:buNone/>
              <a:defRPr/>
            </a:pPr>
            <a:endParaRPr lang="en-US" altLang="zh-CN" sz="2000" b="1" dirty="0">
              <a:solidFill>
                <a:srgbClr val="2A4F86"/>
              </a:solidFill>
              <a:latin typeface="Corbel" pitchFamily="34" charset="0"/>
            </a:endParaRPr>
          </a:p>
        </p:txBody>
      </p:sp>
      <p:sp>
        <p:nvSpPr>
          <p:cNvPr id="91138" name="Rectangle 2"/>
          <p:cNvSpPr>
            <a:spLocks noGrp="1" noChangeArrowheads="1"/>
          </p:cNvSpPr>
          <p:nvPr>
            <p:ph type="title"/>
          </p:nvPr>
        </p:nvSpPr>
        <p:spPr/>
        <p:txBody>
          <a:bodyPr>
            <a:normAutofit/>
          </a:bodyPr>
          <a:lstStyle/>
          <a:p>
            <a:r>
              <a:rPr lang="zh-CN" altLang="en-US" dirty="0">
                <a:latin typeface="+mj-ea"/>
              </a:rPr>
              <a:t>测量原理 </a:t>
            </a:r>
          </a:p>
        </p:txBody>
      </p:sp>
      <p:pic>
        <p:nvPicPr>
          <p:cNvPr id="91140" name="Picture 5"/>
          <p:cNvPicPr>
            <a:picLocks noChangeAspect="1" noChangeArrowheads="1"/>
          </p:cNvPicPr>
          <p:nvPr/>
        </p:nvPicPr>
        <p:blipFill>
          <a:blip r:embed="rId3">
            <a:extLst>
              <a:ext uri="{28A0092B-C50C-407E-A947-70E740481C1C}">
                <a14:useLocalDpi xmlns:a14="http://schemas.microsoft.com/office/drawing/2010/main" val="0"/>
              </a:ext>
            </a:extLst>
          </a:blip>
          <a:srcRect l="6386" t="11189" r="6386" b="27975"/>
          <a:stretch>
            <a:fillRect/>
          </a:stretch>
        </p:blipFill>
        <p:spPr bwMode="auto">
          <a:xfrm>
            <a:off x="335360" y="2708920"/>
            <a:ext cx="6088421" cy="242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矩形 6"/>
          <p:cNvSpPr>
            <a:spLocks noChangeArrowheads="1"/>
          </p:cNvSpPr>
          <p:nvPr/>
        </p:nvSpPr>
        <p:spPr bwMode="auto">
          <a:xfrm>
            <a:off x="479376" y="5170206"/>
            <a:ext cx="5562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solidFill>
                  <a:schemeClr val="bg1"/>
                </a:solidFill>
                <a:latin typeface="+mn-ea"/>
                <a:ea typeface="+mn-ea"/>
              </a:rPr>
              <a:t>图</a:t>
            </a:r>
            <a:r>
              <a:rPr lang="en-US" altLang="zh-CN" sz="1800" dirty="0">
                <a:solidFill>
                  <a:schemeClr val="bg1"/>
                </a:solidFill>
                <a:latin typeface="+mn-ea"/>
                <a:ea typeface="+mn-ea"/>
              </a:rPr>
              <a:t>1 </a:t>
            </a:r>
            <a:r>
              <a:rPr lang="zh-CN" altLang="en-US" sz="1800" dirty="0">
                <a:solidFill>
                  <a:schemeClr val="bg1"/>
                </a:solidFill>
                <a:latin typeface="+mn-ea"/>
                <a:ea typeface="+mn-ea"/>
              </a:rPr>
              <a:t>直流电压下流过不均匀介质的电流构成</a:t>
            </a:r>
            <a:endParaRPr lang="en-US" altLang="zh-CN" sz="1800" dirty="0">
              <a:solidFill>
                <a:schemeClr val="bg1"/>
              </a:solidFill>
              <a:latin typeface="+mn-ea"/>
              <a:ea typeface="+mn-ea"/>
            </a:endParaRPr>
          </a:p>
        </p:txBody>
      </p:sp>
      <p:cxnSp>
        <p:nvCxnSpPr>
          <p:cNvPr id="3" name="直接箭头连接符 2"/>
          <p:cNvCxnSpPr>
            <a:cxnSpLocks/>
          </p:cNvCxnSpPr>
          <p:nvPr/>
        </p:nvCxnSpPr>
        <p:spPr>
          <a:xfrm flipV="1">
            <a:off x="4295800" y="2091789"/>
            <a:ext cx="1541035" cy="2633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88305" y="1132633"/>
            <a:ext cx="6444994" cy="923330"/>
          </a:xfrm>
          <a:prstGeom prst="rect">
            <a:avLst/>
          </a:prstGeom>
        </p:spPr>
        <p:txBody>
          <a:bodyPr wrap="square">
            <a:spAutoFit/>
          </a:bodyPr>
          <a:lstStyle/>
          <a:p>
            <a:r>
              <a:rPr lang="zh-CN" altLang="en-US" dirty="0">
                <a:solidFill>
                  <a:srgbClr val="FF0000"/>
                </a:solidFill>
              </a:rPr>
              <a:t>（</a:t>
            </a:r>
            <a:r>
              <a:rPr lang="en-US" altLang="zh-CN" dirty="0">
                <a:solidFill>
                  <a:srgbClr val="FF0000"/>
                </a:solidFill>
              </a:rPr>
              <a:t>1</a:t>
            </a:r>
            <a:r>
              <a:rPr lang="zh-CN" altLang="en-US" dirty="0">
                <a:solidFill>
                  <a:srgbClr val="FF0000"/>
                </a:solidFill>
              </a:rPr>
              <a:t>）吸收电流与绝缘介质内部绝缘老化程度有关，如受潮。</a:t>
            </a:r>
            <a:endParaRPr lang="en-US" altLang="zh-CN" dirty="0">
              <a:solidFill>
                <a:srgbClr val="FF0000"/>
              </a:solidFill>
            </a:endParaRPr>
          </a:p>
          <a:p>
            <a:r>
              <a:rPr lang="zh-CN" altLang="en-US" dirty="0">
                <a:solidFill>
                  <a:srgbClr val="FF0000"/>
                </a:solidFill>
              </a:rPr>
              <a:t>（</a:t>
            </a:r>
            <a:r>
              <a:rPr lang="en-US" altLang="zh-CN" dirty="0">
                <a:solidFill>
                  <a:srgbClr val="FF0000"/>
                </a:solidFill>
              </a:rPr>
              <a:t>2</a:t>
            </a:r>
            <a:r>
              <a:rPr lang="zh-CN" altLang="en-US" dirty="0">
                <a:solidFill>
                  <a:srgbClr val="FF0000"/>
                </a:solidFill>
              </a:rPr>
              <a:t>）不同绝缘介质的吸收曲线不同；</a:t>
            </a:r>
            <a:endParaRPr lang="en-US" altLang="zh-CN" dirty="0">
              <a:solidFill>
                <a:srgbClr val="FF0000"/>
              </a:solidFill>
            </a:endParaRPr>
          </a:p>
          <a:p>
            <a:r>
              <a:rPr lang="zh-CN" altLang="en-US" dirty="0">
                <a:solidFill>
                  <a:srgbClr val="FF0000"/>
                </a:solidFill>
              </a:rPr>
              <a:t>（</a:t>
            </a:r>
            <a:r>
              <a:rPr lang="en-US" altLang="zh-CN" dirty="0">
                <a:solidFill>
                  <a:srgbClr val="FF0000"/>
                </a:solidFill>
              </a:rPr>
              <a:t>3</a:t>
            </a:r>
            <a:r>
              <a:rPr lang="zh-CN" altLang="en-US" dirty="0">
                <a:solidFill>
                  <a:srgbClr val="FF0000"/>
                </a:solidFill>
              </a:rPr>
              <a:t>）相同绝缘介质，绝缘状况不同，吸收曲线也不相同</a:t>
            </a:r>
          </a:p>
        </p:txBody>
      </p:sp>
      <p:sp>
        <p:nvSpPr>
          <p:cNvPr id="10" name="文本框 9">
            <a:extLst>
              <a:ext uri="{FF2B5EF4-FFF2-40B4-BE49-F238E27FC236}">
                <a16:creationId xmlns:a16="http://schemas.microsoft.com/office/drawing/2014/main" id="{B92BFE69-B86B-417E-978D-45B2AE702BB9}"/>
              </a:ext>
            </a:extLst>
          </p:cNvPr>
          <p:cNvSpPr txBox="1"/>
          <p:nvPr/>
        </p:nvSpPr>
        <p:spPr>
          <a:xfrm>
            <a:off x="6888088" y="2515373"/>
            <a:ext cx="5303911" cy="3363741"/>
          </a:xfrm>
          <a:prstGeom prst="rect">
            <a:avLst/>
          </a:prstGeom>
          <a:noFill/>
        </p:spPr>
        <p:txBody>
          <a:bodyPr wrap="square">
            <a:spAutoFit/>
          </a:bodyPr>
          <a:lstStyle/>
          <a:p>
            <a:pPr marL="0" indent="0" fontAlgn="auto">
              <a:lnSpc>
                <a:spcPct val="150000"/>
              </a:lnSpc>
              <a:spcAft>
                <a:spcPts val="0"/>
              </a:spcAft>
              <a:buFont typeface="Calibri" panose="020F0502020204030204" pitchFamily="34" charset="0"/>
              <a:buNone/>
              <a:defRPr/>
            </a:pPr>
            <a:r>
              <a:rPr lang="zh-CN" altLang="en-US" sz="1800" dirty="0">
                <a:solidFill>
                  <a:schemeClr val="tx1"/>
                </a:solidFill>
                <a:latin typeface="+mn-lt"/>
                <a:ea typeface="+mn-ea"/>
              </a:rPr>
              <a:t>总电流</a:t>
            </a:r>
            <a:r>
              <a:rPr lang="en-US" altLang="zh-CN" sz="1800" dirty="0" err="1">
                <a:solidFill>
                  <a:schemeClr val="tx1"/>
                </a:solidFill>
                <a:latin typeface="+mn-lt"/>
                <a:ea typeface="+mn-ea"/>
              </a:rPr>
              <a:t>i</a:t>
            </a:r>
            <a:r>
              <a:rPr lang="zh-CN" altLang="en-US" sz="1800" dirty="0">
                <a:solidFill>
                  <a:schemeClr val="tx1"/>
                </a:solidFill>
                <a:latin typeface="+mn-lt"/>
                <a:ea typeface="+mn-ea"/>
              </a:rPr>
              <a:t>可以分解成三种电流分量：</a:t>
            </a:r>
            <a:endParaRPr lang="en-US" altLang="zh-CN" sz="1800" dirty="0">
              <a:solidFill>
                <a:schemeClr val="tx1"/>
              </a:solidFill>
              <a:latin typeface="+mn-lt"/>
              <a:ea typeface="+mn-ea"/>
            </a:endParaRPr>
          </a:p>
          <a:p>
            <a:pPr marL="0" indent="0" fontAlgn="auto">
              <a:lnSpc>
                <a:spcPct val="150000"/>
              </a:lnSpc>
              <a:spcAft>
                <a:spcPts val="0"/>
              </a:spcAft>
              <a:buFont typeface="Arial" pitchFamily="34" charset="0"/>
              <a:buChar char="•"/>
              <a:defRPr/>
            </a:pPr>
            <a:r>
              <a:rPr lang="zh-CN" altLang="en-US" sz="1800" dirty="0">
                <a:solidFill>
                  <a:schemeClr val="tx1"/>
                </a:solidFill>
                <a:latin typeface="+mn-lt"/>
                <a:ea typeface="+mn-ea"/>
              </a:rPr>
              <a:t>由</a:t>
            </a:r>
            <a:r>
              <a:rPr lang="zh-CN" altLang="en-US" sz="1800" dirty="0">
                <a:solidFill>
                  <a:schemeClr val="tx1"/>
                </a:solidFill>
                <a:highlight>
                  <a:srgbClr val="FFFF00"/>
                </a:highlight>
                <a:latin typeface="+mn-lt"/>
                <a:ea typeface="+mn-ea"/>
              </a:rPr>
              <a:t>绝缘电阻</a:t>
            </a:r>
            <a:r>
              <a:rPr lang="en-US" altLang="zh-CN" sz="1800" dirty="0">
                <a:solidFill>
                  <a:schemeClr val="tx1"/>
                </a:solidFill>
                <a:latin typeface="+mn-lt"/>
                <a:ea typeface="+mn-ea"/>
              </a:rPr>
              <a:t>R</a:t>
            </a:r>
            <a:r>
              <a:rPr lang="zh-CN" altLang="en-US" sz="1800" dirty="0">
                <a:solidFill>
                  <a:schemeClr val="tx1"/>
                </a:solidFill>
                <a:latin typeface="+mn-lt"/>
                <a:ea typeface="+mn-ea"/>
              </a:rPr>
              <a:t>决定的</a:t>
            </a:r>
            <a:r>
              <a:rPr lang="zh-CN" altLang="en-US" sz="1800" dirty="0">
                <a:solidFill>
                  <a:srgbClr val="FF0000"/>
                </a:solidFill>
                <a:latin typeface="+mn-lt"/>
                <a:ea typeface="+mn-ea"/>
              </a:rPr>
              <a:t>漏电流</a:t>
            </a:r>
            <a:r>
              <a:rPr lang="en-US" altLang="zh-CN" sz="1800" i="1" dirty="0">
                <a:solidFill>
                  <a:srgbClr val="FF0000"/>
                </a:solidFill>
                <a:latin typeface="+mn-lt"/>
                <a:ea typeface="+mn-ea"/>
              </a:rPr>
              <a:t>i</a:t>
            </a:r>
            <a:r>
              <a:rPr lang="en-US" altLang="zh-CN" sz="1800" i="1" baseline="-25000" dirty="0">
                <a:solidFill>
                  <a:srgbClr val="FF0000"/>
                </a:solidFill>
                <a:latin typeface="+mn-lt"/>
                <a:ea typeface="+mn-ea"/>
              </a:rPr>
              <a:t>1</a:t>
            </a:r>
            <a:r>
              <a:rPr lang="zh-CN" altLang="en-US" sz="1800" dirty="0">
                <a:solidFill>
                  <a:schemeClr val="tx1"/>
                </a:solidFill>
                <a:latin typeface="+mn-lt"/>
                <a:ea typeface="+mn-ea"/>
              </a:rPr>
              <a:t>：不随时间而改变的纯阻性电流</a:t>
            </a:r>
            <a:endParaRPr lang="en-US" altLang="zh-CN" sz="1800" dirty="0">
              <a:solidFill>
                <a:schemeClr val="tx1"/>
              </a:solidFill>
              <a:latin typeface="+mn-lt"/>
              <a:ea typeface="+mn-ea"/>
            </a:endParaRPr>
          </a:p>
          <a:p>
            <a:pPr marL="0" indent="0" fontAlgn="auto">
              <a:lnSpc>
                <a:spcPct val="150000"/>
              </a:lnSpc>
              <a:spcAft>
                <a:spcPts val="0"/>
              </a:spcAft>
              <a:buFont typeface="Arial" pitchFamily="34" charset="0"/>
              <a:buChar char="•"/>
              <a:defRPr/>
            </a:pPr>
            <a:r>
              <a:rPr lang="zh-CN" altLang="en-US" sz="1800" dirty="0">
                <a:solidFill>
                  <a:schemeClr val="tx1"/>
                </a:solidFill>
                <a:highlight>
                  <a:srgbClr val="FFFF00"/>
                </a:highlight>
                <a:latin typeface="+mn-lt"/>
                <a:ea typeface="+mn-ea"/>
              </a:rPr>
              <a:t>介质内部电压重新分配</a:t>
            </a:r>
            <a:r>
              <a:rPr lang="zh-CN" altLang="en-US" sz="1800" dirty="0">
                <a:solidFill>
                  <a:schemeClr val="tx1"/>
                </a:solidFill>
                <a:latin typeface="+mn-lt"/>
                <a:ea typeface="+mn-ea"/>
              </a:rPr>
              <a:t>过程中产生的</a:t>
            </a:r>
            <a:r>
              <a:rPr lang="zh-CN" altLang="en-US" sz="1800" dirty="0">
                <a:solidFill>
                  <a:srgbClr val="FF0000"/>
                </a:solidFill>
                <a:latin typeface="+mn-lt"/>
                <a:ea typeface="+mn-ea"/>
              </a:rPr>
              <a:t>吸收电流</a:t>
            </a:r>
            <a:r>
              <a:rPr lang="en-US" altLang="zh-CN" sz="1800" i="1" dirty="0">
                <a:solidFill>
                  <a:srgbClr val="FF0000"/>
                </a:solidFill>
                <a:latin typeface="+mn-lt"/>
                <a:ea typeface="+mn-ea"/>
              </a:rPr>
              <a:t>i</a:t>
            </a:r>
            <a:r>
              <a:rPr lang="en-US" altLang="zh-CN" sz="1800" i="1" baseline="-25000" dirty="0">
                <a:solidFill>
                  <a:srgbClr val="FF0000"/>
                </a:solidFill>
                <a:latin typeface="+mn-lt"/>
                <a:ea typeface="+mn-ea"/>
              </a:rPr>
              <a:t>2</a:t>
            </a:r>
            <a:r>
              <a:rPr lang="zh-CN" altLang="en-US" sz="1800" dirty="0">
                <a:solidFill>
                  <a:srgbClr val="FF0000"/>
                </a:solidFill>
                <a:latin typeface="+mn-lt"/>
                <a:ea typeface="+mn-ea"/>
              </a:rPr>
              <a:t> </a:t>
            </a:r>
            <a:r>
              <a:rPr lang="zh-CN" altLang="en-US" sz="1800" dirty="0">
                <a:solidFill>
                  <a:schemeClr val="tx1"/>
                </a:solidFill>
                <a:latin typeface="+mn-lt"/>
                <a:ea typeface="+mn-ea"/>
              </a:rPr>
              <a:t>：按</a:t>
            </a:r>
            <a:r>
              <a:rPr lang="zh-CN" altLang="en-US" sz="1800" dirty="0">
                <a:solidFill>
                  <a:schemeClr val="tx1"/>
                </a:solidFill>
                <a:highlight>
                  <a:srgbClr val="FFFF00"/>
                </a:highlight>
                <a:latin typeface="+mn-lt"/>
                <a:ea typeface="+mn-ea"/>
              </a:rPr>
              <a:t>指数规律衰减</a:t>
            </a:r>
            <a:r>
              <a:rPr lang="zh-CN" altLang="en-US" sz="1800" dirty="0">
                <a:solidFill>
                  <a:schemeClr val="tx1"/>
                </a:solidFill>
                <a:latin typeface="+mn-lt"/>
                <a:ea typeface="+mn-ea"/>
              </a:rPr>
              <a:t>的阻容性电流</a:t>
            </a:r>
            <a:endParaRPr lang="en-US" altLang="zh-CN" sz="1800" dirty="0">
              <a:solidFill>
                <a:schemeClr val="tx1"/>
              </a:solidFill>
              <a:latin typeface="+mn-lt"/>
              <a:ea typeface="+mn-ea"/>
            </a:endParaRPr>
          </a:p>
          <a:p>
            <a:pPr marL="0" indent="0" fontAlgn="auto">
              <a:lnSpc>
                <a:spcPct val="150000"/>
              </a:lnSpc>
              <a:spcAft>
                <a:spcPts val="0"/>
              </a:spcAft>
              <a:buFont typeface="Arial" pitchFamily="34" charset="0"/>
              <a:buChar char="•"/>
              <a:defRPr/>
            </a:pPr>
            <a:r>
              <a:rPr lang="zh-CN" altLang="en-US" sz="1800" dirty="0">
                <a:solidFill>
                  <a:schemeClr val="tx1"/>
                </a:solidFill>
                <a:latin typeface="+mn-lt"/>
                <a:ea typeface="+mn-ea"/>
              </a:rPr>
              <a:t>由</a:t>
            </a:r>
            <a:r>
              <a:rPr lang="zh-CN" altLang="en-US" sz="1800" dirty="0">
                <a:solidFill>
                  <a:schemeClr val="tx1"/>
                </a:solidFill>
                <a:highlight>
                  <a:srgbClr val="FFFF00"/>
                </a:highlight>
                <a:latin typeface="+mn-lt"/>
                <a:ea typeface="+mn-ea"/>
              </a:rPr>
              <a:t>快速极化</a:t>
            </a:r>
            <a:r>
              <a:rPr lang="zh-CN" altLang="en-US" sz="1800" dirty="0">
                <a:solidFill>
                  <a:schemeClr val="tx1"/>
                </a:solidFill>
                <a:latin typeface="+mn-lt"/>
                <a:ea typeface="+mn-ea"/>
              </a:rPr>
              <a:t>产生的</a:t>
            </a:r>
            <a:r>
              <a:rPr lang="zh-CN" altLang="en-US" sz="1800" dirty="0">
                <a:solidFill>
                  <a:srgbClr val="FF0000"/>
                </a:solidFill>
                <a:latin typeface="+mn-lt"/>
                <a:ea typeface="+mn-ea"/>
              </a:rPr>
              <a:t>电容电流</a:t>
            </a:r>
            <a:r>
              <a:rPr lang="en-US" altLang="zh-CN" sz="1800" i="1" dirty="0">
                <a:solidFill>
                  <a:srgbClr val="FF0000"/>
                </a:solidFill>
                <a:latin typeface="+mn-lt"/>
                <a:ea typeface="+mn-ea"/>
              </a:rPr>
              <a:t>i</a:t>
            </a:r>
            <a:r>
              <a:rPr lang="en-US" altLang="zh-CN" sz="1800" i="1" baseline="-25000" dirty="0">
                <a:solidFill>
                  <a:srgbClr val="FF0000"/>
                </a:solidFill>
                <a:latin typeface="+mn-lt"/>
                <a:ea typeface="+mn-ea"/>
              </a:rPr>
              <a:t>3</a:t>
            </a:r>
            <a:r>
              <a:rPr lang="zh-CN" altLang="en-US" sz="1800" dirty="0">
                <a:solidFill>
                  <a:schemeClr val="tx1"/>
                </a:solidFill>
                <a:latin typeface="+mn-lt"/>
                <a:ea typeface="+mn-ea"/>
              </a:rPr>
              <a:t>：按</a:t>
            </a:r>
            <a:r>
              <a:rPr lang="zh-CN" altLang="en-US" sz="1800" dirty="0">
                <a:solidFill>
                  <a:schemeClr val="tx1"/>
                </a:solidFill>
                <a:highlight>
                  <a:srgbClr val="FFFF00"/>
                </a:highlight>
                <a:latin typeface="+mn-lt"/>
                <a:ea typeface="+mn-ea"/>
              </a:rPr>
              <a:t>指数规律</a:t>
            </a:r>
            <a:r>
              <a:rPr lang="zh-CN" altLang="en-US" sz="1800" dirty="0">
                <a:solidFill>
                  <a:schemeClr val="tx1"/>
                </a:solidFill>
                <a:latin typeface="+mn-lt"/>
                <a:ea typeface="+mn-ea"/>
              </a:rPr>
              <a:t>衰减的纯容性电流，衰减时间常数比</a:t>
            </a:r>
            <a:r>
              <a:rPr lang="en-US" altLang="zh-CN" sz="1800" i="1" dirty="0">
                <a:solidFill>
                  <a:schemeClr val="tx1"/>
                </a:solidFill>
                <a:latin typeface="+mn-lt"/>
                <a:ea typeface="+mn-ea"/>
              </a:rPr>
              <a:t>i</a:t>
            </a:r>
            <a:r>
              <a:rPr lang="en-US" altLang="zh-CN" sz="1800" i="1" baseline="-25000" dirty="0">
                <a:solidFill>
                  <a:schemeClr val="tx1"/>
                </a:solidFill>
                <a:latin typeface="+mn-lt"/>
                <a:ea typeface="+mn-ea"/>
              </a:rPr>
              <a:t>2</a:t>
            </a:r>
            <a:r>
              <a:rPr lang="zh-CN" altLang="en-US" sz="1800" dirty="0">
                <a:solidFill>
                  <a:schemeClr val="tx1"/>
                </a:solidFill>
                <a:latin typeface="+mn-lt"/>
                <a:ea typeface="+mn-ea"/>
              </a:rPr>
              <a:t>时间常数小，衰减速度较快。</a:t>
            </a:r>
            <a:endParaRPr lang="en-US" altLang="zh-CN" sz="1800" dirty="0">
              <a:solidFill>
                <a:schemeClr val="tx1"/>
              </a:solidFill>
              <a:latin typeface="+mn-lt"/>
              <a:ea typeface="+mn-ea"/>
            </a:endParaRPr>
          </a:p>
        </p:txBody>
      </p:sp>
      <p:sp>
        <p:nvSpPr>
          <p:cNvPr id="13" name="文本框 12">
            <a:extLst>
              <a:ext uri="{FF2B5EF4-FFF2-40B4-BE49-F238E27FC236}">
                <a16:creationId xmlns:a16="http://schemas.microsoft.com/office/drawing/2014/main" id="{A8A7E0DE-328E-44BB-A3FE-5454222A3E66}"/>
              </a:ext>
            </a:extLst>
          </p:cNvPr>
          <p:cNvSpPr txBox="1"/>
          <p:nvPr/>
        </p:nvSpPr>
        <p:spPr>
          <a:xfrm>
            <a:off x="1487488" y="3899947"/>
            <a:ext cx="972108" cy="523220"/>
          </a:xfrm>
          <a:prstGeom prst="rect">
            <a:avLst/>
          </a:prstGeom>
          <a:noFill/>
        </p:spPr>
        <p:txBody>
          <a:bodyPr wrap="square">
            <a:spAutoFit/>
          </a:bodyPr>
          <a:lstStyle/>
          <a:p>
            <a:r>
              <a:rPr lang="zh-CN" altLang="en-US" sz="1400" dirty="0">
                <a:solidFill>
                  <a:schemeClr val="tx1"/>
                </a:solidFill>
                <a:latin typeface="+mn-ea"/>
                <a:ea typeface="+mn-ea"/>
              </a:rPr>
              <a:t>绝缘介质等效电路</a:t>
            </a:r>
            <a:endParaRPr lang="zh-CN" altLang="en-US" sz="1400" dirty="0">
              <a:solidFill>
                <a:schemeClr val="tx1"/>
              </a:solidFill>
            </a:endParaRPr>
          </a:p>
        </p:txBody>
      </p:sp>
      <p:sp>
        <p:nvSpPr>
          <p:cNvPr id="14" name="文本框 13">
            <a:extLst>
              <a:ext uri="{FF2B5EF4-FFF2-40B4-BE49-F238E27FC236}">
                <a16:creationId xmlns:a16="http://schemas.microsoft.com/office/drawing/2014/main" id="{AF081356-961C-455D-AEE0-F316BAB314CF}"/>
              </a:ext>
            </a:extLst>
          </p:cNvPr>
          <p:cNvSpPr txBox="1"/>
          <p:nvPr/>
        </p:nvSpPr>
        <p:spPr>
          <a:xfrm>
            <a:off x="3885516" y="2939009"/>
            <a:ext cx="1346387" cy="307777"/>
          </a:xfrm>
          <a:prstGeom prst="rect">
            <a:avLst/>
          </a:prstGeom>
          <a:noFill/>
        </p:spPr>
        <p:txBody>
          <a:bodyPr wrap="square">
            <a:spAutoFit/>
          </a:bodyPr>
          <a:lstStyle/>
          <a:p>
            <a:r>
              <a:rPr lang="zh-CN" altLang="en-US" sz="1400" dirty="0">
                <a:solidFill>
                  <a:schemeClr val="tx1"/>
                </a:solidFill>
                <a:latin typeface="+mn-ea"/>
                <a:ea typeface="+mn-ea"/>
              </a:rPr>
              <a:t>吸收电流曲线</a:t>
            </a:r>
            <a:endParaRPr lang="zh-CN" altLang="en-US" sz="1400" dirty="0">
              <a:solidFill>
                <a:schemeClr val="tx1"/>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1" grpId="0"/>
      <p:bldP spid="4"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72021" y="1844824"/>
            <a:ext cx="10345179" cy="3456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buFontTx/>
              <a:buNone/>
              <a:defRPr/>
            </a:pPr>
            <a:r>
              <a:rPr lang="zh-CN" altLang="en-US" dirty="0">
                <a:solidFill>
                  <a:srgbClr val="FF0000"/>
                </a:solidFill>
              </a:rPr>
              <a:t>吸收比</a:t>
            </a:r>
            <a:r>
              <a:rPr lang="en-US" altLang="zh-CN" dirty="0">
                <a:solidFill>
                  <a:srgbClr val="FF0000"/>
                </a:solidFill>
              </a:rPr>
              <a:t>K</a:t>
            </a:r>
            <a:r>
              <a:rPr lang="zh-CN" altLang="en-US" dirty="0"/>
              <a:t>：</a:t>
            </a:r>
            <a:r>
              <a:rPr lang="en-US" altLang="zh-CN" dirty="0"/>
              <a:t>《</a:t>
            </a:r>
            <a:r>
              <a:rPr lang="zh-CN" altLang="en-US" dirty="0"/>
              <a:t>电力设备预防性试验规程</a:t>
            </a:r>
            <a:r>
              <a:rPr lang="en-US" altLang="zh-CN" dirty="0"/>
              <a:t>》</a:t>
            </a:r>
            <a:r>
              <a:rPr lang="zh-CN" altLang="en-US" dirty="0"/>
              <a:t>规定，加压后</a:t>
            </a:r>
            <a:r>
              <a:rPr lang="en-US" altLang="zh-CN" dirty="0"/>
              <a:t>60s</a:t>
            </a:r>
            <a:r>
              <a:rPr lang="zh-CN" altLang="en-US" dirty="0"/>
              <a:t>和</a:t>
            </a:r>
            <a:r>
              <a:rPr lang="en-US" altLang="zh-CN" dirty="0"/>
              <a:t>15s</a:t>
            </a:r>
            <a:r>
              <a:rPr lang="zh-CN" altLang="en-US" dirty="0"/>
              <a:t>时测得的绝缘电阻之比：</a:t>
            </a:r>
            <a:endParaRPr lang="en-US" altLang="zh-CN" dirty="0"/>
          </a:p>
          <a:p>
            <a:pPr>
              <a:buFontTx/>
              <a:buNone/>
              <a:defRPr/>
            </a:pPr>
            <a:endParaRPr lang="zh-CN" altLang="en-US" dirty="0"/>
          </a:p>
          <a:p>
            <a:pPr algn="ctr">
              <a:buFontTx/>
              <a:buNone/>
              <a:defRPr/>
            </a:pPr>
            <a:r>
              <a:rPr lang="en-US" altLang="zh-CN" dirty="0"/>
              <a:t>    K</a:t>
            </a:r>
            <a:r>
              <a:rPr lang="zh-CN" altLang="en-US" dirty="0"/>
              <a:t>＝</a:t>
            </a:r>
            <a:r>
              <a:rPr lang="en-US" altLang="zh-CN" dirty="0"/>
              <a:t>R</a:t>
            </a:r>
            <a:r>
              <a:rPr lang="en-US" altLang="zh-CN" baseline="-25000" dirty="0"/>
              <a:t>60</a:t>
            </a:r>
            <a:r>
              <a:rPr lang="zh-CN" altLang="en-US" dirty="0"/>
              <a:t>／</a:t>
            </a:r>
            <a:r>
              <a:rPr lang="en-US" altLang="zh-CN" dirty="0"/>
              <a:t>R</a:t>
            </a:r>
            <a:r>
              <a:rPr lang="en-US" altLang="zh-CN" baseline="-25000" dirty="0"/>
              <a:t>15</a:t>
            </a:r>
          </a:p>
          <a:p>
            <a:pPr algn="ctr">
              <a:buFontTx/>
              <a:buNone/>
              <a:defRPr/>
            </a:pPr>
            <a:endParaRPr lang="zh-CN" altLang="en-US" dirty="0"/>
          </a:p>
          <a:p>
            <a:pPr>
              <a:buFontTx/>
              <a:buNone/>
              <a:defRPr/>
            </a:pPr>
            <a:r>
              <a:rPr lang="en-US" altLang="zh-CN" dirty="0"/>
              <a:t>    </a:t>
            </a:r>
            <a:r>
              <a:rPr lang="zh-CN" altLang="en-US" dirty="0"/>
              <a:t>当</a:t>
            </a:r>
            <a:r>
              <a:rPr lang="en-US" altLang="zh-CN" dirty="0"/>
              <a:t>K</a:t>
            </a:r>
            <a:r>
              <a:rPr lang="zh-CN" altLang="en-US" dirty="0"/>
              <a:t>≥</a:t>
            </a:r>
            <a:r>
              <a:rPr lang="en-US" altLang="zh-CN" dirty="0"/>
              <a:t>1.3</a:t>
            </a:r>
            <a:r>
              <a:rPr lang="zh-CN" altLang="en-US" dirty="0"/>
              <a:t>时，绝缘干燥，此时</a:t>
            </a:r>
            <a:r>
              <a:rPr lang="en-US" altLang="zh-CN" dirty="0"/>
              <a:t>60s</a:t>
            </a:r>
            <a:r>
              <a:rPr lang="zh-CN" altLang="en-US" dirty="0"/>
              <a:t>时的电阻为该设备的</a:t>
            </a:r>
            <a:r>
              <a:rPr lang="zh-CN" altLang="en-US" dirty="0">
                <a:solidFill>
                  <a:srgbClr val="FF0000"/>
                </a:solidFill>
              </a:rPr>
              <a:t>绝缘电阻</a:t>
            </a:r>
            <a:r>
              <a:rPr lang="zh-CN" altLang="en-US" dirty="0"/>
              <a:t>。</a:t>
            </a:r>
          </a:p>
        </p:txBody>
      </p:sp>
      <p:sp>
        <p:nvSpPr>
          <p:cNvPr id="3" name="标题 2"/>
          <p:cNvSpPr>
            <a:spLocks noGrp="1"/>
          </p:cNvSpPr>
          <p:nvPr>
            <p:ph type="title"/>
          </p:nvPr>
        </p:nvSpPr>
        <p:spPr/>
        <p:txBody>
          <a:bodyPr/>
          <a:lstStyle/>
          <a:p>
            <a:r>
              <a:rPr lang="zh-CN" altLang="en-US" dirty="0"/>
              <a:t>测量原理</a:t>
            </a:r>
          </a:p>
        </p:txBody>
      </p:sp>
      <p:sp>
        <p:nvSpPr>
          <p:cNvPr id="5" name="文本框 4">
            <a:extLst>
              <a:ext uri="{FF2B5EF4-FFF2-40B4-BE49-F238E27FC236}">
                <a16:creationId xmlns:a16="http://schemas.microsoft.com/office/drawing/2014/main" id="{F1C03249-8248-4207-34A0-0F9ECF04C0AE}"/>
              </a:ext>
            </a:extLst>
          </p:cNvPr>
          <p:cNvSpPr txBox="1"/>
          <p:nvPr/>
        </p:nvSpPr>
        <p:spPr>
          <a:xfrm>
            <a:off x="658701" y="5594432"/>
            <a:ext cx="11162884" cy="574581"/>
          </a:xfrm>
          <a:prstGeom prst="rect">
            <a:avLst/>
          </a:prstGeom>
          <a:noFill/>
        </p:spPr>
        <p:txBody>
          <a:bodyPr wrap="square">
            <a:spAutoFit/>
          </a:bodyPr>
          <a:lstStyle/>
          <a:p>
            <a:pPr>
              <a:lnSpc>
                <a:spcPct val="150000"/>
              </a:lnSpc>
            </a:pPr>
            <a:r>
              <a:rPr lang="zh-CN" altLang="en-US" sz="2400" dirty="0"/>
              <a:t>通过绝缘电阻及吸收比，可以判断绝缘是否整体受潮，有无贯通性的集中性缺陷。</a:t>
            </a:r>
          </a:p>
        </p:txBody>
      </p:sp>
    </p:spTree>
    <p:extLst>
      <p:ext uri="{BB962C8B-B14F-4D97-AF65-F5344CB8AC3E}">
        <p14:creationId xmlns:p14="http://schemas.microsoft.com/office/powerpoint/2010/main" val="3400601109"/>
      </p:ext>
    </p:extLst>
  </p:cSld>
  <p:clrMapOvr>
    <a:masterClrMapping/>
  </p:clrMapOvr>
  <p:transition spd="med">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2534065"/>
          </a:xfrm>
        </p:spPr>
        <p:txBody>
          <a:bodyPr/>
          <a:lstStyle/>
          <a:p>
            <a:r>
              <a:rPr lang="zh-CN" altLang="en-US" dirty="0"/>
              <a:t>如图</a:t>
            </a:r>
            <a:r>
              <a:rPr lang="en-US" altLang="zh-CN" dirty="0"/>
              <a:t>2</a:t>
            </a:r>
            <a:r>
              <a:rPr lang="zh-CN" altLang="en-US" dirty="0"/>
              <a:t>，在双层介质上施加直流电压。</a:t>
            </a:r>
            <a:endParaRPr lang="en-US" altLang="zh-CN" dirty="0"/>
          </a:p>
          <a:p>
            <a:pPr marL="0" indent="0">
              <a:buNone/>
            </a:pPr>
            <a:r>
              <a:rPr lang="zh-CN" altLang="en-US" dirty="0"/>
              <a:t>（</a:t>
            </a:r>
            <a:r>
              <a:rPr lang="en-US" altLang="zh-CN" dirty="0"/>
              <a:t>1</a:t>
            </a:r>
            <a:r>
              <a:rPr lang="zh-CN" altLang="en-US" dirty="0"/>
              <a:t>）当</a:t>
            </a:r>
            <a:r>
              <a:rPr lang="en-US" altLang="zh-CN" dirty="0"/>
              <a:t>K</a:t>
            </a:r>
            <a:r>
              <a:rPr lang="zh-CN" altLang="en-US" dirty="0"/>
              <a:t>刚合上瞬间，电压突变，这时层间电压分配取决于电容．即：</a:t>
            </a:r>
          </a:p>
          <a:p>
            <a:endParaRPr lang="en-US" altLang="zh-CN" dirty="0"/>
          </a:p>
          <a:p>
            <a:pPr marL="0" indent="0">
              <a:buNone/>
            </a:pPr>
            <a:r>
              <a:rPr lang="zh-CN" altLang="en-US" dirty="0"/>
              <a:t>（</a:t>
            </a:r>
            <a:r>
              <a:rPr lang="en-US" altLang="zh-CN" dirty="0"/>
              <a:t>2</a:t>
            </a:r>
            <a:r>
              <a:rPr lang="zh-CN" altLang="en-US" dirty="0"/>
              <a:t>）而在稳态</a:t>
            </a:r>
            <a:r>
              <a:rPr lang="en-US" altLang="zh-CN" dirty="0"/>
              <a:t>(t</a:t>
            </a:r>
            <a:r>
              <a:rPr lang="zh-CN" altLang="en-US" dirty="0"/>
              <a:t>→∞</a:t>
            </a:r>
            <a:r>
              <a:rPr lang="en-US" altLang="zh-CN" dirty="0"/>
              <a:t>)</a:t>
            </a:r>
            <a:r>
              <a:rPr lang="zh-CN" altLang="en-US" dirty="0"/>
              <a:t>时，层间电压取决于电阻，即：</a:t>
            </a:r>
          </a:p>
          <a:p>
            <a:endParaRPr lang="en-US" altLang="zh-CN" dirty="0"/>
          </a:p>
        </p:txBody>
      </p:sp>
      <p:sp>
        <p:nvSpPr>
          <p:cNvPr id="2" name="标题 1"/>
          <p:cNvSpPr>
            <a:spLocks noGrp="1"/>
          </p:cNvSpPr>
          <p:nvPr>
            <p:ph type="title"/>
          </p:nvPr>
        </p:nvSpPr>
        <p:spPr/>
        <p:txBody>
          <a:bodyPr/>
          <a:lstStyle/>
          <a:p>
            <a:r>
              <a:rPr lang="zh-CN" altLang="en-US" dirty="0"/>
              <a:t>绝缘介质的吸收现象</a:t>
            </a:r>
          </a:p>
        </p:txBody>
      </p:sp>
      <p:pic>
        <p:nvPicPr>
          <p:cNvPr id="93188" name="Picture 1"/>
          <p:cNvPicPr>
            <a:picLocks noChangeAspect="1" noChangeArrowheads="1"/>
          </p:cNvPicPr>
          <p:nvPr/>
        </p:nvPicPr>
        <p:blipFill>
          <a:blip r:embed="rId3">
            <a:extLst>
              <a:ext uri="{28A0092B-C50C-407E-A947-70E740481C1C}">
                <a14:useLocalDpi xmlns:a14="http://schemas.microsoft.com/office/drawing/2010/main" val="0"/>
              </a:ext>
            </a:extLst>
          </a:blip>
          <a:srcRect l="5237" t="45627" r="58273" b="23528"/>
          <a:stretch>
            <a:fillRect/>
          </a:stretch>
        </p:blipFill>
        <p:spPr bwMode="auto">
          <a:xfrm>
            <a:off x="8629123" y="1559307"/>
            <a:ext cx="3192462" cy="2163763"/>
          </a:xfrm>
          <a:prstGeom prst="rect">
            <a:avLst/>
          </a:prstGeom>
          <a:solidFill>
            <a:schemeClr val="bg2">
              <a:lumMod val="20000"/>
              <a:lumOff val="80000"/>
            </a:schemeClr>
          </a:solidFill>
          <a:ln>
            <a:noFill/>
          </a:ln>
        </p:spPr>
      </p:pic>
      <p:sp>
        <p:nvSpPr>
          <p:cNvPr id="93190" name="Rectangle 3"/>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mc:AlternateContent xmlns:mc="http://schemas.openxmlformats.org/markup-compatibility/2006" xmlns:a14="http://schemas.microsoft.com/office/drawing/2010/main">
        <mc:Choice Requires="a14">
          <p:sp>
            <p:nvSpPr>
              <p:cNvPr id="93191" name="Object 2"/>
              <p:cNvSpPr txBox="1"/>
              <p:nvPr/>
            </p:nvSpPr>
            <p:spPr bwMode="auto">
              <a:xfrm>
                <a:off x="2639616" y="3613025"/>
                <a:ext cx="1440160" cy="74079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den>
                      </m:f>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den>
                      </m:f>
                    </m:oMath>
                  </m:oMathPara>
                </a14:m>
                <a:endParaRPr lang="zh-CN" altLang="en-US" dirty="0"/>
              </a:p>
            </p:txBody>
          </p:sp>
        </mc:Choice>
        <mc:Fallback xmlns="">
          <p:sp>
            <p:nvSpPr>
              <p:cNvPr id="93191" name="Object 2"/>
              <p:cNvSpPr txBox="1">
                <a:spLocks noRot="1" noChangeAspect="1" noMove="1" noResize="1" noEditPoints="1" noAdjustHandles="1" noChangeArrowheads="1" noChangeShapeType="1" noTextEdit="1"/>
              </p:cNvSpPr>
              <p:nvPr/>
            </p:nvSpPr>
            <p:spPr bwMode="auto">
              <a:xfrm>
                <a:off x="2639616" y="3613025"/>
                <a:ext cx="1440160" cy="740795"/>
              </a:xfrm>
              <a:prstGeom prst="rect">
                <a:avLst/>
              </a:prstGeom>
              <a:blipFill rotWithShape="0">
                <a:blip r:embed="rId5"/>
                <a:stretch>
                  <a:fillRect l="-8051" t="-86777" b="-109091"/>
                </a:stretch>
              </a:blipFill>
              <a:ln>
                <a:noFill/>
              </a:ln>
            </p:spPr>
            <p:txBody>
              <a:bodyPr/>
              <a:lstStyle/>
              <a:p>
                <a:r>
                  <a:rPr lang="zh-CN" altLang="en-US">
                    <a:noFill/>
                  </a:rPr>
                  <a:t> </a:t>
                </a:r>
              </a:p>
            </p:txBody>
          </p:sp>
        </mc:Fallback>
      </mc:AlternateContent>
      <p:sp>
        <p:nvSpPr>
          <p:cNvPr id="93192" name="Rectangle 5"/>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mc:AlternateContent xmlns:mc="http://schemas.openxmlformats.org/markup-compatibility/2006" xmlns:a14="http://schemas.microsoft.com/office/drawing/2010/main">
        <mc:Choice Requires="a14">
          <p:sp>
            <p:nvSpPr>
              <p:cNvPr id="93193" name="Object 4"/>
              <p:cNvSpPr txBox="1"/>
              <p:nvPr/>
            </p:nvSpPr>
            <p:spPr bwMode="auto">
              <a:xfrm>
                <a:off x="2640013" y="2636838"/>
                <a:ext cx="1439763" cy="648146"/>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den>
                      </m:f>
                      <m:sSub>
                        <m:sSubPr>
                          <m:ctrlPr>
                            <a:rPr lang="zh-CN" altLang="en-US" i="1">
                              <a:solidFill>
                                <a:srgbClr val="000000"/>
                              </a:solidFill>
                              <a:latin typeface="Cambria Math" panose="02040503050406030204" pitchFamily="18" charset="0"/>
                            </a:rPr>
                          </m:ctrlPr>
                        </m:sSubPr>
                        <m:e>
                          <m:d>
                            <m:dPr>
                              <m:begChr m:val=""/>
                              <m:endChr m:val="|"/>
                              <m:ctrlPr>
                                <a:rPr lang="zh-CN" altLang="en-US" i="1" smtClean="0">
                                  <a:solidFill>
                                    <a:srgbClr val="000000"/>
                                  </a:solidFill>
                                  <a:latin typeface="Cambria Math" panose="02040503050406030204" pitchFamily="18" charset="0"/>
                                </a:rPr>
                              </m:ctrlPr>
                            </m:dP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m:t>
                              </m:r>
                            </m:sup>
                          </m:sSup>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m:t>
                              </m:r>
                            </m:sub>
                          </m:sSub>
                        </m:den>
                      </m:f>
                    </m:oMath>
                  </m:oMathPara>
                </a14:m>
                <a:endParaRPr lang="zh-CN" altLang="en-US" dirty="0"/>
              </a:p>
            </p:txBody>
          </p:sp>
        </mc:Choice>
        <mc:Fallback xmlns="">
          <p:sp>
            <p:nvSpPr>
              <p:cNvPr id="93193" name="Object 4"/>
              <p:cNvSpPr txBox="1">
                <a:spLocks noRot="1" noChangeAspect="1" noMove="1" noResize="1" noEditPoints="1" noAdjustHandles="1" noChangeArrowheads="1" noChangeShapeType="1" noTextEdit="1"/>
              </p:cNvSpPr>
              <p:nvPr/>
            </p:nvSpPr>
            <p:spPr bwMode="auto">
              <a:xfrm>
                <a:off x="2640013" y="2636838"/>
                <a:ext cx="1439763" cy="648146"/>
              </a:xfrm>
              <a:prstGeom prst="rect">
                <a:avLst/>
              </a:prstGeom>
              <a:blipFill rotWithShape="0">
                <a:blip r:embed="rId6"/>
                <a:stretch>
                  <a:fillRect l="-7203" t="-93396" b="-124528"/>
                </a:stretch>
              </a:blipFill>
              <a:ln>
                <a:noFill/>
              </a:ln>
            </p:spPr>
            <p:txBody>
              <a:bodyPr/>
              <a:lstStyle/>
              <a:p>
                <a:r>
                  <a:rPr lang="zh-CN" altLang="en-US">
                    <a:noFill/>
                  </a:rPr>
                  <a:t> </a:t>
                </a:r>
              </a:p>
            </p:txBody>
          </p:sp>
        </mc:Fallback>
      </mc:AlternateContent>
      <p:sp>
        <p:nvSpPr>
          <p:cNvPr id="93196" name="TextBox 13"/>
          <p:cNvSpPr txBox="1">
            <a:spLocks noChangeArrowheads="1"/>
          </p:cNvSpPr>
          <p:nvPr/>
        </p:nvSpPr>
        <p:spPr bwMode="auto">
          <a:xfrm>
            <a:off x="8820484" y="3844051"/>
            <a:ext cx="30243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600" dirty="0"/>
              <a:t>图</a:t>
            </a:r>
            <a:r>
              <a:rPr lang="en-US" altLang="zh-CN" sz="1600" dirty="0"/>
              <a:t>2 </a:t>
            </a:r>
            <a:r>
              <a:rPr lang="zh-CN" altLang="en-US" sz="1600" dirty="0"/>
              <a:t>双层介质的吸收现象</a:t>
            </a:r>
          </a:p>
        </p:txBody>
      </p:sp>
      <p:sp>
        <p:nvSpPr>
          <p:cNvPr id="5" name="TextBox 13">
            <a:extLst>
              <a:ext uri="{FF2B5EF4-FFF2-40B4-BE49-F238E27FC236}">
                <a16:creationId xmlns:a16="http://schemas.microsoft.com/office/drawing/2014/main" id="{56AB4AEA-64A7-AE59-738A-D7D760D3CC9A}"/>
              </a:ext>
            </a:extLst>
          </p:cNvPr>
          <p:cNvSpPr txBox="1">
            <a:spLocks noChangeArrowheads="1"/>
          </p:cNvSpPr>
          <p:nvPr/>
        </p:nvSpPr>
        <p:spPr bwMode="auto">
          <a:xfrm>
            <a:off x="4583833" y="2703405"/>
            <a:ext cx="28083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600" dirty="0"/>
              <a:t>与等效电容成反比</a:t>
            </a:r>
          </a:p>
        </p:txBody>
      </p:sp>
      <p:sp>
        <p:nvSpPr>
          <p:cNvPr id="6" name="TextBox 13">
            <a:extLst>
              <a:ext uri="{FF2B5EF4-FFF2-40B4-BE49-F238E27FC236}">
                <a16:creationId xmlns:a16="http://schemas.microsoft.com/office/drawing/2014/main" id="{6E4BFA3F-DF32-DB5F-A57E-EA8C958FCE66}"/>
              </a:ext>
            </a:extLst>
          </p:cNvPr>
          <p:cNvSpPr txBox="1">
            <a:spLocks noChangeArrowheads="1"/>
          </p:cNvSpPr>
          <p:nvPr/>
        </p:nvSpPr>
        <p:spPr bwMode="auto">
          <a:xfrm>
            <a:off x="4414859" y="3646765"/>
            <a:ext cx="28083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600" dirty="0"/>
              <a:t>与等效电阻成正比</a:t>
            </a:r>
          </a:p>
        </p:txBody>
      </p:sp>
      <p:sp>
        <p:nvSpPr>
          <p:cNvPr id="7" name="内容占位符 1">
            <a:extLst>
              <a:ext uri="{FF2B5EF4-FFF2-40B4-BE49-F238E27FC236}">
                <a16:creationId xmlns:a16="http://schemas.microsoft.com/office/drawing/2014/main" id="{E76410C4-AF32-5DD5-B12A-E6D9D9C7A7F5}"/>
              </a:ext>
            </a:extLst>
          </p:cNvPr>
          <p:cNvSpPr txBox="1">
            <a:spLocks/>
          </p:cNvSpPr>
          <p:nvPr/>
        </p:nvSpPr>
        <p:spPr>
          <a:xfrm>
            <a:off x="514558" y="4783951"/>
            <a:ext cx="9253850" cy="11624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70000"/>
              </a:lnSpc>
              <a:spcBef>
                <a:spcPct val="0"/>
              </a:spcBef>
              <a:spcAft>
                <a:spcPts val="0"/>
              </a:spcAft>
              <a:buSzTx/>
              <a:buNone/>
            </a:pPr>
            <a:r>
              <a:rPr lang="zh-CN" altLang="en-US" dirty="0"/>
              <a:t>（</a:t>
            </a:r>
            <a:r>
              <a:rPr lang="en-US" altLang="zh-CN" dirty="0"/>
              <a:t>3</a:t>
            </a:r>
            <a:r>
              <a:rPr lang="zh-CN" altLang="en-US" dirty="0"/>
              <a:t>）若被测介质均匀，</a:t>
            </a:r>
            <a:r>
              <a:rPr lang="en-US" altLang="zh-CN" dirty="0"/>
              <a:t>C</a:t>
            </a:r>
            <a:r>
              <a:rPr lang="en-US" altLang="zh-CN" baseline="-25000" dirty="0"/>
              <a:t>1</a:t>
            </a:r>
            <a:r>
              <a:rPr lang="zh-CN" altLang="en-US" dirty="0"/>
              <a:t>＝</a:t>
            </a:r>
            <a:r>
              <a:rPr lang="en-US" altLang="zh-CN" dirty="0"/>
              <a:t>C</a:t>
            </a:r>
            <a:r>
              <a:rPr lang="en-US" altLang="zh-CN" baseline="-25000" dirty="0"/>
              <a:t>2</a:t>
            </a:r>
            <a:r>
              <a:rPr lang="zh-CN" altLang="en-US" dirty="0"/>
              <a:t>，</a:t>
            </a:r>
            <a:r>
              <a:rPr lang="en-US" altLang="zh-CN" dirty="0"/>
              <a:t>r</a:t>
            </a:r>
            <a:r>
              <a:rPr lang="en-US" altLang="zh-CN" baseline="-25000" dirty="0"/>
              <a:t>1</a:t>
            </a:r>
            <a:r>
              <a:rPr lang="zh-CN" altLang="en-US" dirty="0"/>
              <a:t>＝</a:t>
            </a:r>
            <a:r>
              <a:rPr lang="en-US" altLang="zh-CN" dirty="0"/>
              <a:t>r</a:t>
            </a:r>
            <a:r>
              <a:rPr lang="en-US" altLang="zh-CN" baseline="-25000" dirty="0"/>
              <a:t>2</a:t>
            </a:r>
            <a:r>
              <a:rPr lang="zh-CN" altLang="en-US" dirty="0"/>
              <a:t>，暂态和稳态时的介质电压相同，</a:t>
            </a:r>
            <a:r>
              <a:rPr lang="zh-CN" altLang="en-US" dirty="0" smtClean="0"/>
              <a:t>则在介质</a:t>
            </a:r>
            <a:r>
              <a:rPr lang="zh-CN" altLang="en-US" dirty="0"/>
              <a:t>分界面上不会出现电荷重新分配的过程。</a:t>
            </a:r>
          </a:p>
        </p:txBody>
      </p:sp>
      <mc:AlternateContent xmlns:mc="http://schemas.openxmlformats.org/markup-compatibility/2006" xmlns:a14="http://schemas.microsoft.com/office/drawing/2010/main">
        <mc:Choice Requires="a14">
          <p:sp>
            <p:nvSpPr>
              <p:cNvPr id="13" name="Object 2">
                <a:extLst>
                  <a:ext uri="{FF2B5EF4-FFF2-40B4-BE49-F238E27FC236}">
                    <a16:creationId xmlns:a16="http://schemas.microsoft.com/office/drawing/2014/main" id="{F616D953-E723-699D-64F2-16A0A245C32D}"/>
                  </a:ext>
                </a:extLst>
              </p:cNvPr>
              <p:cNvSpPr txBox="1"/>
              <p:nvPr/>
            </p:nvSpPr>
            <p:spPr bwMode="auto">
              <a:xfrm>
                <a:off x="5819015" y="5365178"/>
                <a:ext cx="2123841" cy="606717"/>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zh-CN" altLang="en-US" i="1" smtClean="0">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den>
                      </m:f>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m:t>
                              </m:r>
                            </m:sup>
                          </m:sSup>
                        </m:sub>
                      </m:sSub>
                      <m:r>
                        <a:rPr lang="en-US" altLang="zh-CN" b="0" i="1" smtClean="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den>
                      </m:f>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ub>
                      </m:sSub>
                    </m:oMath>
                  </m:oMathPara>
                </a14:m>
                <a:endParaRPr lang="zh-CN" altLang="en-US" dirty="0"/>
              </a:p>
            </p:txBody>
          </p:sp>
        </mc:Choice>
        <mc:Fallback xmlns="">
          <p:sp>
            <p:nvSpPr>
              <p:cNvPr id="13" name="Object 2">
                <a:extLst>
                  <a:ext uri="{FF2B5EF4-FFF2-40B4-BE49-F238E27FC236}">
                    <a16:creationId xmlns="" xmlns:a16="http://schemas.microsoft.com/office/drawing/2014/main" xmlns:a14="http://schemas.microsoft.com/office/drawing/2010/main" id="{F616D953-E723-699D-64F2-16A0A245C32D}"/>
                  </a:ext>
                </a:extLst>
              </p:cNvPr>
              <p:cNvSpPr txBox="1">
                <a:spLocks noRot="1" noChangeAspect="1" noMove="1" noResize="1" noEditPoints="1" noAdjustHandles="1" noChangeArrowheads="1" noChangeShapeType="1" noTextEdit="1"/>
              </p:cNvSpPr>
              <p:nvPr/>
            </p:nvSpPr>
            <p:spPr bwMode="auto">
              <a:xfrm>
                <a:off x="5819015" y="5365178"/>
                <a:ext cx="2123841" cy="606717"/>
              </a:xfrm>
              <a:prstGeom prst="rect">
                <a:avLst/>
              </a:prstGeom>
              <a:blipFill rotWithShape="0">
                <a:blip r:embed="rId7"/>
                <a:stretch>
                  <a:fillRect l="-5747" t="-105000" r="-5747" b="-153000"/>
                </a:stretch>
              </a:blipFill>
              <a:ln>
                <a:noFill/>
              </a:ln>
            </p:spPr>
            <p:txBody>
              <a:bodyPr/>
              <a:lstStyle/>
              <a:p>
                <a:r>
                  <a:rPr lang="zh-CN" altLang="en-US">
                    <a:noFill/>
                  </a:rPr>
                  <a:t> </a:t>
                </a:r>
              </a:p>
            </p:txBody>
          </p:sp>
        </mc:Fallback>
      </mc:AlternateContent>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701" y="1685679"/>
            <a:ext cx="11162884" cy="2321862"/>
          </a:xfrm>
        </p:spPr>
        <p:txBody>
          <a:bodyPr>
            <a:normAutofit/>
          </a:bodyPr>
          <a:lstStyle/>
          <a:p>
            <a:pPr marL="0" indent="0">
              <a:lnSpc>
                <a:spcPct val="150000"/>
              </a:lnSpc>
              <a:spcBef>
                <a:spcPct val="0"/>
              </a:spcBef>
              <a:buSzTx/>
              <a:buNone/>
            </a:pPr>
            <a:r>
              <a:rPr lang="zh-CN" altLang="en-US" dirty="0"/>
              <a:t>（</a:t>
            </a:r>
            <a:r>
              <a:rPr lang="en-US" altLang="zh-CN" dirty="0"/>
              <a:t>4</a:t>
            </a:r>
            <a:r>
              <a:rPr lang="zh-CN" altLang="en-US" dirty="0"/>
              <a:t>）若被测介质不均匀</a:t>
            </a:r>
            <a:r>
              <a:rPr lang="en-US" altLang="zh-CN" dirty="0"/>
              <a:t>C</a:t>
            </a:r>
            <a:r>
              <a:rPr lang="en-US" altLang="zh-CN" baseline="-25000" dirty="0"/>
              <a:t>1</a:t>
            </a:r>
            <a:r>
              <a:rPr lang="zh-CN" altLang="en-US" dirty="0"/>
              <a:t>≠</a:t>
            </a:r>
            <a:r>
              <a:rPr lang="en-US" altLang="zh-CN" dirty="0"/>
              <a:t>C</a:t>
            </a:r>
            <a:r>
              <a:rPr lang="en-US" altLang="zh-CN" baseline="-25000" dirty="0"/>
              <a:t>2</a:t>
            </a:r>
            <a:r>
              <a:rPr lang="zh-CN" altLang="en-US" dirty="0"/>
              <a:t>，</a:t>
            </a:r>
            <a:r>
              <a:rPr lang="en-US" altLang="zh-CN" dirty="0"/>
              <a:t>r</a:t>
            </a:r>
            <a:r>
              <a:rPr lang="en-US" altLang="zh-CN" baseline="-25000" dirty="0"/>
              <a:t>1</a:t>
            </a:r>
            <a:r>
              <a:rPr lang="zh-CN" altLang="en-US" dirty="0"/>
              <a:t>≠</a:t>
            </a:r>
            <a:r>
              <a:rPr lang="en-US" altLang="zh-CN" dirty="0"/>
              <a:t>r</a:t>
            </a:r>
            <a:r>
              <a:rPr lang="en-US" altLang="zh-CN" baseline="-25000" dirty="0"/>
              <a:t>2</a:t>
            </a:r>
            <a:r>
              <a:rPr lang="zh-CN" altLang="en-US" dirty="0"/>
              <a:t>。这表明</a:t>
            </a:r>
            <a:r>
              <a:rPr lang="en-US" altLang="zh-CN" dirty="0"/>
              <a:t>K</a:t>
            </a:r>
            <a:r>
              <a:rPr lang="zh-CN" altLang="en-US" dirty="0"/>
              <a:t>合闸后，两层介质上的电压要重新分配。</a:t>
            </a:r>
            <a:endParaRPr lang="en-US" altLang="zh-CN" dirty="0"/>
          </a:p>
          <a:p>
            <a:pPr marL="0" indent="0">
              <a:lnSpc>
                <a:spcPct val="150000"/>
              </a:lnSpc>
              <a:spcBef>
                <a:spcPct val="0"/>
              </a:spcBef>
              <a:buSzTx/>
              <a:buNone/>
            </a:pPr>
            <a:r>
              <a:rPr lang="zh-CN" altLang="en-US" dirty="0">
                <a:solidFill>
                  <a:srgbClr val="FF0000"/>
                </a:solidFill>
              </a:rPr>
              <a:t>若</a:t>
            </a:r>
            <a:r>
              <a:rPr lang="en-US" altLang="zh-CN" dirty="0">
                <a:solidFill>
                  <a:srgbClr val="FF0000"/>
                </a:solidFill>
              </a:rPr>
              <a:t>C</a:t>
            </a:r>
            <a:r>
              <a:rPr lang="en-US" altLang="zh-CN" baseline="-25000" dirty="0">
                <a:solidFill>
                  <a:srgbClr val="FF0000"/>
                </a:solidFill>
              </a:rPr>
              <a:t>1</a:t>
            </a:r>
            <a:r>
              <a:rPr lang="en-US" altLang="zh-CN" dirty="0">
                <a:solidFill>
                  <a:srgbClr val="FF0000"/>
                </a:solidFill>
              </a:rPr>
              <a:t>&gt; C</a:t>
            </a:r>
            <a:r>
              <a:rPr lang="en-US" altLang="zh-CN" baseline="-25000" dirty="0">
                <a:solidFill>
                  <a:srgbClr val="FF0000"/>
                </a:solidFill>
              </a:rPr>
              <a:t>2</a:t>
            </a:r>
            <a:r>
              <a:rPr lang="zh-CN" altLang="en-US" dirty="0">
                <a:solidFill>
                  <a:srgbClr val="FF0000"/>
                </a:solidFill>
              </a:rPr>
              <a:t>，</a:t>
            </a:r>
            <a:r>
              <a:rPr lang="en-US" altLang="zh-CN" dirty="0">
                <a:solidFill>
                  <a:srgbClr val="FF0000"/>
                </a:solidFill>
              </a:rPr>
              <a:t>r</a:t>
            </a:r>
            <a:r>
              <a:rPr lang="en-US" altLang="zh-CN" baseline="-25000" dirty="0">
                <a:solidFill>
                  <a:srgbClr val="FF0000"/>
                </a:solidFill>
              </a:rPr>
              <a:t>1</a:t>
            </a:r>
            <a:r>
              <a:rPr lang="en-US" altLang="zh-CN" dirty="0">
                <a:solidFill>
                  <a:srgbClr val="FF0000"/>
                </a:solidFill>
              </a:rPr>
              <a:t>&gt;r</a:t>
            </a:r>
            <a:r>
              <a:rPr lang="en-US" altLang="zh-CN" baseline="-25000" dirty="0">
                <a:solidFill>
                  <a:srgbClr val="FF0000"/>
                </a:solidFill>
              </a:rPr>
              <a:t>2</a:t>
            </a:r>
            <a:r>
              <a:rPr lang="zh-CN" altLang="en-US" dirty="0">
                <a:solidFill>
                  <a:srgbClr val="FF0000"/>
                </a:solidFill>
              </a:rPr>
              <a:t>，则合闸瞬间</a:t>
            </a:r>
            <a:r>
              <a:rPr lang="en-US" altLang="zh-CN" dirty="0">
                <a:solidFill>
                  <a:srgbClr val="FF0000"/>
                </a:solidFill>
              </a:rPr>
              <a:t>U</a:t>
            </a:r>
            <a:r>
              <a:rPr lang="en-US" altLang="zh-CN" baseline="-25000" dirty="0">
                <a:solidFill>
                  <a:srgbClr val="FF0000"/>
                </a:solidFill>
              </a:rPr>
              <a:t>1</a:t>
            </a:r>
            <a:r>
              <a:rPr lang="en-US" altLang="zh-CN" dirty="0">
                <a:solidFill>
                  <a:srgbClr val="FF0000"/>
                </a:solidFill>
              </a:rPr>
              <a:t> &lt; U</a:t>
            </a:r>
            <a:r>
              <a:rPr lang="en-US" altLang="zh-CN" baseline="-25000" dirty="0">
                <a:solidFill>
                  <a:srgbClr val="FF0000"/>
                </a:solidFill>
              </a:rPr>
              <a:t>2 </a:t>
            </a:r>
            <a:r>
              <a:rPr lang="zh-CN" altLang="en-US" dirty="0">
                <a:solidFill>
                  <a:srgbClr val="FF0000"/>
                </a:solidFill>
              </a:rPr>
              <a:t>；稳态时，</a:t>
            </a:r>
            <a:r>
              <a:rPr lang="en-US" altLang="zh-CN" dirty="0">
                <a:solidFill>
                  <a:srgbClr val="FF0000"/>
                </a:solidFill>
              </a:rPr>
              <a:t>U</a:t>
            </a:r>
            <a:r>
              <a:rPr lang="en-US" altLang="zh-CN" baseline="-25000" dirty="0">
                <a:solidFill>
                  <a:srgbClr val="FF0000"/>
                </a:solidFill>
              </a:rPr>
              <a:t>1</a:t>
            </a:r>
            <a:r>
              <a:rPr lang="en-US" altLang="zh-CN" dirty="0">
                <a:solidFill>
                  <a:srgbClr val="FF0000"/>
                </a:solidFill>
              </a:rPr>
              <a:t>&gt; U</a:t>
            </a:r>
            <a:r>
              <a:rPr lang="en-US" altLang="zh-CN" baseline="-25000" dirty="0">
                <a:solidFill>
                  <a:srgbClr val="FF0000"/>
                </a:solidFill>
              </a:rPr>
              <a:t>2</a:t>
            </a:r>
            <a:r>
              <a:rPr lang="zh-CN" altLang="en-US" dirty="0">
                <a:solidFill>
                  <a:srgbClr val="FF0000"/>
                </a:solidFill>
              </a:rPr>
              <a:t>，即</a:t>
            </a:r>
            <a:r>
              <a:rPr lang="en-US" altLang="zh-CN" dirty="0">
                <a:solidFill>
                  <a:srgbClr val="FF0000"/>
                </a:solidFill>
              </a:rPr>
              <a:t>U</a:t>
            </a:r>
            <a:r>
              <a:rPr lang="en-US" altLang="zh-CN" baseline="-25000" dirty="0">
                <a:solidFill>
                  <a:srgbClr val="FF0000"/>
                </a:solidFill>
              </a:rPr>
              <a:t>2</a:t>
            </a:r>
            <a:r>
              <a:rPr lang="zh-CN" altLang="en-US" dirty="0">
                <a:solidFill>
                  <a:srgbClr val="FF0000"/>
                </a:solidFill>
              </a:rPr>
              <a:t>逐渐下降，</a:t>
            </a:r>
            <a:r>
              <a:rPr lang="en-US" altLang="zh-CN" dirty="0">
                <a:solidFill>
                  <a:srgbClr val="FF0000"/>
                </a:solidFill>
              </a:rPr>
              <a:t>U</a:t>
            </a:r>
            <a:r>
              <a:rPr lang="en-US" altLang="zh-CN" baseline="-25000" dirty="0">
                <a:solidFill>
                  <a:srgbClr val="FF0000"/>
                </a:solidFill>
              </a:rPr>
              <a:t>1</a:t>
            </a:r>
            <a:r>
              <a:rPr lang="zh-CN" altLang="en-US" dirty="0">
                <a:solidFill>
                  <a:srgbClr val="FF0000"/>
                </a:solidFill>
              </a:rPr>
              <a:t>逐渐增大。</a:t>
            </a:r>
            <a:r>
              <a:rPr lang="en-US" altLang="zh-CN" dirty="0">
                <a:solidFill>
                  <a:srgbClr val="FF0000"/>
                </a:solidFill>
              </a:rPr>
              <a:t>C</a:t>
            </a:r>
            <a:r>
              <a:rPr lang="en-US" altLang="zh-CN" baseline="-25000" dirty="0">
                <a:solidFill>
                  <a:srgbClr val="FF0000"/>
                </a:solidFill>
              </a:rPr>
              <a:t>2</a:t>
            </a:r>
            <a:r>
              <a:rPr lang="zh-CN" altLang="en-US" dirty="0">
                <a:solidFill>
                  <a:srgbClr val="FF0000"/>
                </a:solidFill>
              </a:rPr>
              <a:t>已充上的一部分电荷要通过</a:t>
            </a:r>
            <a:r>
              <a:rPr lang="en-US" altLang="zh-CN" dirty="0">
                <a:solidFill>
                  <a:srgbClr val="FF0000"/>
                </a:solidFill>
              </a:rPr>
              <a:t>r</a:t>
            </a:r>
            <a:r>
              <a:rPr lang="en-US" altLang="zh-CN" baseline="-25000" dirty="0">
                <a:solidFill>
                  <a:srgbClr val="FF0000"/>
                </a:solidFill>
              </a:rPr>
              <a:t>2</a:t>
            </a:r>
            <a:r>
              <a:rPr lang="zh-CN" altLang="en-US" dirty="0">
                <a:solidFill>
                  <a:srgbClr val="FF0000"/>
                </a:solidFill>
              </a:rPr>
              <a:t>放掉，而</a:t>
            </a:r>
            <a:r>
              <a:rPr lang="en-US" altLang="zh-CN" dirty="0">
                <a:solidFill>
                  <a:srgbClr val="FF0000"/>
                </a:solidFill>
              </a:rPr>
              <a:t>C</a:t>
            </a:r>
            <a:r>
              <a:rPr lang="en-US" altLang="zh-CN" baseline="-25000" dirty="0">
                <a:solidFill>
                  <a:srgbClr val="FF0000"/>
                </a:solidFill>
              </a:rPr>
              <a:t>1</a:t>
            </a:r>
            <a:r>
              <a:rPr lang="zh-CN" altLang="en-US" dirty="0">
                <a:solidFill>
                  <a:srgbClr val="FF0000"/>
                </a:solidFill>
              </a:rPr>
              <a:t>则要经</a:t>
            </a:r>
            <a:r>
              <a:rPr lang="en-US" altLang="zh-CN" dirty="0">
                <a:solidFill>
                  <a:srgbClr val="FF0000"/>
                </a:solidFill>
              </a:rPr>
              <a:t>R</a:t>
            </a:r>
            <a:r>
              <a:rPr lang="zh-CN" altLang="en-US" dirty="0">
                <a:solidFill>
                  <a:srgbClr val="FF0000"/>
                </a:solidFill>
              </a:rPr>
              <a:t>和</a:t>
            </a:r>
            <a:r>
              <a:rPr lang="en-US" altLang="zh-CN" dirty="0">
                <a:solidFill>
                  <a:srgbClr val="FF0000"/>
                </a:solidFill>
              </a:rPr>
              <a:t>r</a:t>
            </a:r>
            <a:r>
              <a:rPr lang="en-US" altLang="zh-CN" baseline="-25000" dirty="0">
                <a:solidFill>
                  <a:srgbClr val="FF0000"/>
                </a:solidFill>
              </a:rPr>
              <a:t>2</a:t>
            </a:r>
            <a:r>
              <a:rPr lang="zh-CN" altLang="en-US" dirty="0">
                <a:solidFill>
                  <a:srgbClr val="FF0000"/>
                </a:solidFill>
              </a:rPr>
              <a:t>从电源再吸收一部分电荷。</a:t>
            </a:r>
            <a:r>
              <a:rPr lang="zh-CN" altLang="en-US" dirty="0">
                <a:solidFill>
                  <a:srgbClr val="FF0000"/>
                </a:solidFill>
                <a:highlight>
                  <a:srgbClr val="FFFF00"/>
                </a:highlight>
              </a:rPr>
              <a:t>这一过程称为吸收过程</a:t>
            </a:r>
            <a:r>
              <a:rPr lang="zh-CN" altLang="en-US" dirty="0"/>
              <a:t>。</a:t>
            </a:r>
            <a:endParaRPr lang="en-US" altLang="zh-CN" dirty="0"/>
          </a:p>
          <a:p>
            <a:pPr marL="0" indent="0">
              <a:lnSpc>
                <a:spcPct val="150000"/>
              </a:lnSpc>
              <a:spcBef>
                <a:spcPct val="0"/>
              </a:spcBef>
              <a:buSzTx/>
              <a:buNone/>
            </a:pPr>
            <a:r>
              <a:rPr lang="zh-CN" altLang="en-US" dirty="0"/>
              <a:t>因此，直流电压加在介质上，回路中电流随时间的变化，如图</a:t>
            </a:r>
            <a:r>
              <a:rPr lang="en-US" altLang="zh-CN" dirty="0"/>
              <a:t>3</a:t>
            </a:r>
            <a:r>
              <a:rPr lang="zh-CN" altLang="en-US" dirty="0"/>
              <a:t>所示。</a:t>
            </a:r>
          </a:p>
        </p:txBody>
      </p:sp>
      <p:sp>
        <p:nvSpPr>
          <p:cNvPr id="3" name="标题 2"/>
          <p:cNvSpPr>
            <a:spLocks noGrp="1"/>
          </p:cNvSpPr>
          <p:nvPr>
            <p:ph type="title"/>
          </p:nvPr>
        </p:nvSpPr>
        <p:spPr>
          <a:xfrm>
            <a:off x="658701" y="975600"/>
            <a:ext cx="4069147" cy="576000"/>
          </a:xfrm>
        </p:spPr>
        <p:txBody>
          <a:bodyPr/>
          <a:lstStyle/>
          <a:p>
            <a:r>
              <a:rPr lang="zh-CN" altLang="en-US" dirty="0"/>
              <a:t>绝缘介质的吸收现象</a:t>
            </a: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l="51654" t="52083" r="10590" b="13344"/>
          <a:stretch>
            <a:fillRect/>
          </a:stretch>
        </p:blipFill>
        <p:spPr bwMode="auto">
          <a:xfrm>
            <a:off x="6960096" y="4007541"/>
            <a:ext cx="27432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4"/>
          <p:cNvSpPr txBox="1">
            <a:spLocks noChangeArrowheads="1"/>
          </p:cNvSpPr>
          <p:nvPr/>
        </p:nvSpPr>
        <p:spPr bwMode="auto">
          <a:xfrm>
            <a:off x="7996035" y="5874756"/>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t>图</a:t>
            </a:r>
            <a:r>
              <a:rPr lang="en-US" altLang="zh-CN" sz="1800" dirty="0"/>
              <a:t>3</a:t>
            </a:r>
            <a:endParaRPr lang="zh-CN" altLang="en-US" sz="1800" dirty="0"/>
          </a:p>
        </p:txBody>
      </p:sp>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l="5237" t="45627" r="58273" b="23528"/>
          <a:stretch>
            <a:fillRect/>
          </a:stretch>
        </p:blipFill>
        <p:spPr bwMode="auto">
          <a:xfrm>
            <a:off x="2374549" y="4007541"/>
            <a:ext cx="3192462" cy="2163763"/>
          </a:xfrm>
          <a:prstGeom prst="rect">
            <a:avLst/>
          </a:prstGeom>
          <a:solidFill>
            <a:schemeClr val="bg2">
              <a:lumMod val="20000"/>
              <a:lumOff val="80000"/>
            </a:schemeClr>
          </a:solidFill>
          <a:ln>
            <a:noFill/>
          </a:ln>
        </p:spPr>
      </p:pic>
      <p:sp>
        <p:nvSpPr>
          <p:cNvPr id="7" name="TextBox 14"/>
          <p:cNvSpPr txBox="1">
            <a:spLocks noChangeArrowheads="1"/>
          </p:cNvSpPr>
          <p:nvPr/>
        </p:nvSpPr>
        <p:spPr bwMode="auto">
          <a:xfrm>
            <a:off x="3627880" y="5929479"/>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t>图</a:t>
            </a:r>
            <a:r>
              <a:rPr lang="en-US" altLang="zh-CN" sz="1800" dirty="0"/>
              <a:t>2</a:t>
            </a:r>
            <a:endParaRPr lang="zh-CN" altLang="en-US" sz="1800" dirty="0"/>
          </a:p>
        </p:txBody>
      </p:sp>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04F229D5-2C94-F325-29AA-0D9B3ADA7EE8}"/>
                  </a:ext>
                </a:extLst>
              </p:cNvPr>
              <p:cNvSpPr txBox="1"/>
              <p:nvPr/>
            </p:nvSpPr>
            <p:spPr bwMode="auto">
              <a:xfrm>
                <a:off x="5087888" y="1037781"/>
                <a:ext cx="1355720" cy="577850"/>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den>
                      </m:f>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m:t>
                              </m:r>
                            </m:sup>
                          </m:sSup>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m:t>
                              </m:r>
                            </m:sub>
                          </m:sSub>
                        </m:den>
                      </m:f>
                    </m:oMath>
                  </m:oMathPara>
                </a14:m>
                <a:endParaRPr lang="zh-CN" altLang="en-US" dirty="0"/>
              </a:p>
            </p:txBody>
          </p:sp>
        </mc:Choice>
        <mc:Fallback xmlns="">
          <p:sp>
            <p:nvSpPr>
              <p:cNvPr id="9" name="Object 4">
                <a:extLst>
                  <a:ext uri="{FF2B5EF4-FFF2-40B4-BE49-F238E27FC236}">
                    <a16:creationId xmlns:a16="http://schemas.microsoft.com/office/drawing/2014/main" xmlns:a14="http://schemas.microsoft.com/office/drawing/2010/main" xmlns="" id="{04F229D5-2C94-F325-29AA-0D9B3ADA7EE8}"/>
                  </a:ext>
                </a:extLst>
              </p:cNvPr>
              <p:cNvSpPr txBox="1">
                <a:spLocks noRot="1" noChangeAspect="1" noMove="1" noResize="1" noEditPoints="1" noAdjustHandles="1" noChangeArrowheads="1" noChangeShapeType="1" noTextEdit="1"/>
              </p:cNvSpPr>
              <p:nvPr/>
            </p:nvSpPr>
            <p:spPr bwMode="auto">
              <a:xfrm>
                <a:off x="5087888" y="1037781"/>
                <a:ext cx="1355720" cy="577850"/>
              </a:xfrm>
              <a:prstGeom prst="rect">
                <a:avLst/>
              </a:prstGeom>
              <a:blipFill rotWithShape="0">
                <a:blip r:embed="rId5"/>
                <a:stretch>
                  <a:fillRect l="-6757" t="-94737" b="-13052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2">
                <a:extLst>
                  <a:ext uri="{FF2B5EF4-FFF2-40B4-BE49-F238E27FC236}">
                    <a16:creationId xmlns:a16="http://schemas.microsoft.com/office/drawing/2014/main" id="{F616D953-E723-699D-64F2-16A0A245C32D}"/>
                  </a:ext>
                </a:extLst>
              </p:cNvPr>
              <p:cNvSpPr txBox="1"/>
              <p:nvPr/>
            </p:nvSpPr>
            <p:spPr bwMode="auto">
              <a:xfrm>
                <a:off x="6936076" y="1008914"/>
                <a:ext cx="1368152" cy="606717"/>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den>
                      </m:f>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den>
                      </m:f>
                    </m:oMath>
                  </m:oMathPara>
                </a14:m>
                <a:endParaRPr lang="zh-CN" altLang="en-US" dirty="0"/>
              </a:p>
            </p:txBody>
          </p:sp>
        </mc:Choice>
        <mc:Fallback xmlns="">
          <p:sp>
            <p:nvSpPr>
              <p:cNvPr id="10" name="Object 2">
                <a:extLst>
                  <a:ext uri="{FF2B5EF4-FFF2-40B4-BE49-F238E27FC236}">
                    <a16:creationId xmlns:a16="http://schemas.microsoft.com/office/drawing/2014/main" xmlns:a14="http://schemas.microsoft.com/office/drawing/2010/main" xmlns="" id="{F616D953-E723-699D-64F2-16A0A245C32D}"/>
                  </a:ext>
                </a:extLst>
              </p:cNvPr>
              <p:cNvSpPr txBox="1">
                <a:spLocks noRot="1" noChangeAspect="1" noMove="1" noResize="1" noEditPoints="1" noAdjustHandles="1" noChangeArrowheads="1" noChangeShapeType="1" noTextEdit="1"/>
              </p:cNvSpPr>
              <p:nvPr/>
            </p:nvSpPr>
            <p:spPr bwMode="auto">
              <a:xfrm>
                <a:off x="6936076" y="1008914"/>
                <a:ext cx="1368152" cy="606717"/>
              </a:xfrm>
              <a:prstGeom prst="rect">
                <a:avLst/>
              </a:prstGeom>
              <a:blipFill rotWithShape="0">
                <a:blip r:embed="rId6"/>
                <a:stretch>
                  <a:fillRect l="-8036" t="-100000" b="-14040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2">
                <a:extLst>
                  <a:ext uri="{FF2B5EF4-FFF2-40B4-BE49-F238E27FC236}">
                    <a16:creationId xmlns:a16="http://schemas.microsoft.com/office/drawing/2014/main" id="{F616D953-E723-699D-64F2-16A0A245C32D}"/>
                  </a:ext>
                </a:extLst>
              </p:cNvPr>
              <p:cNvSpPr txBox="1"/>
              <p:nvPr/>
            </p:nvSpPr>
            <p:spPr bwMode="auto">
              <a:xfrm>
                <a:off x="8796695" y="1023347"/>
                <a:ext cx="2123841" cy="606717"/>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den>
                      </m:f>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m:t>
                              </m:r>
                            </m:sup>
                          </m:sSup>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den>
                      </m:f>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d>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ub>
                      </m:sSub>
                    </m:oMath>
                  </m:oMathPara>
                </a14:m>
                <a:endParaRPr lang="zh-CN" altLang="en-US" dirty="0"/>
              </a:p>
            </p:txBody>
          </p:sp>
        </mc:Choice>
        <mc:Fallback xmlns="">
          <p:sp>
            <p:nvSpPr>
              <p:cNvPr id="11" name="Object 2">
                <a:extLst>
                  <a:ext uri="{FF2B5EF4-FFF2-40B4-BE49-F238E27FC236}">
                    <a16:creationId xmlns:a16="http://schemas.microsoft.com/office/drawing/2014/main" xmlns:a14="http://schemas.microsoft.com/office/drawing/2010/main" xmlns="" id="{F616D953-E723-699D-64F2-16A0A245C32D}"/>
                  </a:ext>
                </a:extLst>
              </p:cNvPr>
              <p:cNvSpPr txBox="1">
                <a:spLocks noRot="1" noChangeAspect="1" noMove="1" noResize="1" noEditPoints="1" noAdjustHandles="1" noChangeArrowheads="1" noChangeShapeType="1" noTextEdit="1"/>
              </p:cNvSpPr>
              <p:nvPr/>
            </p:nvSpPr>
            <p:spPr bwMode="auto">
              <a:xfrm>
                <a:off x="8796695" y="1023347"/>
                <a:ext cx="2123841" cy="606717"/>
              </a:xfrm>
              <a:prstGeom prst="rect">
                <a:avLst/>
              </a:prstGeom>
              <a:blipFill rotWithShape="0">
                <a:blip r:embed="rId7"/>
                <a:stretch>
                  <a:fillRect l="-5172" t="-106061" r="-6609" b="-155556"/>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81931757"/>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l="5237" t="45627" r="58273" b="23528"/>
          <a:stretch>
            <a:fillRect/>
          </a:stretch>
        </p:blipFill>
        <p:spPr bwMode="auto">
          <a:xfrm>
            <a:off x="7608168" y="1773680"/>
            <a:ext cx="3406175" cy="2303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0" name="标题 1"/>
          <p:cNvSpPr>
            <a:spLocks noGrp="1"/>
          </p:cNvSpPr>
          <p:nvPr>
            <p:ph type="title"/>
          </p:nvPr>
        </p:nvSpPr>
        <p:spPr>
          <a:xfrm>
            <a:off x="349859" y="975600"/>
            <a:ext cx="4233974" cy="576000"/>
          </a:xfrm>
        </p:spPr>
        <p:txBody>
          <a:bodyPr>
            <a:normAutofit/>
          </a:bodyPr>
          <a:lstStyle/>
          <a:p>
            <a:r>
              <a:rPr lang="zh-CN" altLang="en-US" dirty="0">
                <a:latin typeface="+mj-ea"/>
              </a:rPr>
              <a:t>绝缘介质的吸收现象</a:t>
            </a:r>
          </a:p>
        </p:txBody>
      </p:sp>
      <p:pic>
        <p:nvPicPr>
          <p:cNvPr id="94212" name="Picture 6"/>
          <p:cNvPicPr>
            <a:picLocks noChangeAspect="1" noChangeArrowheads="1"/>
          </p:cNvPicPr>
          <p:nvPr/>
        </p:nvPicPr>
        <p:blipFill>
          <a:blip r:embed="rId4">
            <a:extLst>
              <a:ext uri="{28A0092B-C50C-407E-A947-70E740481C1C}">
                <a14:useLocalDpi xmlns:a14="http://schemas.microsoft.com/office/drawing/2010/main" val="0"/>
              </a:ext>
            </a:extLst>
          </a:blip>
          <a:srcRect l="51654" t="52083" r="10590" b="13344"/>
          <a:stretch>
            <a:fillRect/>
          </a:stretch>
        </p:blipFill>
        <p:spPr bwMode="auto">
          <a:xfrm>
            <a:off x="7248128" y="4029316"/>
            <a:ext cx="2785229" cy="232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Rectangle 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mc:AlternateContent xmlns:mc="http://schemas.openxmlformats.org/markup-compatibility/2006" xmlns:a14="http://schemas.microsoft.com/office/drawing/2010/main">
        <mc:Choice Requires="a14">
          <p:sp>
            <p:nvSpPr>
              <p:cNvPr id="94214" name="Object 1"/>
              <p:cNvSpPr txBox="1"/>
              <p:nvPr/>
            </p:nvSpPr>
            <p:spPr bwMode="auto">
              <a:xfrm>
                <a:off x="9984432" y="5349470"/>
                <a:ext cx="1603375" cy="6635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𝜏</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den>
                      </m:f>
                    </m:oMath>
                  </m:oMathPara>
                </a14:m>
                <a:endParaRPr lang="zh-CN" altLang="en-US" dirty="0"/>
              </a:p>
            </p:txBody>
          </p:sp>
        </mc:Choice>
        <mc:Fallback xmlns="">
          <p:sp>
            <p:nvSpPr>
              <p:cNvPr id="94214" name="Object 1"/>
              <p:cNvSpPr txBox="1">
                <a:spLocks noRot="1" noChangeAspect="1" noMove="1" noResize="1" noEditPoints="1" noAdjustHandles="1" noChangeArrowheads="1" noChangeShapeType="1" noTextEdit="1"/>
              </p:cNvSpPr>
              <p:nvPr/>
            </p:nvSpPr>
            <p:spPr bwMode="auto">
              <a:xfrm>
                <a:off x="9984432" y="5349470"/>
                <a:ext cx="1603375" cy="663575"/>
              </a:xfrm>
              <a:prstGeom prst="rect">
                <a:avLst/>
              </a:prstGeom>
              <a:blipFill>
                <a:blip r:embed="rId6"/>
                <a:stretch>
                  <a:fillRect/>
                </a:stretch>
              </a:blipFill>
              <a:ln>
                <a:noFill/>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DAED3D2-45D9-439D-BEF1-AA586A317DD7}"/>
              </a:ext>
            </a:extLst>
          </p:cNvPr>
          <p:cNvSpPr txBox="1"/>
          <p:nvPr/>
        </p:nvSpPr>
        <p:spPr>
          <a:xfrm>
            <a:off x="245750" y="1701027"/>
            <a:ext cx="6930369" cy="4662815"/>
          </a:xfrm>
          <a:prstGeom prst="rect">
            <a:avLst/>
          </a:prstGeom>
          <a:noFill/>
        </p:spPr>
        <p:txBody>
          <a:bodyPr wrap="square">
            <a:spAutoFit/>
          </a:bodyPr>
          <a:lstStyle/>
          <a:p>
            <a:pPr marL="0" indent="0">
              <a:lnSpc>
                <a:spcPct val="150000"/>
              </a:lnSpc>
              <a:buNone/>
            </a:pPr>
            <a:r>
              <a:rPr lang="zh-CN" altLang="en-US" sz="1800" dirty="0">
                <a:solidFill>
                  <a:schemeClr val="tx1"/>
                </a:solidFill>
              </a:rPr>
              <a:t>初始瞬间由于各种极化过程的存在，介质中流过的电流很大。随时间增加，电流逐渐减小，最后趋于稳定值</a:t>
            </a:r>
            <a:r>
              <a:rPr lang="en-US" altLang="zh-CN" sz="1800" dirty="0">
                <a:solidFill>
                  <a:schemeClr val="tx1"/>
                </a:solidFill>
              </a:rPr>
              <a:t>I</a:t>
            </a:r>
            <a:r>
              <a:rPr lang="en-US" altLang="zh-CN" sz="1800" baseline="-25000" dirty="0">
                <a:solidFill>
                  <a:schemeClr val="tx1"/>
                </a:solidFill>
              </a:rPr>
              <a:t>g</a:t>
            </a:r>
            <a:r>
              <a:rPr lang="zh-CN" altLang="en-US" sz="1800" dirty="0">
                <a:solidFill>
                  <a:schemeClr val="tx1"/>
                </a:solidFill>
              </a:rPr>
              <a:t>，</a:t>
            </a:r>
            <a:r>
              <a:rPr lang="zh-CN" altLang="en-US" sz="1800" dirty="0">
                <a:solidFill>
                  <a:srgbClr val="FF0000"/>
                </a:solidFill>
              </a:rPr>
              <a:t>与之相应的电阻就是介质的绝缘电阻。</a:t>
            </a:r>
            <a:endParaRPr lang="en-US" altLang="zh-CN" sz="1800" dirty="0">
              <a:solidFill>
                <a:srgbClr val="FF0000"/>
              </a:solidFill>
            </a:endParaRPr>
          </a:p>
          <a:p>
            <a:pPr marL="0" indent="0">
              <a:lnSpc>
                <a:spcPct val="150000"/>
              </a:lnSpc>
              <a:buNone/>
            </a:pPr>
            <a:r>
              <a:rPr lang="zh-CN" altLang="en-US" sz="1800" dirty="0">
                <a:solidFill>
                  <a:schemeClr val="tx1"/>
                </a:solidFill>
              </a:rPr>
              <a:t>图中阴影部分面积就表示了吸收过程中的吸收电荷，相应的电流称为吸收电流。它随时间增长而衰减，其衰减速度取决于介质的电容和电阻</a:t>
            </a:r>
            <a:r>
              <a:rPr lang="en-US" altLang="zh-CN" sz="1800" dirty="0">
                <a:solidFill>
                  <a:schemeClr val="tx1"/>
                </a:solidFill>
              </a:rPr>
              <a:t>(</a:t>
            </a:r>
            <a:r>
              <a:rPr lang="zh-CN" altLang="en-US" sz="1800" dirty="0">
                <a:solidFill>
                  <a:schemeClr val="tx1"/>
                </a:solidFill>
              </a:rPr>
              <a:t>时间常数为 </a:t>
            </a:r>
            <a:r>
              <a:rPr lang="zh-CN" altLang="en-US" sz="1800" dirty="0">
                <a:solidFill>
                  <a:schemeClr val="tx1"/>
                </a:solidFill>
                <a:sym typeface="Symbol" panose="05050102010706020507" pitchFamily="18" charset="2"/>
              </a:rPr>
              <a:t></a:t>
            </a:r>
            <a:r>
              <a:rPr lang="en-US" altLang="zh-CN" sz="1800" dirty="0">
                <a:solidFill>
                  <a:schemeClr val="tx1"/>
                </a:solidFill>
              </a:rPr>
              <a:t>)</a:t>
            </a:r>
            <a:r>
              <a:rPr lang="zh-CN" altLang="en-US" sz="1800" dirty="0">
                <a:solidFill>
                  <a:schemeClr val="tx1"/>
                </a:solidFill>
              </a:rPr>
              <a:t>。</a:t>
            </a:r>
            <a:endParaRPr lang="en-US" altLang="zh-CN" sz="1800" dirty="0">
              <a:solidFill>
                <a:schemeClr val="tx1"/>
              </a:solidFill>
            </a:endParaRPr>
          </a:p>
          <a:p>
            <a:pPr marL="0" indent="0">
              <a:lnSpc>
                <a:spcPct val="150000"/>
              </a:lnSpc>
              <a:buNone/>
            </a:pPr>
            <a:r>
              <a:rPr lang="zh-CN" altLang="en-US" dirty="0">
                <a:solidFill>
                  <a:srgbClr val="FF0000"/>
                </a:solidFill>
              </a:rPr>
              <a:t>（</a:t>
            </a:r>
            <a:r>
              <a:rPr lang="en-US" altLang="zh-CN" dirty="0">
                <a:solidFill>
                  <a:srgbClr val="FF0000"/>
                </a:solidFill>
              </a:rPr>
              <a:t>1</a:t>
            </a:r>
            <a:r>
              <a:rPr lang="zh-CN" altLang="en-US" dirty="0">
                <a:solidFill>
                  <a:srgbClr val="FF0000"/>
                </a:solidFill>
              </a:rPr>
              <a:t>）</a:t>
            </a:r>
            <a:r>
              <a:rPr lang="zh-CN" altLang="en-US" sz="1800" dirty="0">
                <a:solidFill>
                  <a:srgbClr val="FF0000"/>
                </a:solidFill>
              </a:rPr>
              <a:t>干燥绝缘体</a:t>
            </a:r>
            <a:r>
              <a:rPr lang="zh-CN" altLang="en-US" sz="1800" dirty="0">
                <a:solidFill>
                  <a:schemeClr val="tx1"/>
                </a:solidFill>
              </a:rPr>
              <a:t>，</a:t>
            </a:r>
            <a:r>
              <a:rPr lang="en-US" altLang="zh-CN" sz="1800" dirty="0">
                <a:solidFill>
                  <a:schemeClr val="tx1"/>
                </a:solidFill>
              </a:rPr>
              <a:t>r</a:t>
            </a:r>
            <a:r>
              <a:rPr lang="zh-CN" altLang="en-US" sz="1800" dirty="0">
                <a:solidFill>
                  <a:schemeClr val="tx1"/>
                </a:solidFill>
              </a:rPr>
              <a:t>很大，</a:t>
            </a:r>
            <a:r>
              <a:rPr lang="zh-CN" altLang="en-US" sz="1800" dirty="0">
                <a:solidFill>
                  <a:srgbClr val="FF0000"/>
                </a:solidFill>
                <a:sym typeface="Symbol" panose="05050102010706020507" pitchFamily="18" charset="2"/>
              </a:rPr>
              <a:t></a:t>
            </a:r>
            <a:r>
              <a:rPr lang="zh-CN" altLang="en-US" sz="1800" dirty="0">
                <a:solidFill>
                  <a:srgbClr val="FF0000"/>
                </a:solidFill>
              </a:rPr>
              <a:t> 很大</a:t>
            </a:r>
            <a:r>
              <a:rPr lang="zh-CN" altLang="en-US" sz="1800" dirty="0">
                <a:solidFill>
                  <a:schemeClr val="tx1"/>
                </a:solidFill>
              </a:rPr>
              <a:t>，</a:t>
            </a:r>
            <a:r>
              <a:rPr lang="en-US" altLang="zh-CN" sz="1800" dirty="0">
                <a:solidFill>
                  <a:schemeClr val="tx1"/>
                </a:solidFill>
              </a:rPr>
              <a:t> </a:t>
            </a:r>
            <a:r>
              <a:rPr lang="en-US" altLang="zh-CN" sz="1800" dirty="0">
                <a:solidFill>
                  <a:srgbClr val="FF0000"/>
                </a:solidFill>
              </a:rPr>
              <a:t>I</a:t>
            </a:r>
            <a:r>
              <a:rPr lang="en-US" altLang="zh-CN" sz="1800" baseline="-25000" dirty="0">
                <a:solidFill>
                  <a:srgbClr val="FF0000"/>
                </a:solidFill>
              </a:rPr>
              <a:t>g</a:t>
            </a:r>
            <a:r>
              <a:rPr lang="zh-CN" altLang="en-US" sz="1800" dirty="0">
                <a:solidFill>
                  <a:srgbClr val="FF0000"/>
                </a:solidFill>
              </a:rPr>
              <a:t>也小，吸收过程</a:t>
            </a:r>
            <a:r>
              <a:rPr lang="zh-CN" altLang="en-US" sz="1800" dirty="0" smtClean="0">
                <a:solidFill>
                  <a:srgbClr val="FF0000"/>
                </a:solidFill>
              </a:rPr>
              <a:t>明显</a:t>
            </a:r>
            <a:r>
              <a:rPr lang="zh-CN" altLang="en-US" sz="1800" dirty="0" smtClean="0">
                <a:solidFill>
                  <a:schemeClr val="tx1"/>
                </a:solidFill>
              </a:rPr>
              <a:t>，</a:t>
            </a:r>
            <a:r>
              <a:rPr lang="zh-CN" altLang="en-US" sz="1800" dirty="0">
                <a:solidFill>
                  <a:srgbClr val="FF0000"/>
                </a:solidFill>
              </a:rPr>
              <a:t>吸收比</a:t>
            </a:r>
            <a:r>
              <a:rPr lang="en-US" altLang="zh-CN" sz="1800" dirty="0">
                <a:solidFill>
                  <a:srgbClr val="FF0000"/>
                </a:solidFill>
              </a:rPr>
              <a:t>K</a:t>
            </a:r>
            <a:r>
              <a:rPr lang="zh-CN" altLang="en-US" sz="1800" dirty="0">
                <a:solidFill>
                  <a:srgbClr val="FF0000"/>
                </a:solidFill>
              </a:rPr>
              <a:t>大</a:t>
            </a:r>
            <a:r>
              <a:rPr lang="zh-CN" altLang="en-US" sz="1800" dirty="0">
                <a:solidFill>
                  <a:schemeClr val="tx1"/>
                </a:solidFill>
              </a:rPr>
              <a:t>；</a:t>
            </a:r>
            <a:endParaRPr lang="en-US" altLang="zh-CN" sz="1800" dirty="0">
              <a:solidFill>
                <a:schemeClr val="tx1"/>
              </a:solidFill>
            </a:endParaRPr>
          </a:p>
          <a:p>
            <a:pPr marL="0" indent="0">
              <a:lnSpc>
                <a:spcPct val="150000"/>
              </a:lnSpc>
              <a:buNone/>
            </a:pPr>
            <a:r>
              <a:rPr lang="zh-CN" altLang="en-US" sz="1800" dirty="0">
                <a:solidFill>
                  <a:srgbClr val="FF0000"/>
                </a:solidFill>
              </a:rPr>
              <a:t>（</a:t>
            </a:r>
            <a:r>
              <a:rPr lang="en-US" altLang="zh-CN" sz="1800" dirty="0">
                <a:solidFill>
                  <a:srgbClr val="FF0000"/>
                </a:solidFill>
              </a:rPr>
              <a:t>2</a:t>
            </a:r>
            <a:r>
              <a:rPr lang="zh-CN" altLang="en-US" sz="1800" dirty="0">
                <a:solidFill>
                  <a:srgbClr val="FF0000"/>
                </a:solidFill>
              </a:rPr>
              <a:t>）绝缘受潮</a:t>
            </a:r>
            <a:r>
              <a:rPr lang="zh-CN" altLang="en-US" sz="1800" dirty="0">
                <a:solidFill>
                  <a:schemeClr val="tx1"/>
                </a:solidFill>
              </a:rPr>
              <a:t>，电导增大，</a:t>
            </a:r>
            <a:r>
              <a:rPr lang="en-US" altLang="zh-CN" sz="1800" dirty="0">
                <a:solidFill>
                  <a:schemeClr val="tx1"/>
                </a:solidFill>
              </a:rPr>
              <a:t>r</a:t>
            </a:r>
            <a:r>
              <a:rPr lang="zh-CN" altLang="en-US" sz="1800" dirty="0">
                <a:solidFill>
                  <a:schemeClr val="tx1"/>
                </a:solidFill>
              </a:rPr>
              <a:t>减小</a:t>
            </a:r>
            <a:r>
              <a:rPr lang="zh-CN" altLang="en-US" sz="1800" dirty="0">
                <a:solidFill>
                  <a:schemeClr val="tx1"/>
                </a:solidFill>
                <a:sym typeface="Symbol" panose="05050102010706020507" pitchFamily="18" charset="2"/>
              </a:rPr>
              <a:t>，</a:t>
            </a:r>
            <a:r>
              <a:rPr lang="zh-CN" altLang="en-US" sz="1800" dirty="0">
                <a:solidFill>
                  <a:schemeClr val="tx1"/>
                </a:solidFill>
              </a:rPr>
              <a:t> </a:t>
            </a:r>
            <a:r>
              <a:rPr lang="zh-CN" altLang="en-US" sz="1800" dirty="0">
                <a:solidFill>
                  <a:srgbClr val="FF0000"/>
                </a:solidFill>
                <a:sym typeface="Symbol" panose="05050102010706020507" pitchFamily="18" charset="2"/>
              </a:rPr>
              <a:t></a:t>
            </a:r>
            <a:r>
              <a:rPr lang="zh-CN" altLang="en-US" sz="1800" dirty="0">
                <a:solidFill>
                  <a:srgbClr val="FF0000"/>
                </a:solidFill>
              </a:rPr>
              <a:t> 很小</a:t>
            </a:r>
            <a:r>
              <a:rPr lang="zh-CN" altLang="en-US" sz="1800" dirty="0">
                <a:solidFill>
                  <a:schemeClr val="tx1"/>
                </a:solidFill>
              </a:rPr>
              <a:t>，</a:t>
            </a:r>
            <a:r>
              <a:rPr lang="en-US" altLang="zh-CN" sz="1800" dirty="0">
                <a:solidFill>
                  <a:schemeClr val="tx1"/>
                </a:solidFill>
              </a:rPr>
              <a:t>I</a:t>
            </a:r>
            <a:r>
              <a:rPr lang="en-US" altLang="zh-CN" sz="1800" baseline="-25000" dirty="0">
                <a:solidFill>
                  <a:schemeClr val="tx1"/>
                </a:solidFill>
              </a:rPr>
              <a:t>g</a:t>
            </a:r>
            <a:r>
              <a:rPr lang="zh-CN" altLang="en-US" sz="1800" dirty="0">
                <a:solidFill>
                  <a:schemeClr val="tx1"/>
                </a:solidFill>
              </a:rPr>
              <a:t>增大，</a:t>
            </a:r>
            <a:r>
              <a:rPr lang="zh-CN" altLang="en-US" sz="1800" dirty="0">
                <a:solidFill>
                  <a:srgbClr val="FF0000"/>
                </a:solidFill>
              </a:rPr>
              <a:t>吸收过程不</a:t>
            </a:r>
            <a:r>
              <a:rPr lang="zh-CN" altLang="en-US" sz="1800" dirty="0" smtClean="0">
                <a:solidFill>
                  <a:srgbClr val="FF0000"/>
                </a:solidFill>
              </a:rPr>
              <a:t>明显，</a:t>
            </a:r>
            <a:r>
              <a:rPr lang="zh-CN" altLang="en-US" sz="1800" dirty="0">
                <a:solidFill>
                  <a:srgbClr val="FF0000"/>
                </a:solidFill>
              </a:rPr>
              <a:t>吸收比</a:t>
            </a:r>
            <a:r>
              <a:rPr lang="en-US" altLang="zh-CN" sz="1800" dirty="0">
                <a:solidFill>
                  <a:srgbClr val="FF0000"/>
                </a:solidFill>
              </a:rPr>
              <a:t>K</a:t>
            </a:r>
            <a:r>
              <a:rPr lang="zh-CN" altLang="en-US" sz="1800" dirty="0">
                <a:solidFill>
                  <a:srgbClr val="FF0000"/>
                </a:solidFill>
              </a:rPr>
              <a:t>近似为</a:t>
            </a:r>
            <a:r>
              <a:rPr lang="en-US" altLang="zh-CN" sz="1800" dirty="0">
                <a:solidFill>
                  <a:srgbClr val="FF0000"/>
                </a:solidFill>
              </a:rPr>
              <a:t>1</a:t>
            </a:r>
            <a:r>
              <a:rPr lang="zh-CN" altLang="en-US" sz="1800" dirty="0">
                <a:solidFill>
                  <a:schemeClr val="tx1"/>
                </a:solidFill>
              </a:rPr>
              <a:t>。</a:t>
            </a:r>
            <a:endParaRPr lang="en-US" altLang="zh-CN" sz="1800" dirty="0">
              <a:solidFill>
                <a:schemeClr val="tx1"/>
              </a:solidFill>
            </a:endParaRPr>
          </a:p>
          <a:p>
            <a:pPr marL="0" indent="0">
              <a:lnSpc>
                <a:spcPct val="150000"/>
              </a:lnSpc>
              <a:buNone/>
            </a:pPr>
            <a:r>
              <a:rPr lang="zh-CN" altLang="en-US" sz="1800" dirty="0">
                <a:solidFill>
                  <a:schemeClr val="tx1"/>
                </a:solidFill>
              </a:rPr>
              <a:t>因此，可根据</a:t>
            </a:r>
            <a:r>
              <a:rPr lang="zh-CN" altLang="en-US" sz="1800" dirty="0">
                <a:solidFill>
                  <a:srgbClr val="FF0000"/>
                </a:solidFill>
              </a:rPr>
              <a:t>绝缘电阻和吸收比</a:t>
            </a:r>
            <a:r>
              <a:rPr lang="en-US" altLang="zh-CN" sz="1800" dirty="0">
                <a:solidFill>
                  <a:srgbClr val="FF0000"/>
                </a:solidFill>
              </a:rPr>
              <a:t>K</a:t>
            </a:r>
            <a:r>
              <a:rPr lang="zh-CN" altLang="en-US" sz="1800" dirty="0">
                <a:solidFill>
                  <a:srgbClr val="FF0000"/>
                </a:solidFill>
              </a:rPr>
              <a:t>来判断绝缘是否受潮</a:t>
            </a:r>
            <a:endParaRPr lang="zh-CN" altLang="en-US" dirty="0">
              <a:solidFill>
                <a:srgbClr val="FF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1" descr="图1"/>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tretch>
            <a:fillRect/>
          </a:stretch>
        </p:blipFill>
        <p:spPr bwMode="auto">
          <a:xfrm>
            <a:off x="1199456" y="2405937"/>
            <a:ext cx="8596213" cy="2806926"/>
          </a:xfrm>
          <a:prstGeom prst="rect">
            <a:avLst/>
          </a:prstGeom>
          <a:solidFill>
            <a:schemeClr val="bg2">
              <a:lumMod val="20000"/>
              <a:lumOff val="80000"/>
            </a:schemeClr>
          </a:solidFill>
          <a:ln>
            <a:noFill/>
          </a:ln>
        </p:spPr>
      </p:pic>
      <p:sp>
        <p:nvSpPr>
          <p:cNvPr id="95234" name="标题 1"/>
          <p:cNvSpPr>
            <a:spLocks noGrp="1"/>
          </p:cNvSpPr>
          <p:nvPr>
            <p:ph type="title"/>
          </p:nvPr>
        </p:nvSpPr>
        <p:spPr/>
        <p:txBody>
          <a:bodyPr>
            <a:normAutofit/>
          </a:bodyPr>
          <a:lstStyle/>
          <a:p>
            <a:r>
              <a:rPr lang="zh-CN" altLang="en-US" dirty="0">
                <a:latin typeface="+mj-ea"/>
              </a:rPr>
              <a:t>绝缘电阻测量仪表 </a:t>
            </a:r>
          </a:p>
        </p:txBody>
      </p:sp>
      <p:sp>
        <p:nvSpPr>
          <p:cNvPr id="7" name="文本框 6">
            <a:extLst>
              <a:ext uri="{FF2B5EF4-FFF2-40B4-BE49-F238E27FC236}">
                <a16:creationId xmlns:a16="http://schemas.microsoft.com/office/drawing/2014/main" id="{7320F922-5942-4F95-AFD0-FC3B55596958}"/>
              </a:ext>
            </a:extLst>
          </p:cNvPr>
          <p:cNvSpPr txBox="1"/>
          <p:nvPr/>
        </p:nvSpPr>
        <p:spPr>
          <a:xfrm>
            <a:off x="337664" y="1627944"/>
            <a:ext cx="10438855" cy="369332"/>
          </a:xfrm>
          <a:prstGeom prst="rect">
            <a:avLst/>
          </a:prstGeom>
          <a:noFill/>
        </p:spPr>
        <p:txBody>
          <a:bodyPr wrap="square">
            <a:spAutoFit/>
          </a:bodyPr>
          <a:lstStyle/>
          <a:p>
            <a:pPr lvl="0" rtl="0"/>
            <a:r>
              <a:rPr lang="zh-CN" altLang="zh-CN" dirty="0"/>
              <a:t>测量绝缘电阻的仪表常称作摇表，由于绝缘电阻数值至少在兆欧级以上，所以又称为兆欧表。</a:t>
            </a:r>
          </a:p>
        </p:txBody>
      </p:sp>
      <p:sp>
        <p:nvSpPr>
          <p:cNvPr id="8" name="文本框 7">
            <a:extLst>
              <a:ext uri="{FF2B5EF4-FFF2-40B4-BE49-F238E27FC236}">
                <a16:creationId xmlns:a16="http://schemas.microsoft.com/office/drawing/2014/main" id="{A9A9CD33-77B4-4179-95B9-E9717177659B}"/>
              </a:ext>
            </a:extLst>
          </p:cNvPr>
          <p:cNvSpPr txBox="1"/>
          <p:nvPr/>
        </p:nvSpPr>
        <p:spPr>
          <a:xfrm>
            <a:off x="1343472" y="5517232"/>
            <a:ext cx="9793088" cy="923330"/>
          </a:xfrm>
          <a:prstGeom prst="rect">
            <a:avLst/>
          </a:prstGeom>
          <a:noFill/>
        </p:spPr>
        <p:txBody>
          <a:bodyPr wrap="square">
            <a:spAutoFit/>
          </a:bodyPr>
          <a:lstStyle/>
          <a:p>
            <a:pPr lvl="0" rtl="0"/>
            <a:r>
              <a:rPr lang="en-US" altLang="zh-CN" dirty="0"/>
              <a:t>Line</a:t>
            </a:r>
            <a:r>
              <a:rPr lang="zh-CN" altLang="zh-CN" dirty="0"/>
              <a:t>端子</a:t>
            </a:r>
            <a:r>
              <a:rPr lang="en-US" altLang="zh-CN" dirty="0"/>
              <a:t>L</a:t>
            </a:r>
            <a:r>
              <a:rPr lang="zh-CN" altLang="zh-CN" dirty="0"/>
              <a:t>：接于被试设备的高压导体上；</a:t>
            </a:r>
          </a:p>
          <a:p>
            <a:pPr lvl="0" rtl="0"/>
            <a:r>
              <a:rPr lang="en-US" altLang="zh-CN" dirty="0"/>
              <a:t>Earth</a:t>
            </a:r>
            <a:r>
              <a:rPr lang="zh-CN" altLang="zh-CN" dirty="0"/>
              <a:t>端子</a:t>
            </a:r>
            <a:r>
              <a:rPr lang="en-US" altLang="zh-CN" dirty="0"/>
              <a:t>E</a:t>
            </a:r>
            <a:r>
              <a:rPr lang="zh-CN" altLang="zh-CN" dirty="0"/>
              <a:t>：接于被试设备的外壳或地上；</a:t>
            </a:r>
          </a:p>
          <a:p>
            <a:pPr lvl="0" rtl="0"/>
            <a:r>
              <a:rPr lang="en-US" altLang="zh-CN" dirty="0"/>
              <a:t>Guard</a:t>
            </a:r>
            <a:r>
              <a:rPr lang="zh-CN" altLang="zh-CN" dirty="0"/>
              <a:t>端子</a:t>
            </a:r>
            <a:r>
              <a:rPr lang="en-US" altLang="zh-CN" dirty="0"/>
              <a:t>G</a:t>
            </a:r>
            <a:r>
              <a:rPr lang="zh-CN" altLang="zh-CN" dirty="0"/>
              <a:t>：接于被试设备的高压屏蔽环</a:t>
            </a:r>
            <a:r>
              <a:rPr lang="en-US" altLang="zh-CN" dirty="0"/>
              <a:t>/</a:t>
            </a:r>
            <a:r>
              <a:rPr lang="zh-CN" altLang="zh-CN" dirty="0"/>
              <a:t>罩上，以消除表面泄漏电流的影响。</a:t>
            </a:r>
          </a:p>
        </p:txBody>
      </p:sp>
    </p:spTree>
  </p:cSld>
  <p:clrMapOvr>
    <a:masterClrMapping/>
  </p:clrMapOvr>
  <p:transition spd="med">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内容占位符 2"/>
          <p:cNvSpPr>
            <a:spLocks noGrp="1"/>
          </p:cNvSpPr>
          <p:nvPr>
            <p:ph sz="quarter" idx="10"/>
          </p:nvPr>
        </p:nvSpPr>
        <p:spPr>
          <a:xfrm>
            <a:off x="110744" y="1646620"/>
            <a:ext cx="6666001" cy="1684247"/>
          </a:xfrm>
        </p:spPr>
        <p:txBody>
          <a:bodyPr>
            <a:noAutofit/>
          </a:bodyPr>
          <a:lstStyle/>
          <a:p>
            <a:pPr marL="0" indent="0">
              <a:lnSpc>
                <a:spcPct val="160000"/>
              </a:lnSpc>
              <a:buNone/>
            </a:pPr>
            <a:r>
              <a:rPr lang="zh-CN" altLang="en-US" sz="1600" dirty="0">
                <a:ea typeface="黑体" panose="02010609060101010101" pitchFamily="49" charset="-122"/>
              </a:rPr>
              <a:t>由</a:t>
            </a:r>
            <a:r>
              <a:rPr lang="zh-CN" altLang="en-US" sz="1600" dirty="0">
                <a:solidFill>
                  <a:srgbClr val="FF0000"/>
                </a:solidFill>
                <a:ea typeface="黑体" panose="02010609060101010101" pitchFamily="49" charset="-122"/>
              </a:rPr>
              <a:t>电源和两个线圈回路</a:t>
            </a:r>
            <a:r>
              <a:rPr lang="zh-CN" altLang="en-US" sz="1600" dirty="0">
                <a:ea typeface="黑体" panose="02010609060101010101" pitchFamily="49" charset="-122"/>
              </a:rPr>
              <a:t>组成。电源是手摇发电机，处于磁场中的两个线圈（电流线圈和电压线圈）</a:t>
            </a:r>
            <a:r>
              <a:rPr lang="zh-CN" altLang="en-US" sz="1600" dirty="0">
                <a:solidFill>
                  <a:srgbClr val="FF0000"/>
                </a:solidFill>
                <a:ea typeface="黑体" panose="02010609060101010101" pitchFamily="49" charset="-122"/>
              </a:rPr>
              <a:t>相互垂直</a:t>
            </a:r>
            <a:r>
              <a:rPr lang="zh-CN" altLang="en-US" sz="1600" dirty="0">
                <a:ea typeface="黑体" panose="02010609060101010101" pitchFamily="49" charset="-122"/>
              </a:rPr>
              <a:t>，组成磁电式流比计机构。当摇动兆欧表时，发电机产生的直流电压施加试品上，这时在电压线圈和电流线圈中就分别有</a:t>
            </a:r>
            <a:r>
              <a:rPr lang="zh-CN" altLang="en-US" sz="1600" dirty="0">
                <a:solidFill>
                  <a:srgbClr val="FF0000"/>
                </a:solidFill>
                <a:ea typeface="黑体" panose="02010609060101010101" pitchFamily="49" charset="-122"/>
              </a:rPr>
              <a:t>电流</a:t>
            </a:r>
            <a:r>
              <a:rPr lang="en-US" altLang="zh-CN" sz="1600" i="1" dirty="0">
                <a:solidFill>
                  <a:srgbClr val="FF0000"/>
                </a:solidFill>
                <a:ea typeface="黑体" panose="02010609060101010101" pitchFamily="49" charset="-122"/>
              </a:rPr>
              <a:t>I</a:t>
            </a:r>
            <a:r>
              <a:rPr lang="en-US" altLang="zh-CN" sz="1600" baseline="-25000" dirty="0">
                <a:solidFill>
                  <a:srgbClr val="FF0000"/>
                </a:solidFill>
                <a:ea typeface="黑体" panose="02010609060101010101" pitchFamily="49" charset="-122"/>
              </a:rPr>
              <a:t>1</a:t>
            </a:r>
            <a:r>
              <a:rPr lang="zh-CN" altLang="en-US" sz="1600" dirty="0">
                <a:solidFill>
                  <a:srgbClr val="FF0000"/>
                </a:solidFill>
                <a:ea typeface="黑体" panose="02010609060101010101" pitchFamily="49" charset="-122"/>
              </a:rPr>
              <a:t>和</a:t>
            </a:r>
            <a:r>
              <a:rPr lang="en-US" altLang="zh-CN" sz="1600" i="1" dirty="0">
                <a:solidFill>
                  <a:srgbClr val="FF0000"/>
                </a:solidFill>
                <a:ea typeface="黑体" panose="02010609060101010101" pitchFamily="49" charset="-122"/>
                <a:cs typeface="Times New Roman" panose="02020603050405020304" pitchFamily="18" charset="0"/>
              </a:rPr>
              <a:t>Ix</a:t>
            </a:r>
            <a:r>
              <a:rPr lang="zh-CN" altLang="en-US" sz="1600" dirty="0">
                <a:solidFill>
                  <a:srgbClr val="FF0000"/>
                </a:solidFill>
                <a:ea typeface="黑体" panose="02010609060101010101" pitchFamily="49" charset="-122"/>
              </a:rPr>
              <a:t>流过</a:t>
            </a:r>
            <a:r>
              <a:rPr lang="zh-CN" altLang="en-US" sz="1600" dirty="0">
                <a:ea typeface="黑体" panose="02010609060101010101" pitchFamily="49" charset="-122"/>
              </a:rPr>
              <a:t>，将会产生两个不同方向的转矩</a:t>
            </a:r>
            <a:r>
              <a:rPr lang="en-US" altLang="zh-CN" sz="1600" dirty="0">
                <a:solidFill>
                  <a:srgbClr val="FF0000"/>
                </a:solidFill>
                <a:ea typeface="黑体" panose="02010609060101010101" pitchFamily="49" charset="-122"/>
              </a:rPr>
              <a:t>T1</a:t>
            </a:r>
            <a:r>
              <a:rPr lang="zh-CN" altLang="en-US" sz="1600" dirty="0">
                <a:solidFill>
                  <a:srgbClr val="FF0000"/>
                </a:solidFill>
                <a:ea typeface="黑体" panose="02010609060101010101" pitchFamily="49" charset="-122"/>
              </a:rPr>
              <a:t>和</a:t>
            </a:r>
            <a:r>
              <a:rPr lang="en-US" altLang="zh-CN" sz="1600" dirty="0">
                <a:solidFill>
                  <a:srgbClr val="FF0000"/>
                </a:solidFill>
                <a:ea typeface="黑体" panose="02010609060101010101" pitchFamily="49" charset="-122"/>
              </a:rPr>
              <a:t>T2</a:t>
            </a:r>
            <a:r>
              <a:rPr lang="zh-CN" altLang="en-US" sz="1600" dirty="0"/>
              <a:t>：</a:t>
            </a:r>
          </a:p>
        </p:txBody>
      </p:sp>
      <p:sp>
        <p:nvSpPr>
          <p:cNvPr id="2" name="内容占位符 1"/>
          <p:cNvSpPr>
            <a:spLocks noGrp="1"/>
          </p:cNvSpPr>
          <p:nvPr>
            <p:ph sz="quarter" idx="11"/>
          </p:nvPr>
        </p:nvSpPr>
        <p:spPr>
          <a:xfrm>
            <a:off x="7453943" y="1643682"/>
            <a:ext cx="4186674" cy="4826248"/>
          </a:xfrm>
        </p:spPr>
        <p:txBody>
          <a:bodyPr/>
          <a:lstStyle/>
          <a:p>
            <a:pPr>
              <a:lnSpc>
                <a:spcPct val="100000"/>
              </a:lnSpc>
              <a:spcBef>
                <a:spcPct val="0"/>
              </a:spcBef>
              <a:buSzTx/>
              <a:buNone/>
            </a:pPr>
            <a:r>
              <a:rPr lang="en-US" altLang="zh-CN" b="1" i="1" dirty="0"/>
              <a:t>T</a:t>
            </a:r>
            <a:r>
              <a:rPr lang="en-US" altLang="zh-CN" b="1" dirty="0"/>
              <a:t>1 = </a:t>
            </a:r>
            <a:r>
              <a:rPr lang="en-US" altLang="zh-CN" b="1" i="1" dirty="0"/>
              <a:t>k</a:t>
            </a:r>
            <a:r>
              <a:rPr lang="en-US" altLang="zh-CN" b="1" baseline="-25000" dirty="0"/>
              <a:t>1</a:t>
            </a:r>
            <a:r>
              <a:rPr lang="en-US" altLang="zh-CN" b="1" dirty="0"/>
              <a:t> </a:t>
            </a:r>
            <a:r>
              <a:rPr lang="en-US" altLang="zh-CN" b="1" i="1" dirty="0"/>
              <a:t>I</a:t>
            </a:r>
            <a:r>
              <a:rPr lang="en-US" altLang="zh-CN" b="1" baseline="-25000" dirty="0"/>
              <a:t>1</a:t>
            </a:r>
            <a:r>
              <a:rPr lang="en-US" altLang="zh-CN" b="1" dirty="0"/>
              <a:t> </a:t>
            </a:r>
            <a:r>
              <a:rPr lang="en-US" altLang="zh-CN" b="1" i="1" dirty="0"/>
              <a:t>B</a:t>
            </a:r>
            <a:r>
              <a:rPr lang="en-US" altLang="zh-CN" b="1" baseline="-25000" dirty="0"/>
              <a:t>1</a:t>
            </a:r>
            <a:r>
              <a:rPr lang="en-US" altLang="zh-CN" b="1" i="1" dirty="0"/>
              <a:t> </a:t>
            </a:r>
            <a:r>
              <a:rPr lang="en-US" altLang="zh-CN" b="1" dirty="0"/>
              <a:t>(</a:t>
            </a:r>
            <a:r>
              <a:rPr lang="en-US" altLang="zh-CN" b="1" dirty="0">
                <a:sym typeface="Symbol" panose="05050102010706020507" pitchFamily="18" charset="2"/>
              </a:rPr>
              <a:t></a:t>
            </a:r>
            <a:r>
              <a:rPr lang="en-US" altLang="zh-CN" b="1" dirty="0"/>
              <a:t>) </a:t>
            </a:r>
            <a:r>
              <a:rPr lang="zh-CN" altLang="en-US" dirty="0"/>
              <a:t>；</a:t>
            </a:r>
            <a:r>
              <a:rPr lang="en-US" altLang="zh-CN" b="1" i="1" dirty="0"/>
              <a:t>T</a:t>
            </a:r>
            <a:r>
              <a:rPr lang="en-US" altLang="zh-CN" b="1" dirty="0"/>
              <a:t>2 = </a:t>
            </a:r>
            <a:r>
              <a:rPr lang="en-US" altLang="zh-CN" b="1" i="1" dirty="0"/>
              <a:t>k</a:t>
            </a:r>
            <a:r>
              <a:rPr lang="en-US" altLang="zh-CN" b="1" baseline="-25000" dirty="0"/>
              <a:t>2</a:t>
            </a:r>
            <a:r>
              <a:rPr lang="en-US" altLang="zh-CN" b="1" dirty="0"/>
              <a:t> </a:t>
            </a:r>
            <a:r>
              <a:rPr lang="en-US" altLang="zh-CN" b="1" i="1" dirty="0"/>
              <a:t>I</a:t>
            </a:r>
            <a:r>
              <a:rPr lang="en-US" altLang="zh-CN" b="1" baseline="-25000" dirty="0"/>
              <a:t>x</a:t>
            </a:r>
            <a:r>
              <a:rPr lang="en-US" altLang="zh-CN" b="1" dirty="0"/>
              <a:t> </a:t>
            </a:r>
            <a:r>
              <a:rPr lang="en-US" altLang="zh-CN" b="1" i="1" dirty="0"/>
              <a:t>B</a:t>
            </a:r>
            <a:r>
              <a:rPr lang="en-US" altLang="zh-CN" b="1" baseline="-25000" dirty="0"/>
              <a:t>2</a:t>
            </a:r>
            <a:r>
              <a:rPr lang="en-US" altLang="zh-CN" b="1" i="1" dirty="0"/>
              <a:t> </a:t>
            </a:r>
            <a:r>
              <a:rPr lang="en-US" altLang="zh-CN" b="1" dirty="0"/>
              <a:t>(</a:t>
            </a:r>
            <a:r>
              <a:rPr lang="en-US" altLang="zh-CN" b="1" dirty="0">
                <a:sym typeface="Symbol" panose="05050102010706020507" pitchFamily="18" charset="2"/>
              </a:rPr>
              <a:t></a:t>
            </a:r>
            <a:r>
              <a:rPr lang="en-US" altLang="zh-CN" b="1" dirty="0"/>
              <a:t>) </a:t>
            </a:r>
            <a:endParaRPr lang="zh-CN" altLang="en-US" dirty="0"/>
          </a:p>
          <a:p>
            <a:pPr>
              <a:lnSpc>
                <a:spcPct val="100000"/>
              </a:lnSpc>
              <a:spcBef>
                <a:spcPct val="0"/>
              </a:spcBef>
              <a:buSzTx/>
              <a:buNone/>
            </a:pPr>
            <a:endParaRPr lang="en-US" altLang="zh-CN" sz="1600" dirty="0"/>
          </a:p>
          <a:p>
            <a:pPr>
              <a:lnSpc>
                <a:spcPct val="100000"/>
              </a:lnSpc>
              <a:spcBef>
                <a:spcPct val="0"/>
              </a:spcBef>
              <a:buSzTx/>
              <a:buNone/>
            </a:pPr>
            <a:r>
              <a:rPr lang="zh-CN" altLang="en-US" sz="1600" b="1" dirty="0"/>
              <a:t>当两个反向转矩平衡时</a:t>
            </a:r>
            <a:r>
              <a:rPr lang="en-US" altLang="zh-CN" sz="1600" b="1" dirty="0"/>
              <a:t>:</a:t>
            </a:r>
          </a:p>
          <a:p>
            <a:pPr>
              <a:lnSpc>
                <a:spcPct val="100000"/>
              </a:lnSpc>
              <a:spcBef>
                <a:spcPct val="0"/>
              </a:spcBef>
              <a:buSzTx/>
              <a:buNone/>
            </a:pPr>
            <a:r>
              <a:rPr lang="en-US" altLang="zh-CN" b="1" i="1" dirty="0"/>
              <a:t>k</a:t>
            </a:r>
            <a:r>
              <a:rPr lang="en-US" altLang="zh-CN" b="1" baseline="-25000" dirty="0"/>
              <a:t>1</a:t>
            </a:r>
            <a:r>
              <a:rPr lang="en-US" altLang="zh-CN" b="1" dirty="0"/>
              <a:t> </a:t>
            </a:r>
            <a:r>
              <a:rPr lang="en-US" altLang="zh-CN" b="1" i="1" dirty="0"/>
              <a:t>I</a:t>
            </a:r>
            <a:r>
              <a:rPr lang="en-US" altLang="zh-CN" b="1" baseline="-25000" dirty="0"/>
              <a:t>1</a:t>
            </a:r>
            <a:r>
              <a:rPr lang="en-US" altLang="zh-CN" b="1" dirty="0"/>
              <a:t> </a:t>
            </a:r>
            <a:r>
              <a:rPr lang="en-US" altLang="zh-CN" b="1" i="1" dirty="0"/>
              <a:t>B</a:t>
            </a:r>
            <a:r>
              <a:rPr lang="en-US" altLang="zh-CN" b="1" baseline="-25000" dirty="0"/>
              <a:t>1</a:t>
            </a:r>
            <a:r>
              <a:rPr lang="en-US" altLang="zh-CN" b="1" i="1" dirty="0"/>
              <a:t> </a:t>
            </a:r>
            <a:r>
              <a:rPr lang="en-US" altLang="zh-CN" b="1" dirty="0"/>
              <a:t>(</a:t>
            </a:r>
            <a:r>
              <a:rPr lang="en-US" altLang="zh-CN" b="1" dirty="0">
                <a:sym typeface="Symbol" panose="05050102010706020507" pitchFamily="18" charset="2"/>
              </a:rPr>
              <a:t></a:t>
            </a:r>
            <a:r>
              <a:rPr lang="en-US" altLang="zh-CN" b="1" dirty="0"/>
              <a:t>) = </a:t>
            </a:r>
            <a:r>
              <a:rPr lang="en-US" altLang="zh-CN" b="1" i="1" dirty="0"/>
              <a:t>k</a:t>
            </a:r>
            <a:r>
              <a:rPr lang="en-US" altLang="zh-CN" b="1" baseline="-25000" dirty="0"/>
              <a:t>2</a:t>
            </a:r>
            <a:r>
              <a:rPr lang="en-US" altLang="zh-CN" b="1" dirty="0"/>
              <a:t> </a:t>
            </a:r>
            <a:r>
              <a:rPr lang="en-US" altLang="zh-CN" b="1" i="1" dirty="0" err="1"/>
              <a:t>I</a:t>
            </a:r>
            <a:r>
              <a:rPr lang="en-US" altLang="zh-CN" b="1" baseline="-25000" dirty="0" err="1"/>
              <a:t>x</a:t>
            </a:r>
            <a:r>
              <a:rPr lang="en-US" altLang="zh-CN" b="1" dirty="0"/>
              <a:t> </a:t>
            </a:r>
            <a:r>
              <a:rPr lang="en-US" altLang="zh-CN" b="1" i="1" dirty="0"/>
              <a:t>B</a:t>
            </a:r>
            <a:r>
              <a:rPr lang="en-US" altLang="zh-CN" b="1" baseline="-25000" dirty="0"/>
              <a:t>2</a:t>
            </a:r>
            <a:r>
              <a:rPr lang="en-US" altLang="zh-CN" b="1" i="1" dirty="0"/>
              <a:t> </a:t>
            </a:r>
            <a:r>
              <a:rPr lang="en-US" altLang="zh-CN" b="1" dirty="0"/>
              <a:t>(</a:t>
            </a:r>
            <a:r>
              <a:rPr lang="en-US" altLang="zh-CN" b="1" dirty="0">
                <a:sym typeface="Symbol" panose="05050102010706020507" pitchFamily="18" charset="2"/>
              </a:rPr>
              <a:t></a:t>
            </a:r>
            <a:r>
              <a:rPr lang="en-US" altLang="zh-CN" b="1" dirty="0"/>
              <a:t>)</a:t>
            </a:r>
            <a:endParaRPr lang="zh-CN" altLang="en-US" dirty="0"/>
          </a:p>
          <a:p>
            <a:pPr>
              <a:lnSpc>
                <a:spcPct val="100000"/>
              </a:lnSpc>
              <a:spcBef>
                <a:spcPct val="0"/>
              </a:spcBef>
              <a:buSzTx/>
              <a:buNone/>
            </a:pPr>
            <a:endParaRPr lang="zh-CN" altLang="en-US" dirty="0"/>
          </a:p>
          <a:p>
            <a:endParaRPr lang="en-US" altLang="zh-CN" dirty="0"/>
          </a:p>
          <a:p>
            <a:endParaRPr lang="zh-CN" altLang="en-US" dirty="0"/>
          </a:p>
        </p:txBody>
      </p:sp>
      <p:sp>
        <p:nvSpPr>
          <p:cNvPr id="96258" name="标题 1"/>
          <p:cNvSpPr>
            <a:spLocks noGrp="1"/>
          </p:cNvSpPr>
          <p:nvPr>
            <p:ph type="title"/>
          </p:nvPr>
        </p:nvSpPr>
        <p:spPr>
          <a:xfrm>
            <a:off x="349858" y="975600"/>
            <a:ext cx="6098171" cy="576000"/>
          </a:xfrm>
        </p:spPr>
        <p:txBody>
          <a:bodyPr>
            <a:normAutofit/>
          </a:bodyPr>
          <a:lstStyle/>
          <a:p>
            <a:r>
              <a:rPr lang="zh-CN" altLang="en-US" dirty="0">
                <a:latin typeface="+mj-ea"/>
              </a:rPr>
              <a:t>手摇式兆欧表的内部结构和原理</a:t>
            </a:r>
          </a:p>
        </p:txBody>
      </p:sp>
      <p:sp>
        <p:nvSpPr>
          <p:cNvPr id="96260" name="Rectangle 133"/>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96261" name="Rectangle 291"/>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grpSp>
        <p:nvGrpSpPr>
          <p:cNvPr id="96262" name="Group 159"/>
          <p:cNvGrpSpPr>
            <a:grpSpLocks noChangeAspect="1"/>
          </p:cNvGrpSpPr>
          <p:nvPr/>
        </p:nvGrpSpPr>
        <p:grpSpPr bwMode="auto">
          <a:xfrm>
            <a:off x="-50710" y="3548038"/>
            <a:ext cx="6599373" cy="3238215"/>
            <a:chOff x="1816" y="2538"/>
            <a:chExt cx="8306" cy="4992"/>
          </a:xfrm>
        </p:grpSpPr>
        <p:sp>
          <p:nvSpPr>
            <p:cNvPr id="96271" name="AutoShape 290"/>
            <p:cNvSpPr>
              <a:spLocks noChangeAspect="1" noChangeArrowheads="1" noTextEdit="1"/>
            </p:cNvSpPr>
            <p:nvPr/>
          </p:nvSpPr>
          <p:spPr bwMode="auto">
            <a:xfrm>
              <a:off x="1816" y="2538"/>
              <a:ext cx="8306" cy="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889" name="AutoShape 289"/>
            <p:cNvSpPr>
              <a:spLocks noChangeArrowheads="1"/>
            </p:cNvSpPr>
            <p:nvPr/>
          </p:nvSpPr>
          <p:spPr bwMode="auto">
            <a:xfrm>
              <a:off x="7598" y="5671"/>
              <a:ext cx="2357" cy="1493"/>
            </a:xfrm>
            <a:prstGeom prst="wedgeRoundRectCallout">
              <a:avLst>
                <a:gd name="adj1" fmla="val -34810"/>
                <a:gd name="adj2" fmla="val -100704"/>
                <a:gd name="adj3" fmla="val 16667"/>
              </a:avLst>
            </a:prstGeom>
            <a:noFill/>
            <a:ln w="19050">
              <a:solidFill>
                <a:srgbClr val="000099"/>
              </a:solidFill>
              <a:miter lim="800000"/>
              <a:headEnd/>
              <a:tailEnd/>
            </a:ln>
          </p:spPr>
          <p:txBody>
            <a:bodyPr lIns="85954" tIns="42977" rIns="85954" bIns="42977"/>
            <a:lstStyle/>
            <a:p>
              <a:pPr algn="ctr">
                <a:defRPr/>
              </a:pPr>
              <a:r>
                <a:rPr lang="zh-CN" b="1" dirty="0">
                  <a:solidFill>
                    <a:srgbClr val="000000"/>
                  </a:solidFill>
                  <a:effectLst>
                    <a:outerShdw blurRad="38100" dist="38100" dir="2700000" algn="tl">
                      <a:srgbClr val="C0C0C0"/>
                    </a:outerShdw>
                  </a:effectLst>
                  <a:latin typeface="Times New Roman" pitchFamily="18" charset="0"/>
                  <a:ea typeface="宋体" pitchFamily="2" charset="-122"/>
                </a:rPr>
                <a:t>手摇直流</a:t>
              </a:r>
              <a:endParaRPr lang="zh-CN" altLang="en-US" sz="900" dirty="0"/>
            </a:p>
            <a:p>
              <a:pPr algn="ctr">
                <a:defRPr/>
              </a:pPr>
              <a:r>
                <a:rPr lang="zh-CN" altLang="en-US" b="1" dirty="0">
                  <a:solidFill>
                    <a:srgbClr val="000000"/>
                  </a:solidFill>
                  <a:effectLst>
                    <a:outerShdw blurRad="38100" dist="38100" dir="2700000" algn="tl">
                      <a:srgbClr val="C0C0C0"/>
                    </a:outerShdw>
                  </a:effectLst>
                  <a:latin typeface="Times New Roman" pitchFamily="18" charset="0"/>
                  <a:ea typeface="宋体" pitchFamily="2" charset="-122"/>
                </a:rPr>
                <a:t>发电机</a:t>
              </a:r>
              <a:endParaRPr lang="zh-CN" altLang="en-US" dirty="0"/>
            </a:p>
          </p:txBody>
        </p:sp>
        <p:grpSp>
          <p:nvGrpSpPr>
            <p:cNvPr id="96273" name="Group 160"/>
            <p:cNvGrpSpPr>
              <a:grpSpLocks/>
            </p:cNvGrpSpPr>
            <p:nvPr/>
          </p:nvGrpSpPr>
          <p:grpSpPr bwMode="auto">
            <a:xfrm>
              <a:off x="3256" y="2538"/>
              <a:ext cx="5486" cy="4153"/>
              <a:chOff x="2646" y="1488"/>
              <a:chExt cx="2346" cy="1776"/>
            </a:xfrm>
          </p:grpSpPr>
          <p:sp>
            <p:nvSpPr>
              <p:cNvPr id="96274" name="Line 288"/>
              <p:cNvSpPr>
                <a:spLocks noChangeShapeType="1"/>
              </p:cNvSpPr>
              <p:nvPr/>
            </p:nvSpPr>
            <p:spPr bwMode="auto">
              <a:xfrm>
                <a:off x="3034" y="3240"/>
                <a:ext cx="1350"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5" name="Line 287"/>
              <p:cNvSpPr>
                <a:spLocks noChangeShapeType="1"/>
              </p:cNvSpPr>
              <p:nvPr/>
            </p:nvSpPr>
            <p:spPr bwMode="auto">
              <a:xfrm flipV="1">
                <a:off x="4384" y="2572"/>
                <a:ext cx="1" cy="66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6" name="Line 286"/>
              <p:cNvSpPr>
                <a:spLocks noChangeShapeType="1"/>
              </p:cNvSpPr>
              <p:nvPr/>
            </p:nvSpPr>
            <p:spPr bwMode="auto">
              <a:xfrm flipH="1">
                <a:off x="3034" y="1849"/>
                <a:ext cx="1350"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7" name="Line 285"/>
              <p:cNvSpPr>
                <a:spLocks noChangeShapeType="1"/>
              </p:cNvSpPr>
              <p:nvPr/>
            </p:nvSpPr>
            <p:spPr bwMode="auto">
              <a:xfrm>
                <a:off x="3034" y="1849"/>
                <a:ext cx="2" cy="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8" name="Line 284"/>
              <p:cNvSpPr>
                <a:spLocks noChangeShapeType="1"/>
              </p:cNvSpPr>
              <p:nvPr/>
            </p:nvSpPr>
            <p:spPr bwMode="auto">
              <a:xfrm>
                <a:off x="3034" y="2111"/>
                <a:ext cx="16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9" name="Line 283"/>
              <p:cNvSpPr>
                <a:spLocks noChangeShapeType="1"/>
              </p:cNvSpPr>
              <p:nvPr/>
            </p:nvSpPr>
            <p:spPr bwMode="auto">
              <a:xfrm flipH="1">
                <a:off x="3034" y="2505"/>
                <a:ext cx="73"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0" name="Line 282"/>
              <p:cNvSpPr>
                <a:spLocks noChangeShapeType="1"/>
              </p:cNvSpPr>
              <p:nvPr/>
            </p:nvSpPr>
            <p:spPr bwMode="auto">
              <a:xfrm>
                <a:off x="3034" y="2505"/>
                <a:ext cx="2" cy="33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1" name="Rectangle 281"/>
              <p:cNvSpPr>
                <a:spLocks noChangeArrowheads="1"/>
              </p:cNvSpPr>
              <p:nvPr/>
            </p:nvSpPr>
            <p:spPr bwMode="auto">
              <a:xfrm>
                <a:off x="3692" y="2839"/>
                <a:ext cx="61" cy="207"/>
              </a:xfrm>
              <a:prstGeom prst="rect">
                <a:avLst/>
              </a:prstGeom>
              <a:noFill/>
              <a:ln w="2857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96282" name="Rectangle 280"/>
              <p:cNvSpPr>
                <a:spLocks noChangeArrowheads="1"/>
              </p:cNvSpPr>
              <p:nvPr/>
            </p:nvSpPr>
            <p:spPr bwMode="auto">
              <a:xfrm>
                <a:off x="3003" y="2839"/>
                <a:ext cx="63" cy="207"/>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96283" name="Line 279"/>
              <p:cNvSpPr>
                <a:spLocks noChangeShapeType="1"/>
              </p:cNvSpPr>
              <p:nvPr/>
            </p:nvSpPr>
            <p:spPr bwMode="auto">
              <a:xfrm flipV="1">
                <a:off x="3721" y="2611"/>
                <a:ext cx="1" cy="228"/>
              </a:xfrm>
              <a:prstGeom prst="line">
                <a:avLst/>
              </a:prstGeom>
              <a:noFill/>
              <a:ln w="285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4" name="Line 278"/>
              <p:cNvSpPr>
                <a:spLocks noChangeShapeType="1"/>
              </p:cNvSpPr>
              <p:nvPr/>
            </p:nvSpPr>
            <p:spPr bwMode="auto">
              <a:xfrm flipH="1">
                <a:off x="3535" y="2611"/>
                <a:ext cx="186" cy="1"/>
              </a:xfrm>
              <a:prstGeom prst="line">
                <a:avLst/>
              </a:prstGeom>
              <a:noFill/>
              <a:ln w="285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5" name="Line 277"/>
              <p:cNvSpPr>
                <a:spLocks noChangeShapeType="1"/>
              </p:cNvSpPr>
              <p:nvPr/>
            </p:nvSpPr>
            <p:spPr bwMode="auto">
              <a:xfrm>
                <a:off x="3721" y="3046"/>
                <a:ext cx="1" cy="19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6" name="Line 276"/>
              <p:cNvSpPr>
                <a:spLocks noChangeShapeType="1"/>
              </p:cNvSpPr>
              <p:nvPr/>
            </p:nvSpPr>
            <p:spPr bwMode="auto">
              <a:xfrm flipH="1">
                <a:off x="3843" y="2669"/>
                <a:ext cx="190" cy="1"/>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7" name="Line 275"/>
              <p:cNvSpPr>
                <a:spLocks noChangeShapeType="1"/>
              </p:cNvSpPr>
              <p:nvPr/>
            </p:nvSpPr>
            <p:spPr bwMode="auto">
              <a:xfrm flipH="1" flipV="1">
                <a:off x="3844" y="2079"/>
                <a:ext cx="2" cy="598"/>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8" name="Line 274"/>
              <p:cNvSpPr>
                <a:spLocks noChangeShapeType="1"/>
              </p:cNvSpPr>
              <p:nvPr/>
            </p:nvSpPr>
            <p:spPr bwMode="auto">
              <a:xfrm>
                <a:off x="3843" y="2079"/>
                <a:ext cx="210" cy="1"/>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9" name="Line 273"/>
              <p:cNvSpPr>
                <a:spLocks noChangeShapeType="1"/>
              </p:cNvSpPr>
              <p:nvPr/>
            </p:nvSpPr>
            <p:spPr bwMode="auto">
              <a:xfrm flipH="1">
                <a:off x="3645" y="2195"/>
                <a:ext cx="6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0" name="Line 272"/>
              <p:cNvSpPr>
                <a:spLocks noChangeShapeType="1"/>
              </p:cNvSpPr>
              <p:nvPr/>
            </p:nvSpPr>
            <p:spPr bwMode="auto">
              <a:xfrm>
                <a:off x="3034" y="3046"/>
                <a:ext cx="2" cy="19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1" name="Line 271"/>
              <p:cNvSpPr>
                <a:spLocks noChangeShapeType="1"/>
              </p:cNvSpPr>
              <p:nvPr/>
            </p:nvSpPr>
            <p:spPr bwMode="auto">
              <a:xfrm>
                <a:off x="2710" y="2084"/>
                <a:ext cx="185" cy="1"/>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2" name="Line 270"/>
              <p:cNvSpPr>
                <a:spLocks noChangeShapeType="1"/>
              </p:cNvSpPr>
              <p:nvPr/>
            </p:nvSpPr>
            <p:spPr bwMode="auto">
              <a:xfrm>
                <a:off x="2895" y="2084"/>
                <a:ext cx="1" cy="60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3" name="Line 269"/>
              <p:cNvSpPr>
                <a:spLocks noChangeShapeType="1"/>
              </p:cNvSpPr>
              <p:nvPr/>
            </p:nvSpPr>
            <p:spPr bwMode="auto">
              <a:xfrm flipH="1">
                <a:off x="2692" y="2687"/>
                <a:ext cx="203" cy="1"/>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4" name="Freeform 268"/>
              <p:cNvSpPr>
                <a:spLocks/>
              </p:cNvSpPr>
              <p:nvPr/>
            </p:nvSpPr>
            <p:spPr bwMode="auto">
              <a:xfrm>
                <a:off x="4264" y="2323"/>
                <a:ext cx="239" cy="249"/>
              </a:xfrm>
              <a:custGeom>
                <a:avLst/>
                <a:gdLst>
                  <a:gd name="T0" fmla="*/ 5787 w 217"/>
                  <a:gd name="T1" fmla="*/ 11593 h 217"/>
                  <a:gd name="T2" fmla="*/ 5592 w 217"/>
                  <a:gd name="T3" fmla="*/ 7216 h 217"/>
                  <a:gd name="T4" fmla="*/ 4978 w 217"/>
                  <a:gd name="T5" fmla="*/ 3322 h 217"/>
                  <a:gd name="T6" fmla="*/ 4021 w 217"/>
                  <a:gd name="T7" fmla="*/ 820 h 217"/>
                  <a:gd name="T8" fmla="*/ 2904 w 217"/>
                  <a:gd name="T9" fmla="*/ 0 h 217"/>
                  <a:gd name="T10" fmla="*/ 1792 w 217"/>
                  <a:gd name="T11" fmla="*/ 820 h 217"/>
                  <a:gd name="T12" fmla="*/ 847 w 217"/>
                  <a:gd name="T13" fmla="*/ 3322 h 217"/>
                  <a:gd name="T14" fmla="*/ 214 w 217"/>
                  <a:gd name="T15" fmla="*/ 7216 h 217"/>
                  <a:gd name="T16" fmla="*/ 0 w 217"/>
                  <a:gd name="T17" fmla="*/ 11593 h 217"/>
                  <a:gd name="T18" fmla="*/ 214 w 217"/>
                  <a:gd name="T19" fmla="*/ 16045 h 217"/>
                  <a:gd name="T20" fmla="*/ 847 w 217"/>
                  <a:gd name="T21" fmla="*/ 19858 h 217"/>
                  <a:gd name="T22" fmla="*/ 1792 w 217"/>
                  <a:gd name="T23" fmla="*/ 22479 h 217"/>
                  <a:gd name="T24" fmla="*/ 2904 w 217"/>
                  <a:gd name="T25" fmla="*/ 23298 h 217"/>
                  <a:gd name="T26" fmla="*/ 4021 w 217"/>
                  <a:gd name="T27" fmla="*/ 22479 h 217"/>
                  <a:gd name="T28" fmla="*/ 4978 w 217"/>
                  <a:gd name="T29" fmla="*/ 19858 h 217"/>
                  <a:gd name="T30" fmla="*/ 5592 w 217"/>
                  <a:gd name="T31" fmla="*/ 16045 h 217"/>
                  <a:gd name="T32" fmla="*/ 5787 w 217"/>
                  <a:gd name="T33" fmla="*/ 11593 h 2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7"/>
                  <a:gd name="T52" fmla="*/ 0 h 217"/>
                  <a:gd name="T53" fmla="*/ 217 w 217"/>
                  <a:gd name="T54" fmla="*/ 217 h 2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7" h="217">
                    <a:moveTo>
                      <a:pt x="217" y="108"/>
                    </a:moveTo>
                    <a:lnTo>
                      <a:pt x="210" y="67"/>
                    </a:lnTo>
                    <a:lnTo>
                      <a:pt x="186" y="31"/>
                    </a:lnTo>
                    <a:lnTo>
                      <a:pt x="151" y="8"/>
                    </a:lnTo>
                    <a:lnTo>
                      <a:pt x="109" y="0"/>
                    </a:lnTo>
                    <a:lnTo>
                      <a:pt x="67" y="8"/>
                    </a:lnTo>
                    <a:lnTo>
                      <a:pt x="32" y="31"/>
                    </a:lnTo>
                    <a:lnTo>
                      <a:pt x="8" y="67"/>
                    </a:lnTo>
                    <a:lnTo>
                      <a:pt x="0" y="108"/>
                    </a:lnTo>
                    <a:lnTo>
                      <a:pt x="8" y="150"/>
                    </a:lnTo>
                    <a:lnTo>
                      <a:pt x="32" y="186"/>
                    </a:lnTo>
                    <a:lnTo>
                      <a:pt x="67" y="209"/>
                    </a:lnTo>
                    <a:lnTo>
                      <a:pt x="109" y="217"/>
                    </a:lnTo>
                    <a:lnTo>
                      <a:pt x="151" y="209"/>
                    </a:lnTo>
                    <a:lnTo>
                      <a:pt x="186" y="186"/>
                    </a:lnTo>
                    <a:lnTo>
                      <a:pt x="210" y="150"/>
                    </a:lnTo>
                    <a:lnTo>
                      <a:pt x="217" y="108"/>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295" name="Line 267"/>
              <p:cNvSpPr>
                <a:spLocks noChangeShapeType="1"/>
              </p:cNvSpPr>
              <p:nvPr/>
            </p:nvSpPr>
            <p:spPr bwMode="auto">
              <a:xfrm>
                <a:off x="4503" y="2447"/>
                <a:ext cx="331" cy="1"/>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6" name="Line 266"/>
              <p:cNvSpPr>
                <a:spLocks noChangeShapeType="1"/>
              </p:cNvSpPr>
              <p:nvPr/>
            </p:nvSpPr>
            <p:spPr bwMode="auto">
              <a:xfrm flipV="1">
                <a:off x="4834" y="2344"/>
                <a:ext cx="1" cy="103"/>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7" name="Line 265"/>
              <p:cNvSpPr>
                <a:spLocks noChangeShapeType="1"/>
              </p:cNvSpPr>
              <p:nvPr/>
            </p:nvSpPr>
            <p:spPr bwMode="auto">
              <a:xfrm>
                <a:off x="4834" y="2344"/>
                <a:ext cx="157" cy="1"/>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8" name="Line 264"/>
              <p:cNvSpPr>
                <a:spLocks noChangeShapeType="1"/>
              </p:cNvSpPr>
              <p:nvPr/>
            </p:nvSpPr>
            <p:spPr bwMode="auto">
              <a:xfrm>
                <a:off x="4991" y="2344"/>
                <a:ext cx="1" cy="55"/>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9" name="Line 263"/>
              <p:cNvSpPr>
                <a:spLocks noChangeShapeType="1"/>
              </p:cNvSpPr>
              <p:nvPr/>
            </p:nvSpPr>
            <p:spPr bwMode="auto">
              <a:xfrm flipH="1">
                <a:off x="4834" y="2399"/>
                <a:ext cx="157" cy="1"/>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0" name="Line 262"/>
              <p:cNvSpPr>
                <a:spLocks noChangeShapeType="1"/>
              </p:cNvSpPr>
              <p:nvPr/>
            </p:nvSpPr>
            <p:spPr bwMode="auto">
              <a:xfrm flipV="1">
                <a:off x="4384" y="1849"/>
                <a:ext cx="1" cy="47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1" name="Freeform 261"/>
              <p:cNvSpPr>
                <a:spLocks/>
              </p:cNvSpPr>
              <p:nvPr/>
            </p:nvSpPr>
            <p:spPr bwMode="auto">
              <a:xfrm>
                <a:off x="3105" y="2470"/>
                <a:ext cx="62" cy="65"/>
              </a:xfrm>
              <a:custGeom>
                <a:avLst/>
                <a:gdLst>
                  <a:gd name="T0" fmla="*/ 1001 w 57"/>
                  <a:gd name="T1" fmla="*/ 2447 h 57"/>
                  <a:gd name="T2" fmla="*/ 865 w 57"/>
                  <a:gd name="T3" fmla="*/ 771 h 57"/>
                  <a:gd name="T4" fmla="*/ 484 w 57"/>
                  <a:gd name="T5" fmla="*/ 0 h 57"/>
                  <a:gd name="T6" fmla="*/ 137 w 57"/>
                  <a:gd name="T7" fmla="*/ 771 h 57"/>
                  <a:gd name="T8" fmla="*/ 0 w 57"/>
                  <a:gd name="T9" fmla="*/ 2447 h 57"/>
                  <a:gd name="T10" fmla="*/ 137 w 57"/>
                  <a:gd name="T11" fmla="*/ 4236 h 57"/>
                  <a:gd name="T12" fmla="*/ 484 w 57"/>
                  <a:gd name="T13" fmla="*/ 4917 h 57"/>
                  <a:gd name="T14" fmla="*/ 865 w 57"/>
                  <a:gd name="T15" fmla="*/ 4236 h 57"/>
                  <a:gd name="T16" fmla="*/ 1001 w 57"/>
                  <a:gd name="T17" fmla="*/ 244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57"/>
                  <a:gd name="T29" fmla="*/ 57 w 57"/>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57">
                    <a:moveTo>
                      <a:pt x="57" y="28"/>
                    </a:moveTo>
                    <a:lnTo>
                      <a:pt x="49" y="9"/>
                    </a:lnTo>
                    <a:lnTo>
                      <a:pt x="28" y="0"/>
                    </a:lnTo>
                    <a:lnTo>
                      <a:pt x="8" y="9"/>
                    </a:lnTo>
                    <a:lnTo>
                      <a:pt x="0" y="28"/>
                    </a:lnTo>
                    <a:lnTo>
                      <a:pt x="8" y="48"/>
                    </a:lnTo>
                    <a:lnTo>
                      <a:pt x="28" y="57"/>
                    </a:lnTo>
                    <a:lnTo>
                      <a:pt x="49" y="48"/>
                    </a:lnTo>
                    <a:lnTo>
                      <a:pt x="57" y="28"/>
                    </a:ln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02" name="Freeform 260"/>
              <p:cNvSpPr>
                <a:spLocks/>
              </p:cNvSpPr>
              <p:nvPr/>
            </p:nvSpPr>
            <p:spPr bwMode="auto">
              <a:xfrm>
                <a:off x="3585" y="2161"/>
                <a:ext cx="62" cy="66"/>
              </a:xfrm>
              <a:custGeom>
                <a:avLst/>
                <a:gdLst>
                  <a:gd name="T0" fmla="*/ 1769 w 56"/>
                  <a:gd name="T1" fmla="*/ 2383 h 58"/>
                  <a:gd name="T2" fmla="*/ 1557 w 56"/>
                  <a:gd name="T3" fmla="*/ 694 h 58"/>
                  <a:gd name="T4" fmla="*/ 859 w 56"/>
                  <a:gd name="T5" fmla="*/ 0 h 58"/>
                  <a:gd name="T6" fmla="*/ 254 w 56"/>
                  <a:gd name="T7" fmla="*/ 694 h 58"/>
                  <a:gd name="T8" fmla="*/ 0 w 56"/>
                  <a:gd name="T9" fmla="*/ 2383 h 58"/>
                  <a:gd name="T10" fmla="*/ 254 w 56"/>
                  <a:gd name="T11" fmla="*/ 3996 h 58"/>
                  <a:gd name="T12" fmla="*/ 859 w 56"/>
                  <a:gd name="T13" fmla="*/ 4635 h 58"/>
                  <a:gd name="T14" fmla="*/ 1557 w 56"/>
                  <a:gd name="T15" fmla="*/ 3996 h 58"/>
                  <a:gd name="T16" fmla="*/ 1769 w 56"/>
                  <a:gd name="T17" fmla="*/ 2383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58"/>
                  <a:gd name="T29" fmla="*/ 56 w 56"/>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58">
                    <a:moveTo>
                      <a:pt x="56" y="29"/>
                    </a:moveTo>
                    <a:lnTo>
                      <a:pt x="48" y="9"/>
                    </a:lnTo>
                    <a:lnTo>
                      <a:pt x="27" y="0"/>
                    </a:lnTo>
                    <a:lnTo>
                      <a:pt x="8" y="9"/>
                    </a:lnTo>
                    <a:lnTo>
                      <a:pt x="0" y="29"/>
                    </a:lnTo>
                    <a:lnTo>
                      <a:pt x="8" y="49"/>
                    </a:lnTo>
                    <a:lnTo>
                      <a:pt x="27" y="58"/>
                    </a:lnTo>
                    <a:lnTo>
                      <a:pt x="48" y="49"/>
                    </a:lnTo>
                    <a:lnTo>
                      <a:pt x="56" y="29"/>
                    </a:ln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03" name="Freeform 259"/>
              <p:cNvSpPr>
                <a:spLocks/>
              </p:cNvSpPr>
              <p:nvPr/>
            </p:nvSpPr>
            <p:spPr bwMode="auto">
              <a:xfrm>
                <a:off x="3197" y="2078"/>
                <a:ext cx="62" cy="67"/>
              </a:xfrm>
              <a:custGeom>
                <a:avLst/>
                <a:gdLst>
                  <a:gd name="T0" fmla="*/ 1001 w 57"/>
                  <a:gd name="T1" fmla="*/ 3880 h 58"/>
                  <a:gd name="T2" fmla="*/ 865 w 57"/>
                  <a:gd name="T3" fmla="*/ 1196 h 58"/>
                  <a:gd name="T4" fmla="*/ 484 w 57"/>
                  <a:gd name="T5" fmla="*/ 0 h 58"/>
                  <a:gd name="T6" fmla="*/ 137 w 57"/>
                  <a:gd name="T7" fmla="*/ 1196 h 58"/>
                  <a:gd name="T8" fmla="*/ 0 w 57"/>
                  <a:gd name="T9" fmla="*/ 3880 h 58"/>
                  <a:gd name="T10" fmla="*/ 137 w 57"/>
                  <a:gd name="T11" fmla="*/ 6656 h 58"/>
                  <a:gd name="T12" fmla="*/ 484 w 57"/>
                  <a:gd name="T13" fmla="*/ 7806 h 58"/>
                  <a:gd name="T14" fmla="*/ 865 w 57"/>
                  <a:gd name="T15" fmla="*/ 6656 h 58"/>
                  <a:gd name="T16" fmla="*/ 1001 w 57"/>
                  <a:gd name="T17" fmla="*/ 388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58"/>
                  <a:gd name="T29" fmla="*/ 57 w 57"/>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58">
                    <a:moveTo>
                      <a:pt x="57" y="29"/>
                    </a:moveTo>
                    <a:lnTo>
                      <a:pt x="49" y="9"/>
                    </a:lnTo>
                    <a:lnTo>
                      <a:pt x="28" y="0"/>
                    </a:lnTo>
                    <a:lnTo>
                      <a:pt x="8" y="9"/>
                    </a:lnTo>
                    <a:lnTo>
                      <a:pt x="0" y="29"/>
                    </a:lnTo>
                    <a:lnTo>
                      <a:pt x="8" y="49"/>
                    </a:lnTo>
                    <a:lnTo>
                      <a:pt x="28" y="58"/>
                    </a:lnTo>
                    <a:lnTo>
                      <a:pt x="49" y="49"/>
                    </a:lnTo>
                    <a:lnTo>
                      <a:pt x="57" y="29"/>
                    </a:ln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04" name="Freeform 258"/>
              <p:cNvSpPr>
                <a:spLocks/>
              </p:cNvSpPr>
              <p:nvPr/>
            </p:nvSpPr>
            <p:spPr bwMode="auto">
              <a:xfrm>
                <a:off x="3471" y="2577"/>
                <a:ext cx="64" cy="65"/>
              </a:xfrm>
              <a:custGeom>
                <a:avLst/>
                <a:gdLst>
                  <a:gd name="T0" fmla="*/ 1658 w 58"/>
                  <a:gd name="T1" fmla="*/ 2447 h 57"/>
                  <a:gd name="T2" fmla="*/ 1401 w 58"/>
                  <a:gd name="T3" fmla="*/ 676 h 57"/>
                  <a:gd name="T4" fmla="*/ 822 w 58"/>
                  <a:gd name="T5" fmla="*/ 0 h 57"/>
                  <a:gd name="T6" fmla="*/ 248 w 58"/>
                  <a:gd name="T7" fmla="*/ 676 h 57"/>
                  <a:gd name="T8" fmla="*/ 0 w 58"/>
                  <a:gd name="T9" fmla="*/ 2447 h 57"/>
                  <a:gd name="T10" fmla="*/ 248 w 58"/>
                  <a:gd name="T11" fmla="*/ 4250 h 57"/>
                  <a:gd name="T12" fmla="*/ 822 w 58"/>
                  <a:gd name="T13" fmla="*/ 4917 h 57"/>
                  <a:gd name="T14" fmla="*/ 1401 w 58"/>
                  <a:gd name="T15" fmla="*/ 4250 h 57"/>
                  <a:gd name="T16" fmla="*/ 1658 w 58"/>
                  <a:gd name="T17" fmla="*/ 244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57"/>
                  <a:gd name="T29" fmla="*/ 58 w 58"/>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57">
                    <a:moveTo>
                      <a:pt x="58" y="28"/>
                    </a:moveTo>
                    <a:lnTo>
                      <a:pt x="50" y="8"/>
                    </a:lnTo>
                    <a:lnTo>
                      <a:pt x="29" y="0"/>
                    </a:lnTo>
                    <a:lnTo>
                      <a:pt x="9" y="8"/>
                    </a:lnTo>
                    <a:lnTo>
                      <a:pt x="0" y="28"/>
                    </a:lnTo>
                    <a:lnTo>
                      <a:pt x="9" y="49"/>
                    </a:lnTo>
                    <a:lnTo>
                      <a:pt x="29" y="57"/>
                    </a:lnTo>
                    <a:lnTo>
                      <a:pt x="50" y="49"/>
                    </a:lnTo>
                    <a:lnTo>
                      <a:pt x="58" y="28"/>
                    </a:lnTo>
                  </a:path>
                </a:pathLst>
              </a:custGeom>
              <a:noFill/>
              <a:ln w="19050">
                <a:solidFill>
                  <a:srgbClr val="3399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05" name="Line 257"/>
              <p:cNvSpPr>
                <a:spLocks noChangeShapeType="1"/>
              </p:cNvSpPr>
              <p:nvPr/>
            </p:nvSpPr>
            <p:spPr bwMode="auto">
              <a:xfrm flipH="1" flipV="1">
                <a:off x="3352" y="2401"/>
                <a:ext cx="124" cy="2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6" name="Line 256"/>
              <p:cNvSpPr>
                <a:spLocks noChangeShapeType="1"/>
              </p:cNvSpPr>
              <p:nvPr/>
            </p:nvSpPr>
            <p:spPr bwMode="auto">
              <a:xfrm>
                <a:off x="3256" y="2095"/>
                <a:ext cx="119" cy="216"/>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7" name="Line 255"/>
              <p:cNvSpPr>
                <a:spLocks noChangeShapeType="1"/>
              </p:cNvSpPr>
              <p:nvPr/>
            </p:nvSpPr>
            <p:spPr bwMode="auto">
              <a:xfrm flipH="1">
                <a:off x="3157" y="2221"/>
                <a:ext cx="475" cy="30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8" name="Line 254"/>
              <p:cNvSpPr>
                <a:spLocks noChangeShapeType="1"/>
              </p:cNvSpPr>
              <p:nvPr/>
            </p:nvSpPr>
            <p:spPr bwMode="auto">
              <a:xfrm flipH="1">
                <a:off x="3126" y="2160"/>
                <a:ext cx="481" cy="309"/>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9" name="Line 253"/>
              <p:cNvSpPr>
                <a:spLocks noChangeShapeType="1"/>
              </p:cNvSpPr>
              <p:nvPr/>
            </p:nvSpPr>
            <p:spPr bwMode="auto">
              <a:xfrm>
                <a:off x="3405" y="2367"/>
                <a:ext cx="124" cy="226"/>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0" name="Line 252"/>
              <p:cNvSpPr>
                <a:spLocks noChangeShapeType="1"/>
              </p:cNvSpPr>
              <p:nvPr/>
            </p:nvSpPr>
            <p:spPr bwMode="auto">
              <a:xfrm flipH="1" flipV="1">
                <a:off x="3201" y="2127"/>
                <a:ext cx="121" cy="218"/>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1" name="Line 251"/>
              <p:cNvSpPr>
                <a:spLocks noChangeShapeType="1"/>
              </p:cNvSpPr>
              <p:nvPr/>
            </p:nvSpPr>
            <p:spPr bwMode="auto">
              <a:xfrm flipV="1">
                <a:off x="3357" y="1607"/>
                <a:ext cx="164" cy="67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2" name="Line 250"/>
              <p:cNvSpPr>
                <a:spLocks noChangeShapeType="1"/>
              </p:cNvSpPr>
              <p:nvPr/>
            </p:nvSpPr>
            <p:spPr bwMode="auto">
              <a:xfrm flipH="1" flipV="1">
                <a:off x="3501" y="1601"/>
                <a:ext cx="20" cy="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3" name="Line 249"/>
              <p:cNvSpPr>
                <a:spLocks noChangeShapeType="1"/>
              </p:cNvSpPr>
              <p:nvPr/>
            </p:nvSpPr>
            <p:spPr bwMode="auto">
              <a:xfrm flipV="1">
                <a:off x="3501" y="1520"/>
                <a:ext cx="54" cy="8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4" name="Line 248"/>
              <p:cNvSpPr>
                <a:spLocks noChangeShapeType="1"/>
              </p:cNvSpPr>
              <p:nvPr/>
            </p:nvSpPr>
            <p:spPr bwMode="auto">
              <a:xfrm>
                <a:off x="3555" y="1520"/>
                <a:ext cx="1" cy="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5" name="Line 247"/>
              <p:cNvSpPr>
                <a:spLocks noChangeShapeType="1"/>
              </p:cNvSpPr>
              <p:nvPr/>
            </p:nvSpPr>
            <p:spPr bwMode="auto">
              <a:xfrm flipH="1" flipV="1">
                <a:off x="3539" y="1611"/>
                <a:ext cx="16" cy="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6" name="Line 246"/>
              <p:cNvSpPr>
                <a:spLocks noChangeShapeType="1"/>
              </p:cNvSpPr>
              <p:nvPr/>
            </p:nvSpPr>
            <p:spPr bwMode="auto">
              <a:xfrm flipH="1">
                <a:off x="3390" y="1611"/>
                <a:ext cx="149" cy="6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6317" name="Group 242"/>
              <p:cNvGrpSpPr>
                <a:grpSpLocks/>
              </p:cNvGrpSpPr>
              <p:nvPr/>
            </p:nvGrpSpPr>
            <p:grpSpPr bwMode="auto">
              <a:xfrm>
                <a:off x="3631" y="2832"/>
                <a:ext cx="22" cy="201"/>
                <a:chOff x="4105" y="2524"/>
                <a:chExt cx="22" cy="201"/>
              </a:xfrm>
            </p:grpSpPr>
            <p:sp>
              <p:nvSpPr>
                <p:cNvPr id="96399" name="Freeform 245"/>
                <p:cNvSpPr>
                  <a:spLocks/>
                </p:cNvSpPr>
                <p:nvPr/>
              </p:nvSpPr>
              <p:spPr bwMode="auto">
                <a:xfrm>
                  <a:off x="4105" y="2653"/>
                  <a:ext cx="22" cy="72"/>
                </a:xfrm>
                <a:custGeom>
                  <a:avLst/>
                  <a:gdLst>
                    <a:gd name="T0" fmla="*/ 510 w 20"/>
                    <a:gd name="T1" fmla="*/ 0 h 63"/>
                    <a:gd name="T2" fmla="*/ 216 w 20"/>
                    <a:gd name="T3" fmla="*/ 5869 h 63"/>
                    <a:gd name="T4" fmla="*/ 0 w 20"/>
                    <a:gd name="T5" fmla="*/ 0 h 63"/>
                    <a:gd name="T6" fmla="*/ 510 w 20"/>
                    <a:gd name="T7" fmla="*/ 0 h 63"/>
                    <a:gd name="T8" fmla="*/ 0 60000 65536"/>
                    <a:gd name="T9" fmla="*/ 0 60000 65536"/>
                    <a:gd name="T10" fmla="*/ 0 60000 65536"/>
                    <a:gd name="T11" fmla="*/ 0 60000 65536"/>
                    <a:gd name="T12" fmla="*/ 0 w 20"/>
                    <a:gd name="T13" fmla="*/ 0 h 63"/>
                    <a:gd name="T14" fmla="*/ 20 w 20"/>
                    <a:gd name="T15" fmla="*/ 63 h 63"/>
                  </a:gdLst>
                  <a:ahLst/>
                  <a:cxnLst>
                    <a:cxn ang="T8">
                      <a:pos x="T0" y="T1"/>
                    </a:cxn>
                    <a:cxn ang="T9">
                      <a:pos x="T2" y="T3"/>
                    </a:cxn>
                    <a:cxn ang="T10">
                      <a:pos x="T4" y="T5"/>
                    </a:cxn>
                    <a:cxn ang="T11">
                      <a:pos x="T6" y="T7"/>
                    </a:cxn>
                  </a:cxnLst>
                  <a:rect l="T12" t="T13" r="T14" b="T15"/>
                  <a:pathLst>
                    <a:path w="20" h="63">
                      <a:moveTo>
                        <a:pt x="20" y="0"/>
                      </a:moveTo>
                      <a:lnTo>
                        <a:pt x="9" y="63"/>
                      </a:lnTo>
                      <a:lnTo>
                        <a:pt x="0" y="0"/>
                      </a:lnTo>
                      <a:lnTo>
                        <a:pt x="20" y="0"/>
                      </a:lnTo>
                      <a:close/>
                    </a:path>
                  </a:pathLst>
                </a:custGeom>
                <a:solidFill>
                  <a:srgbClr val="CC0000"/>
                </a:solidFill>
                <a:ln w="19050">
                  <a:solidFill>
                    <a:srgbClr val="CC0000"/>
                  </a:solidFill>
                  <a:round/>
                  <a:headEnd/>
                  <a:tailEnd/>
                </a:ln>
              </p:spPr>
              <p:txBody>
                <a:bodyPr/>
                <a:lstStyle/>
                <a:p>
                  <a:endParaRPr lang="zh-CN" altLang="en-US"/>
                </a:p>
              </p:txBody>
            </p:sp>
            <p:sp>
              <p:nvSpPr>
                <p:cNvPr id="96400" name="Freeform 244"/>
                <p:cNvSpPr>
                  <a:spLocks/>
                </p:cNvSpPr>
                <p:nvPr/>
              </p:nvSpPr>
              <p:spPr bwMode="auto">
                <a:xfrm>
                  <a:off x="4105" y="2653"/>
                  <a:ext cx="22" cy="72"/>
                </a:xfrm>
                <a:custGeom>
                  <a:avLst/>
                  <a:gdLst>
                    <a:gd name="T0" fmla="*/ 510 w 20"/>
                    <a:gd name="T1" fmla="*/ 0 h 63"/>
                    <a:gd name="T2" fmla="*/ 216 w 20"/>
                    <a:gd name="T3" fmla="*/ 5869 h 63"/>
                    <a:gd name="T4" fmla="*/ 0 w 20"/>
                    <a:gd name="T5" fmla="*/ 0 h 63"/>
                    <a:gd name="T6" fmla="*/ 510 w 20"/>
                    <a:gd name="T7" fmla="*/ 0 h 63"/>
                    <a:gd name="T8" fmla="*/ 0 60000 65536"/>
                    <a:gd name="T9" fmla="*/ 0 60000 65536"/>
                    <a:gd name="T10" fmla="*/ 0 60000 65536"/>
                    <a:gd name="T11" fmla="*/ 0 60000 65536"/>
                    <a:gd name="T12" fmla="*/ 0 w 20"/>
                    <a:gd name="T13" fmla="*/ 0 h 63"/>
                    <a:gd name="T14" fmla="*/ 20 w 20"/>
                    <a:gd name="T15" fmla="*/ 63 h 63"/>
                  </a:gdLst>
                  <a:ahLst/>
                  <a:cxnLst>
                    <a:cxn ang="T8">
                      <a:pos x="T0" y="T1"/>
                    </a:cxn>
                    <a:cxn ang="T9">
                      <a:pos x="T2" y="T3"/>
                    </a:cxn>
                    <a:cxn ang="T10">
                      <a:pos x="T4" y="T5"/>
                    </a:cxn>
                    <a:cxn ang="T11">
                      <a:pos x="T6" y="T7"/>
                    </a:cxn>
                  </a:cxnLst>
                  <a:rect l="T12" t="T13" r="T14" b="T15"/>
                  <a:pathLst>
                    <a:path w="20" h="63">
                      <a:moveTo>
                        <a:pt x="20" y="0"/>
                      </a:moveTo>
                      <a:lnTo>
                        <a:pt x="9" y="63"/>
                      </a:lnTo>
                      <a:lnTo>
                        <a:pt x="0" y="0"/>
                      </a:lnTo>
                      <a:lnTo>
                        <a:pt x="20" y="0"/>
                      </a:lnTo>
                    </a:path>
                  </a:pathLst>
                </a:custGeom>
                <a:solidFill>
                  <a:srgbClr val="CC0000"/>
                </a:solidFill>
                <a:ln w="19050">
                  <a:solidFill>
                    <a:srgbClr val="CC0000"/>
                  </a:solidFill>
                  <a:round/>
                  <a:headEnd/>
                  <a:tailEnd/>
                </a:ln>
              </p:spPr>
              <p:txBody>
                <a:bodyPr/>
                <a:lstStyle/>
                <a:p>
                  <a:endParaRPr lang="zh-CN" altLang="en-US"/>
                </a:p>
              </p:txBody>
            </p:sp>
            <p:sp>
              <p:nvSpPr>
                <p:cNvPr id="96401" name="Line 243"/>
                <p:cNvSpPr>
                  <a:spLocks noChangeShapeType="1"/>
                </p:cNvSpPr>
                <p:nvPr/>
              </p:nvSpPr>
              <p:spPr bwMode="auto">
                <a:xfrm flipV="1">
                  <a:off x="4115" y="2524"/>
                  <a:ext cx="1" cy="129"/>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18" name="Group 238"/>
              <p:cNvGrpSpPr>
                <a:grpSpLocks/>
              </p:cNvGrpSpPr>
              <p:nvPr/>
            </p:nvGrpSpPr>
            <p:grpSpPr bwMode="auto">
              <a:xfrm>
                <a:off x="4112" y="1773"/>
                <a:ext cx="192" cy="24"/>
                <a:chOff x="4586" y="1533"/>
                <a:chExt cx="192" cy="24"/>
              </a:xfrm>
            </p:grpSpPr>
            <p:sp>
              <p:nvSpPr>
                <p:cNvPr id="96396" name="Freeform 241"/>
                <p:cNvSpPr>
                  <a:spLocks/>
                </p:cNvSpPr>
                <p:nvPr/>
              </p:nvSpPr>
              <p:spPr bwMode="auto">
                <a:xfrm>
                  <a:off x="4586" y="1533"/>
                  <a:ext cx="70" cy="24"/>
                </a:xfrm>
                <a:custGeom>
                  <a:avLst/>
                  <a:gdLst>
                    <a:gd name="T0" fmla="*/ 1340 w 64"/>
                    <a:gd name="T1" fmla="*/ 1954 h 21"/>
                    <a:gd name="T2" fmla="*/ 0 w 64"/>
                    <a:gd name="T3" fmla="*/ 1055 h 21"/>
                    <a:gd name="T4" fmla="*/ 1340 w 64"/>
                    <a:gd name="T5" fmla="*/ 0 h 21"/>
                    <a:gd name="T6" fmla="*/ 1340 w 64"/>
                    <a:gd name="T7" fmla="*/ 1954 h 21"/>
                    <a:gd name="T8" fmla="*/ 0 60000 65536"/>
                    <a:gd name="T9" fmla="*/ 0 60000 65536"/>
                    <a:gd name="T10" fmla="*/ 0 60000 65536"/>
                    <a:gd name="T11" fmla="*/ 0 60000 65536"/>
                    <a:gd name="T12" fmla="*/ 0 w 64"/>
                    <a:gd name="T13" fmla="*/ 0 h 21"/>
                    <a:gd name="T14" fmla="*/ 64 w 64"/>
                    <a:gd name="T15" fmla="*/ 21 h 21"/>
                  </a:gdLst>
                  <a:ahLst/>
                  <a:cxnLst>
                    <a:cxn ang="T8">
                      <a:pos x="T0" y="T1"/>
                    </a:cxn>
                    <a:cxn ang="T9">
                      <a:pos x="T2" y="T3"/>
                    </a:cxn>
                    <a:cxn ang="T10">
                      <a:pos x="T4" y="T5"/>
                    </a:cxn>
                    <a:cxn ang="T11">
                      <a:pos x="T6" y="T7"/>
                    </a:cxn>
                  </a:cxnLst>
                  <a:rect l="T12" t="T13" r="T14" b="T15"/>
                  <a:pathLst>
                    <a:path w="64" h="21">
                      <a:moveTo>
                        <a:pt x="64" y="21"/>
                      </a:moveTo>
                      <a:lnTo>
                        <a:pt x="0" y="11"/>
                      </a:lnTo>
                      <a:lnTo>
                        <a:pt x="64" y="0"/>
                      </a:lnTo>
                      <a:lnTo>
                        <a:pt x="64" y="21"/>
                      </a:lnTo>
                      <a:close/>
                    </a:path>
                  </a:pathLst>
                </a:custGeom>
                <a:solidFill>
                  <a:srgbClr val="CC0000"/>
                </a:solidFill>
                <a:ln w="19050">
                  <a:solidFill>
                    <a:srgbClr val="CC0000"/>
                  </a:solidFill>
                  <a:round/>
                  <a:headEnd/>
                  <a:tailEnd/>
                </a:ln>
              </p:spPr>
              <p:txBody>
                <a:bodyPr/>
                <a:lstStyle/>
                <a:p>
                  <a:endParaRPr lang="zh-CN" altLang="en-US"/>
                </a:p>
              </p:txBody>
            </p:sp>
            <p:sp>
              <p:nvSpPr>
                <p:cNvPr id="96397" name="Freeform 240"/>
                <p:cNvSpPr>
                  <a:spLocks/>
                </p:cNvSpPr>
                <p:nvPr/>
              </p:nvSpPr>
              <p:spPr bwMode="auto">
                <a:xfrm>
                  <a:off x="4586" y="1533"/>
                  <a:ext cx="70" cy="24"/>
                </a:xfrm>
                <a:custGeom>
                  <a:avLst/>
                  <a:gdLst>
                    <a:gd name="T0" fmla="*/ 1340 w 64"/>
                    <a:gd name="T1" fmla="*/ 1954 h 21"/>
                    <a:gd name="T2" fmla="*/ 0 w 64"/>
                    <a:gd name="T3" fmla="*/ 1055 h 21"/>
                    <a:gd name="T4" fmla="*/ 1340 w 64"/>
                    <a:gd name="T5" fmla="*/ 0 h 21"/>
                    <a:gd name="T6" fmla="*/ 1340 w 64"/>
                    <a:gd name="T7" fmla="*/ 1954 h 21"/>
                    <a:gd name="T8" fmla="*/ 0 60000 65536"/>
                    <a:gd name="T9" fmla="*/ 0 60000 65536"/>
                    <a:gd name="T10" fmla="*/ 0 60000 65536"/>
                    <a:gd name="T11" fmla="*/ 0 60000 65536"/>
                    <a:gd name="T12" fmla="*/ 0 w 64"/>
                    <a:gd name="T13" fmla="*/ 0 h 21"/>
                    <a:gd name="T14" fmla="*/ 64 w 64"/>
                    <a:gd name="T15" fmla="*/ 21 h 21"/>
                  </a:gdLst>
                  <a:ahLst/>
                  <a:cxnLst>
                    <a:cxn ang="T8">
                      <a:pos x="T0" y="T1"/>
                    </a:cxn>
                    <a:cxn ang="T9">
                      <a:pos x="T2" y="T3"/>
                    </a:cxn>
                    <a:cxn ang="T10">
                      <a:pos x="T4" y="T5"/>
                    </a:cxn>
                    <a:cxn ang="T11">
                      <a:pos x="T6" y="T7"/>
                    </a:cxn>
                  </a:cxnLst>
                  <a:rect l="T12" t="T13" r="T14" b="T15"/>
                  <a:pathLst>
                    <a:path w="64" h="21">
                      <a:moveTo>
                        <a:pt x="64" y="21"/>
                      </a:moveTo>
                      <a:lnTo>
                        <a:pt x="0" y="11"/>
                      </a:lnTo>
                      <a:lnTo>
                        <a:pt x="64" y="0"/>
                      </a:lnTo>
                      <a:lnTo>
                        <a:pt x="64" y="21"/>
                      </a:lnTo>
                    </a:path>
                  </a:pathLst>
                </a:custGeom>
                <a:solidFill>
                  <a:srgbClr val="CC0000"/>
                </a:solidFill>
                <a:ln w="19050">
                  <a:solidFill>
                    <a:srgbClr val="CC0000"/>
                  </a:solidFill>
                  <a:round/>
                  <a:headEnd/>
                  <a:tailEnd/>
                </a:ln>
              </p:spPr>
              <p:txBody>
                <a:bodyPr/>
                <a:lstStyle/>
                <a:p>
                  <a:endParaRPr lang="zh-CN" altLang="en-US"/>
                </a:p>
              </p:txBody>
            </p:sp>
            <p:sp>
              <p:nvSpPr>
                <p:cNvPr id="96398" name="Line 239"/>
                <p:cNvSpPr>
                  <a:spLocks noChangeShapeType="1"/>
                </p:cNvSpPr>
                <p:nvPr/>
              </p:nvSpPr>
              <p:spPr bwMode="auto">
                <a:xfrm>
                  <a:off x="4656" y="1546"/>
                  <a:ext cx="122" cy="1"/>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319" name="Rectangle 237"/>
              <p:cNvSpPr>
                <a:spLocks noChangeArrowheads="1"/>
              </p:cNvSpPr>
              <p:nvPr/>
            </p:nvSpPr>
            <p:spPr bwMode="auto">
              <a:xfrm rot="-2700000">
                <a:off x="2646" y="1678"/>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zh-CN" altLang="zh-CN" sz="1300" b="1">
                    <a:solidFill>
                      <a:srgbClr val="000000"/>
                    </a:solidFill>
                    <a:latin typeface="Times New Roman" panose="02020603050405020304" pitchFamily="18" charset="0"/>
                    <a:ea typeface="宋体" panose="02010600030101010101" pitchFamily="2" charset="-122"/>
                  </a:rPr>
                  <a:t>∞</a:t>
                </a:r>
                <a:endParaRPr lang="zh-CN" altLang="zh-CN" sz="1800"/>
              </a:p>
            </p:txBody>
          </p:sp>
          <p:sp>
            <p:nvSpPr>
              <p:cNvPr id="96320" name="Rectangle 236"/>
              <p:cNvSpPr>
                <a:spLocks noChangeArrowheads="1"/>
              </p:cNvSpPr>
              <p:nvPr/>
            </p:nvSpPr>
            <p:spPr bwMode="auto">
              <a:xfrm>
                <a:off x="3271" y="1632"/>
                <a:ext cx="1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700" b="1">
                    <a:solidFill>
                      <a:srgbClr val="000000"/>
                    </a:solidFill>
                    <a:latin typeface="Times New Roman" panose="02020603050405020304" pitchFamily="18" charset="0"/>
                    <a:ea typeface="宋体" panose="02010600030101010101" pitchFamily="2" charset="-122"/>
                  </a:rPr>
                  <a:t>Ω</a:t>
                </a:r>
                <a:endParaRPr lang="en-US" altLang="zh-CN" sz="1800"/>
              </a:p>
            </p:txBody>
          </p:sp>
          <p:sp>
            <p:nvSpPr>
              <p:cNvPr id="96321" name="Rectangle 235"/>
              <p:cNvSpPr>
                <a:spLocks noChangeArrowheads="1"/>
              </p:cNvSpPr>
              <p:nvPr/>
            </p:nvSpPr>
            <p:spPr bwMode="auto">
              <a:xfrm rot="-2340000">
                <a:off x="2705" y="1748"/>
                <a:ext cx="17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endParaRPr lang="zh-CN" altLang="zh-CN" sz="1800"/>
              </a:p>
            </p:txBody>
          </p:sp>
          <p:sp>
            <p:nvSpPr>
              <p:cNvPr id="96322" name="Rectangle 234"/>
              <p:cNvSpPr>
                <a:spLocks noChangeArrowheads="1"/>
              </p:cNvSpPr>
              <p:nvPr/>
            </p:nvSpPr>
            <p:spPr bwMode="auto">
              <a:xfrm rot="-1560000">
                <a:off x="2925" y="1601"/>
                <a:ext cx="13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000" b="1">
                    <a:solidFill>
                      <a:srgbClr val="000000"/>
                    </a:solidFill>
                    <a:latin typeface="Times New Roman" panose="02020603050405020304" pitchFamily="18" charset="0"/>
                    <a:ea typeface="宋体" panose="02010600030101010101" pitchFamily="2" charset="-122"/>
                  </a:rPr>
                  <a:t>500</a:t>
                </a:r>
                <a:endParaRPr lang="en-US" altLang="zh-CN" sz="1800"/>
              </a:p>
            </p:txBody>
          </p:sp>
          <p:sp>
            <p:nvSpPr>
              <p:cNvPr id="96323" name="Rectangle 233"/>
              <p:cNvSpPr>
                <a:spLocks noChangeArrowheads="1"/>
              </p:cNvSpPr>
              <p:nvPr/>
            </p:nvSpPr>
            <p:spPr bwMode="auto">
              <a:xfrm rot="-600000">
                <a:off x="3116" y="1552"/>
                <a:ext cx="13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000" b="1" dirty="0">
                    <a:solidFill>
                      <a:srgbClr val="000000"/>
                    </a:solidFill>
                    <a:latin typeface="Times New Roman" panose="02020603050405020304" pitchFamily="18" charset="0"/>
                    <a:ea typeface="宋体" panose="02010600030101010101" pitchFamily="2" charset="-122"/>
                  </a:rPr>
                  <a:t>200</a:t>
                </a:r>
                <a:endParaRPr lang="en-US" altLang="zh-CN" sz="1800" dirty="0"/>
              </a:p>
            </p:txBody>
          </p:sp>
          <p:sp>
            <p:nvSpPr>
              <p:cNvPr id="96324" name="Rectangle 232"/>
              <p:cNvSpPr>
                <a:spLocks noChangeArrowheads="1"/>
              </p:cNvSpPr>
              <p:nvPr/>
            </p:nvSpPr>
            <p:spPr bwMode="auto">
              <a:xfrm>
                <a:off x="3290" y="1522"/>
                <a:ext cx="13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000" b="1">
                    <a:solidFill>
                      <a:srgbClr val="000000"/>
                    </a:solidFill>
                    <a:latin typeface="Times New Roman" panose="02020603050405020304" pitchFamily="18" charset="0"/>
                    <a:ea typeface="宋体" panose="02010600030101010101" pitchFamily="2" charset="-122"/>
                  </a:rPr>
                  <a:t>100</a:t>
                </a:r>
                <a:endParaRPr lang="en-US" altLang="zh-CN" sz="1800"/>
              </a:p>
            </p:txBody>
          </p:sp>
          <p:sp>
            <p:nvSpPr>
              <p:cNvPr id="96325" name="Rectangle 231"/>
              <p:cNvSpPr>
                <a:spLocks noChangeArrowheads="1"/>
              </p:cNvSpPr>
              <p:nvPr/>
            </p:nvSpPr>
            <p:spPr bwMode="auto">
              <a:xfrm rot="1200000">
                <a:off x="3595" y="1558"/>
                <a:ext cx="8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000" b="1">
                    <a:solidFill>
                      <a:srgbClr val="000000"/>
                    </a:solidFill>
                    <a:latin typeface="Times New Roman" panose="02020603050405020304" pitchFamily="18" charset="0"/>
                    <a:ea typeface="宋体" panose="02010600030101010101" pitchFamily="2" charset="-122"/>
                  </a:rPr>
                  <a:t>30</a:t>
                </a:r>
                <a:endParaRPr lang="en-US" altLang="zh-CN" sz="1800"/>
              </a:p>
            </p:txBody>
          </p:sp>
          <p:sp>
            <p:nvSpPr>
              <p:cNvPr id="96326" name="Rectangle 230"/>
              <p:cNvSpPr>
                <a:spLocks noChangeArrowheads="1"/>
              </p:cNvSpPr>
              <p:nvPr/>
            </p:nvSpPr>
            <p:spPr bwMode="auto">
              <a:xfrm rot="1440000">
                <a:off x="3715" y="1623"/>
                <a:ext cx="8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000" b="1">
                    <a:solidFill>
                      <a:srgbClr val="000000"/>
                    </a:solidFill>
                    <a:latin typeface="Times New Roman" panose="02020603050405020304" pitchFamily="18" charset="0"/>
                    <a:ea typeface="宋体" panose="02010600030101010101" pitchFamily="2" charset="-122"/>
                  </a:rPr>
                  <a:t>10</a:t>
                </a:r>
                <a:endParaRPr lang="en-US" altLang="zh-CN" sz="1800"/>
              </a:p>
            </p:txBody>
          </p:sp>
          <p:sp>
            <p:nvSpPr>
              <p:cNvPr id="96327" name="Rectangle 229"/>
              <p:cNvSpPr>
                <a:spLocks noChangeArrowheads="1"/>
              </p:cNvSpPr>
              <p:nvPr/>
            </p:nvSpPr>
            <p:spPr bwMode="auto">
              <a:xfrm rot="1800000">
                <a:off x="3861" y="1700"/>
                <a:ext cx="4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000" b="1">
                    <a:solidFill>
                      <a:srgbClr val="000000"/>
                    </a:solidFill>
                    <a:latin typeface="Times New Roman" panose="02020603050405020304" pitchFamily="18" charset="0"/>
                    <a:ea typeface="宋体" panose="02010600030101010101" pitchFamily="2" charset="-122"/>
                  </a:rPr>
                  <a:t>0</a:t>
                </a:r>
                <a:endParaRPr lang="en-US" altLang="zh-CN" sz="1800"/>
              </a:p>
            </p:txBody>
          </p:sp>
          <p:sp>
            <p:nvSpPr>
              <p:cNvPr id="96328" name="Rectangle 228"/>
              <p:cNvSpPr>
                <a:spLocks noChangeArrowheads="1"/>
              </p:cNvSpPr>
              <p:nvPr/>
            </p:nvSpPr>
            <p:spPr bwMode="auto">
              <a:xfrm>
                <a:off x="3558" y="1889"/>
                <a:ext cx="144"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300" b="1" i="1">
                    <a:solidFill>
                      <a:srgbClr val="000000"/>
                    </a:solidFill>
                    <a:latin typeface="Times New Roman" panose="02020603050405020304" pitchFamily="18" charset="0"/>
                    <a:cs typeface="Times New Roman" panose="02020603050405020304" pitchFamily="18" charset="0"/>
                  </a:rPr>
                  <a:t>F</a:t>
                </a:r>
                <a:r>
                  <a:rPr lang="en-US" altLang="zh-CN" sz="1300" b="1" baseline="-30000">
                    <a:solidFill>
                      <a:srgbClr val="000000"/>
                    </a:solidFill>
                    <a:latin typeface="Times New Roman" panose="02020603050405020304" pitchFamily="18" charset="0"/>
                    <a:cs typeface="Times New Roman" panose="02020603050405020304" pitchFamily="18" charset="0"/>
                  </a:rPr>
                  <a:t>x</a:t>
                </a:r>
                <a:endParaRPr lang="en-US" altLang="zh-CN" sz="1800"/>
              </a:p>
            </p:txBody>
          </p:sp>
          <p:sp>
            <p:nvSpPr>
              <p:cNvPr id="96329" name="Rectangle 227"/>
              <p:cNvSpPr>
                <a:spLocks noChangeArrowheads="1"/>
              </p:cNvSpPr>
              <p:nvPr/>
            </p:nvSpPr>
            <p:spPr bwMode="auto">
              <a:xfrm>
                <a:off x="2736" y="2282"/>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700" b="1">
                    <a:solidFill>
                      <a:srgbClr val="000000"/>
                    </a:solidFill>
                    <a:latin typeface="Times New Roman" panose="02020603050405020304" pitchFamily="18" charset="0"/>
                    <a:cs typeface="Times New Roman" panose="02020603050405020304" pitchFamily="18" charset="0"/>
                  </a:rPr>
                  <a:t>N</a:t>
                </a:r>
                <a:endParaRPr lang="en-US" altLang="zh-CN" sz="1800"/>
              </a:p>
            </p:txBody>
          </p:sp>
          <p:sp>
            <p:nvSpPr>
              <p:cNvPr id="96330" name="Rectangle 226"/>
              <p:cNvSpPr>
                <a:spLocks noChangeArrowheads="1"/>
              </p:cNvSpPr>
              <p:nvPr/>
            </p:nvSpPr>
            <p:spPr bwMode="auto">
              <a:xfrm>
                <a:off x="3939" y="2258"/>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700" b="1">
                    <a:solidFill>
                      <a:srgbClr val="000000"/>
                    </a:solidFill>
                    <a:latin typeface="Times New Roman" panose="02020603050405020304" pitchFamily="18" charset="0"/>
                    <a:cs typeface="Times New Roman" panose="02020603050405020304" pitchFamily="18" charset="0"/>
                  </a:rPr>
                  <a:t>S</a:t>
                </a:r>
                <a:endParaRPr lang="en-US" altLang="zh-CN" sz="1800"/>
              </a:p>
            </p:txBody>
          </p:sp>
          <p:sp>
            <p:nvSpPr>
              <p:cNvPr id="96331" name="Rectangle 225"/>
              <p:cNvSpPr>
                <a:spLocks noChangeArrowheads="1"/>
              </p:cNvSpPr>
              <p:nvPr/>
            </p:nvSpPr>
            <p:spPr bwMode="auto">
              <a:xfrm>
                <a:off x="4128" y="2371"/>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400" b="1" i="1">
                    <a:solidFill>
                      <a:srgbClr val="000000"/>
                    </a:solidFill>
                    <a:latin typeface="Times New Roman" panose="02020603050405020304" pitchFamily="18" charset="0"/>
                    <a:cs typeface="Times New Roman" panose="02020603050405020304" pitchFamily="18" charset="0"/>
                  </a:rPr>
                  <a:t>U</a:t>
                </a:r>
                <a:endParaRPr lang="en-US" altLang="zh-CN" sz="1800"/>
              </a:p>
            </p:txBody>
          </p:sp>
          <p:sp>
            <p:nvSpPr>
              <p:cNvPr id="96332" name="Rectangle 224"/>
              <p:cNvSpPr>
                <a:spLocks noChangeArrowheads="1"/>
              </p:cNvSpPr>
              <p:nvPr/>
            </p:nvSpPr>
            <p:spPr bwMode="auto">
              <a:xfrm>
                <a:off x="2813" y="2899"/>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300" b="1" i="1">
                    <a:solidFill>
                      <a:srgbClr val="CC0000"/>
                    </a:solidFill>
                    <a:latin typeface="Times New Roman" panose="02020603050405020304" pitchFamily="18" charset="0"/>
                    <a:cs typeface="Times New Roman" panose="02020603050405020304" pitchFamily="18" charset="0"/>
                  </a:rPr>
                  <a:t>I</a:t>
                </a:r>
                <a:r>
                  <a:rPr lang="en-US" altLang="zh-CN" sz="1300" b="1" baseline="-30000">
                    <a:solidFill>
                      <a:srgbClr val="CC0000"/>
                    </a:solidFill>
                    <a:latin typeface="Times New Roman" panose="02020603050405020304" pitchFamily="18" charset="0"/>
                    <a:cs typeface="Times New Roman" panose="02020603050405020304" pitchFamily="18" charset="0"/>
                  </a:rPr>
                  <a:t>x</a:t>
                </a:r>
                <a:endParaRPr lang="en-US" altLang="zh-CN" sz="1800"/>
              </a:p>
            </p:txBody>
          </p:sp>
          <p:sp>
            <p:nvSpPr>
              <p:cNvPr id="96333" name="Rectangle 223"/>
              <p:cNvSpPr>
                <a:spLocks noChangeArrowheads="1"/>
              </p:cNvSpPr>
              <p:nvPr/>
            </p:nvSpPr>
            <p:spPr bwMode="auto">
              <a:xfrm>
                <a:off x="3078" y="2853"/>
                <a:ext cx="24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300" b="1" i="1">
                    <a:solidFill>
                      <a:srgbClr val="CC0000"/>
                    </a:solidFill>
                    <a:latin typeface="Times New Roman" panose="02020603050405020304" pitchFamily="18" charset="0"/>
                    <a:cs typeface="Times New Roman" panose="02020603050405020304" pitchFamily="18" charset="0"/>
                  </a:rPr>
                  <a:t>R</a:t>
                </a:r>
                <a:r>
                  <a:rPr lang="en-US" altLang="zh-CN" sz="1300" b="1" i="1" baseline="-30000">
                    <a:solidFill>
                      <a:srgbClr val="CC0000"/>
                    </a:solidFill>
                    <a:latin typeface="Times New Roman" panose="02020603050405020304" pitchFamily="18" charset="0"/>
                    <a:cs typeface="Times New Roman" panose="02020603050405020304" pitchFamily="18" charset="0"/>
                  </a:rPr>
                  <a:t>x</a:t>
                </a:r>
                <a:endParaRPr lang="en-US" altLang="zh-CN" sz="1800"/>
              </a:p>
            </p:txBody>
          </p:sp>
          <p:sp>
            <p:nvSpPr>
              <p:cNvPr id="96334" name="Rectangle 222"/>
              <p:cNvSpPr>
                <a:spLocks noChangeArrowheads="1"/>
              </p:cNvSpPr>
              <p:nvPr/>
            </p:nvSpPr>
            <p:spPr bwMode="auto">
              <a:xfrm>
                <a:off x="3762" y="2851"/>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300" b="1" i="1">
                    <a:solidFill>
                      <a:srgbClr val="CC0000"/>
                    </a:solidFill>
                    <a:latin typeface="Times New Roman" panose="02020603050405020304" pitchFamily="18" charset="0"/>
                    <a:cs typeface="Times New Roman" panose="02020603050405020304" pitchFamily="18" charset="0"/>
                  </a:rPr>
                  <a:t>R</a:t>
                </a:r>
                <a:endParaRPr lang="en-US" altLang="zh-CN" sz="1800"/>
              </a:p>
            </p:txBody>
          </p:sp>
          <p:sp>
            <p:nvSpPr>
              <p:cNvPr id="96335" name="Rectangle 221"/>
              <p:cNvSpPr>
                <a:spLocks noChangeArrowheads="1"/>
              </p:cNvSpPr>
              <p:nvPr/>
            </p:nvSpPr>
            <p:spPr bwMode="auto">
              <a:xfrm>
                <a:off x="3503" y="2888"/>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300" b="1" i="1">
                    <a:solidFill>
                      <a:srgbClr val="CC0000"/>
                    </a:solidFill>
                    <a:latin typeface="Times New Roman" panose="02020603050405020304" pitchFamily="18" charset="0"/>
                    <a:cs typeface="Times New Roman" panose="02020603050405020304" pitchFamily="18" charset="0"/>
                  </a:rPr>
                  <a:t>I</a:t>
                </a:r>
                <a:r>
                  <a:rPr lang="en-US" altLang="zh-CN" sz="1300" b="1" baseline="-30000">
                    <a:solidFill>
                      <a:srgbClr val="CC0000"/>
                    </a:solidFill>
                    <a:latin typeface="Times New Roman" panose="02020603050405020304" pitchFamily="18" charset="0"/>
                    <a:cs typeface="Times New Roman" panose="02020603050405020304" pitchFamily="18" charset="0"/>
                  </a:rPr>
                  <a:t>1</a:t>
                </a:r>
                <a:endParaRPr lang="en-US" altLang="zh-CN" sz="1800"/>
              </a:p>
            </p:txBody>
          </p:sp>
          <p:sp>
            <p:nvSpPr>
              <p:cNvPr id="96336" name="Rectangle 220"/>
              <p:cNvSpPr>
                <a:spLocks noChangeArrowheads="1"/>
              </p:cNvSpPr>
              <p:nvPr/>
            </p:nvSpPr>
            <p:spPr bwMode="auto">
              <a:xfrm>
                <a:off x="4176" y="2208"/>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900" b="1">
                    <a:solidFill>
                      <a:srgbClr val="FF0000"/>
                    </a:solidFill>
                    <a:latin typeface="Times New Roman" panose="02020603050405020304" pitchFamily="18" charset="0"/>
                    <a:ea typeface="宋体" panose="02010600030101010101" pitchFamily="2" charset="-122"/>
                  </a:rPr>
                  <a:t>+</a:t>
                </a:r>
                <a:endParaRPr lang="en-US" altLang="zh-CN" sz="1800"/>
              </a:p>
            </p:txBody>
          </p:sp>
          <p:sp>
            <p:nvSpPr>
              <p:cNvPr id="96337" name="Rectangle 219"/>
              <p:cNvSpPr>
                <a:spLocks noChangeArrowheads="1"/>
              </p:cNvSpPr>
              <p:nvPr/>
            </p:nvSpPr>
            <p:spPr bwMode="auto">
              <a:xfrm>
                <a:off x="4176" y="2496"/>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900" b="1">
                    <a:solidFill>
                      <a:srgbClr val="FF0000"/>
                    </a:solidFill>
                    <a:latin typeface="Times New Roman" panose="02020603050405020304" pitchFamily="18" charset="0"/>
                    <a:ea typeface="宋体" panose="02010600030101010101" pitchFamily="2" charset="-122"/>
                  </a:rPr>
                  <a:t>-</a:t>
                </a:r>
                <a:endParaRPr lang="en-US" altLang="zh-CN" sz="1800"/>
              </a:p>
            </p:txBody>
          </p:sp>
          <p:sp>
            <p:nvSpPr>
              <p:cNvPr id="96338" name="Rectangle 218"/>
              <p:cNvSpPr>
                <a:spLocks noChangeArrowheads="1"/>
              </p:cNvSpPr>
              <p:nvPr/>
            </p:nvSpPr>
            <p:spPr bwMode="auto">
              <a:xfrm>
                <a:off x="4326" y="2352"/>
                <a:ext cx="1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lang="en-US" altLang="zh-CN" sz="2200" baseline="30000">
                    <a:solidFill>
                      <a:srgbClr val="000000"/>
                    </a:solidFill>
                    <a:latin typeface="Times New Roman" panose="02020603050405020304" pitchFamily="18" charset="0"/>
                    <a:cs typeface="Times New Roman" panose="02020603050405020304" pitchFamily="18" charset="0"/>
                  </a:rPr>
                  <a:t>M</a:t>
                </a:r>
                <a:endParaRPr lang="en-US" altLang="zh-CN" sz="900"/>
              </a:p>
              <a:p>
                <a:pPr>
                  <a:lnSpc>
                    <a:spcPct val="100000"/>
                  </a:lnSpc>
                  <a:spcBef>
                    <a:spcPct val="0"/>
                  </a:spcBef>
                  <a:buSzTx/>
                  <a:buFontTx/>
                  <a:buNone/>
                </a:pPr>
                <a:endParaRPr lang="en-US" altLang="zh-CN" sz="1800"/>
              </a:p>
            </p:txBody>
          </p:sp>
          <p:grpSp>
            <p:nvGrpSpPr>
              <p:cNvPr id="96339" name="Group 214"/>
              <p:cNvGrpSpPr>
                <a:grpSpLocks/>
              </p:cNvGrpSpPr>
              <p:nvPr/>
            </p:nvGrpSpPr>
            <p:grpSpPr bwMode="auto">
              <a:xfrm>
                <a:off x="2930" y="2826"/>
                <a:ext cx="23" cy="198"/>
                <a:chOff x="3404" y="2527"/>
                <a:chExt cx="23" cy="198"/>
              </a:xfrm>
            </p:grpSpPr>
            <p:sp>
              <p:nvSpPr>
                <p:cNvPr id="96393" name="Freeform 217"/>
                <p:cNvSpPr>
                  <a:spLocks/>
                </p:cNvSpPr>
                <p:nvPr/>
              </p:nvSpPr>
              <p:spPr bwMode="auto">
                <a:xfrm>
                  <a:off x="3404" y="2653"/>
                  <a:ext cx="23" cy="72"/>
                </a:xfrm>
                <a:custGeom>
                  <a:avLst/>
                  <a:gdLst>
                    <a:gd name="T0" fmla="*/ 451 w 21"/>
                    <a:gd name="T1" fmla="*/ 0 h 63"/>
                    <a:gd name="T2" fmla="*/ 232 w 21"/>
                    <a:gd name="T3" fmla="*/ 5869 h 63"/>
                    <a:gd name="T4" fmla="*/ 0 w 21"/>
                    <a:gd name="T5" fmla="*/ 0 h 63"/>
                    <a:gd name="T6" fmla="*/ 451 w 21"/>
                    <a:gd name="T7" fmla="*/ 0 h 63"/>
                    <a:gd name="T8" fmla="*/ 0 60000 65536"/>
                    <a:gd name="T9" fmla="*/ 0 60000 65536"/>
                    <a:gd name="T10" fmla="*/ 0 60000 65536"/>
                    <a:gd name="T11" fmla="*/ 0 60000 65536"/>
                    <a:gd name="T12" fmla="*/ 0 w 21"/>
                    <a:gd name="T13" fmla="*/ 0 h 63"/>
                    <a:gd name="T14" fmla="*/ 21 w 21"/>
                    <a:gd name="T15" fmla="*/ 63 h 63"/>
                  </a:gdLst>
                  <a:ahLst/>
                  <a:cxnLst>
                    <a:cxn ang="T8">
                      <a:pos x="T0" y="T1"/>
                    </a:cxn>
                    <a:cxn ang="T9">
                      <a:pos x="T2" y="T3"/>
                    </a:cxn>
                    <a:cxn ang="T10">
                      <a:pos x="T4" y="T5"/>
                    </a:cxn>
                    <a:cxn ang="T11">
                      <a:pos x="T6" y="T7"/>
                    </a:cxn>
                  </a:cxnLst>
                  <a:rect l="T12" t="T13" r="T14" b="T15"/>
                  <a:pathLst>
                    <a:path w="21" h="63">
                      <a:moveTo>
                        <a:pt x="21" y="0"/>
                      </a:moveTo>
                      <a:lnTo>
                        <a:pt x="11" y="63"/>
                      </a:lnTo>
                      <a:lnTo>
                        <a:pt x="0" y="0"/>
                      </a:lnTo>
                      <a:lnTo>
                        <a:pt x="21" y="0"/>
                      </a:lnTo>
                      <a:close/>
                    </a:path>
                  </a:pathLst>
                </a:custGeom>
                <a:solidFill>
                  <a:srgbClr val="CC0000"/>
                </a:solidFill>
                <a:ln w="19050">
                  <a:solidFill>
                    <a:srgbClr val="CC0000"/>
                  </a:solidFill>
                  <a:round/>
                  <a:headEnd/>
                  <a:tailEnd/>
                </a:ln>
              </p:spPr>
              <p:txBody>
                <a:bodyPr/>
                <a:lstStyle/>
                <a:p>
                  <a:endParaRPr lang="zh-CN" altLang="en-US"/>
                </a:p>
              </p:txBody>
            </p:sp>
            <p:sp>
              <p:nvSpPr>
                <p:cNvPr id="96394" name="Freeform 216"/>
                <p:cNvSpPr>
                  <a:spLocks/>
                </p:cNvSpPr>
                <p:nvPr/>
              </p:nvSpPr>
              <p:spPr bwMode="auto">
                <a:xfrm>
                  <a:off x="3404" y="2653"/>
                  <a:ext cx="23" cy="72"/>
                </a:xfrm>
                <a:custGeom>
                  <a:avLst/>
                  <a:gdLst>
                    <a:gd name="T0" fmla="*/ 451 w 21"/>
                    <a:gd name="T1" fmla="*/ 0 h 63"/>
                    <a:gd name="T2" fmla="*/ 232 w 21"/>
                    <a:gd name="T3" fmla="*/ 5869 h 63"/>
                    <a:gd name="T4" fmla="*/ 0 w 21"/>
                    <a:gd name="T5" fmla="*/ 0 h 63"/>
                    <a:gd name="T6" fmla="*/ 451 w 21"/>
                    <a:gd name="T7" fmla="*/ 0 h 63"/>
                    <a:gd name="T8" fmla="*/ 0 60000 65536"/>
                    <a:gd name="T9" fmla="*/ 0 60000 65536"/>
                    <a:gd name="T10" fmla="*/ 0 60000 65536"/>
                    <a:gd name="T11" fmla="*/ 0 60000 65536"/>
                    <a:gd name="T12" fmla="*/ 0 w 21"/>
                    <a:gd name="T13" fmla="*/ 0 h 63"/>
                    <a:gd name="T14" fmla="*/ 21 w 21"/>
                    <a:gd name="T15" fmla="*/ 63 h 63"/>
                  </a:gdLst>
                  <a:ahLst/>
                  <a:cxnLst>
                    <a:cxn ang="T8">
                      <a:pos x="T0" y="T1"/>
                    </a:cxn>
                    <a:cxn ang="T9">
                      <a:pos x="T2" y="T3"/>
                    </a:cxn>
                    <a:cxn ang="T10">
                      <a:pos x="T4" y="T5"/>
                    </a:cxn>
                    <a:cxn ang="T11">
                      <a:pos x="T6" y="T7"/>
                    </a:cxn>
                  </a:cxnLst>
                  <a:rect l="T12" t="T13" r="T14" b="T15"/>
                  <a:pathLst>
                    <a:path w="21" h="63">
                      <a:moveTo>
                        <a:pt x="21" y="0"/>
                      </a:moveTo>
                      <a:lnTo>
                        <a:pt x="11" y="63"/>
                      </a:lnTo>
                      <a:lnTo>
                        <a:pt x="0" y="0"/>
                      </a:lnTo>
                      <a:lnTo>
                        <a:pt x="21" y="0"/>
                      </a:lnTo>
                    </a:path>
                  </a:pathLst>
                </a:custGeom>
                <a:solidFill>
                  <a:srgbClr val="CC0000"/>
                </a:solidFill>
                <a:ln w="19050">
                  <a:solidFill>
                    <a:srgbClr val="CC0000"/>
                  </a:solidFill>
                  <a:round/>
                  <a:headEnd/>
                  <a:tailEnd/>
                </a:ln>
              </p:spPr>
              <p:txBody>
                <a:bodyPr/>
                <a:lstStyle/>
                <a:p>
                  <a:endParaRPr lang="zh-CN" altLang="en-US"/>
                </a:p>
              </p:txBody>
            </p:sp>
            <p:sp>
              <p:nvSpPr>
                <p:cNvPr id="96395" name="Line 215"/>
                <p:cNvSpPr>
                  <a:spLocks noChangeShapeType="1"/>
                </p:cNvSpPr>
                <p:nvPr/>
              </p:nvSpPr>
              <p:spPr bwMode="auto">
                <a:xfrm flipV="1">
                  <a:off x="3416" y="2527"/>
                  <a:ext cx="1" cy="126"/>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340" name="Freeform 213"/>
              <p:cNvSpPr>
                <a:spLocks/>
              </p:cNvSpPr>
              <p:nvPr/>
            </p:nvSpPr>
            <p:spPr bwMode="auto">
              <a:xfrm>
                <a:off x="2817" y="1488"/>
                <a:ext cx="1124" cy="198"/>
              </a:xfrm>
              <a:custGeom>
                <a:avLst/>
                <a:gdLst>
                  <a:gd name="T0" fmla="*/ 24339 w 1024"/>
                  <a:gd name="T1" fmla="*/ 17083 h 173"/>
                  <a:gd name="T2" fmla="*/ 21574 w 1024"/>
                  <a:gd name="T3" fmla="*/ 9762 h 173"/>
                  <a:gd name="T4" fmla="*/ 18598 w 1024"/>
                  <a:gd name="T5" fmla="*/ 4608 h 173"/>
                  <a:gd name="T6" fmla="*/ 15436 w 1024"/>
                  <a:gd name="T7" fmla="*/ 1195 h 173"/>
                  <a:gd name="T8" fmla="*/ 12162 w 1024"/>
                  <a:gd name="T9" fmla="*/ 0 h 173"/>
                  <a:gd name="T10" fmla="*/ 8961 w 1024"/>
                  <a:gd name="T11" fmla="*/ 953 h 173"/>
                  <a:gd name="T12" fmla="*/ 5821 w 1024"/>
                  <a:gd name="T13" fmla="*/ 4158 h 173"/>
                  <a:gd name="T14" fmla="*/ 2761 w 1024"/>
                  <a:gd name="T15" fmla="*/ 9430 h 173"/>
                  <a:gd name="T16" fmla="*/ 0 w 1024"/>
                  <a:gd name="T17" fmla="*/ 16396 h 1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4"/>
                  <a:gd name="T28" fmla="*/ 0 h 173"/>
                  <a:gd name="T29" fmla="*/ 1024 w 1024"/>
                  <a:gd name="T30" fmla="*/ 173 h 1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4" h="173">
                    <a:moveTo>
                      <a:pt x="1024" y="173"/>
                    </a:moveTo>
                    <a:lnTo>
                      <a:pt x="908" y="100"/>
                    </a:lnTo>
                    <a:lnTo>
                      <a:pt x="782" y="46"/>
                    </a:lnTo>
                    <a:lnTo>
                      <a:pt x="649" y="12"/>
                    </a:lnTo>
                    <a:lnTo>
                      <a:pt x="512" y="0"/>
                    </a:lnTo>
                    <a:lnTo>
                      <a:pt x="377" y="10"/>
                    </a:lnTo>
                    <a:lnTo>
                      <a:pt x="244" y="42"/>
                    </a:lnTo>
                    <a:lnTo>
                      <a:pt x="116" y="95"/>
                    </a:lnTo>
                    <a:lnTo>
                      <a:pt x="0" y="167"/>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41" name="Line 212"/>
              <p:cNvSpPr>
                <a:spLocks noChangeShapeType="1"/>
              </p:cNvSpPr>
              <p:nvPr/>
            </p:nvSpPr>
            <p:spPr bwMode="auto">
              <a:xfrm flipH="1" flipV="1">
                <a:off x="3004" y="1568"/>
                <a:ext cx="16" cy="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42" name="Line 211"/>
              <p:cNvSpPr>
                <a:spLocks noChangeShapeType="1"/>
              </p:cNvSpPr>
              <p:nvPr/>
            </p:nvSpPr>
            <p:spPr bwMode="auto">
              <a:xfrm flipH="1" flipV="1">
                <a:off x="3175" y="1511"/>
                <a:ext cx="9" cy="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43" name="Line 210"/>
              <p:cNvSpPr>
                <a:spLocks noChangeShapeType="1"/>
              </p:cNvSpPr>
              <p:nvPr/>
            </p:nvSpPr>
            <p:spPr bwMode="auto">
              <a:xfrm flipH="1" flipV="1">
                <a:off x="3345" y="1488"/>
                <a:ext cx="1" cy="4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44" name="Line 209"/>
              <p:cNvSpPr>
                <a:spLocks noChangeShapeType="1"/>
              </p:cNvSpPr>
              <p:nvPr/>
            </p:nvSpPr>
            <p:spPr bwMode="auto">
              <a:xfrm flipV="1">
                <a:off x="3758" y="1582"/>
                <a:ext cx="15"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45" name="Line 208"/>
              <p:cNvSpPr>
                <a:spLocks noChangeShapeType="1"/>
              </p:cNvSpPr>
              <p:nvPr/>
            </p:nvSpPr>
            <p:spPr bwMode="auto">
              <a:xfrm flipV="1">
                <a:off x="3911" y="1684"/>
                <a:ext cx="25"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46" name="Line 207"/>
              <p:cNvSpPr>
                <a:spLocks noChangeShapeType="1"/>
              </p:cNvSpPr>
              <p:nvPr/>
            </p:nvSpPr>
            <p:spPr bwMode="auto">
              <a:xfrm flipH="1" flipV="1">
                <a:off x="2823" y="1677"/>
                <a:ext cx="16" cy="2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47" name="Line 206"/>
              <p:cNvSpPr>
                <a:spLocks noChangeShapeType="1"/>
              </p:cNvSpPr>
              <p:nvPr/>
            </p:nvSpPr>
            <p:spPr bwMode="auto">
              <a:xfrm>
                <a:off x="4338" y="2523"/>
                <a:ext cx="10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48" name="Freeform 205"/>
              <p:cNvSpPr>
                <a:spLocks/>
              </p:cNvSpPr>
              <p:nvPr/>
            </p:nvSpPr>
            <p:spPr bwMode="auto">
              <a:xfrm>
                <a:off x="4579" y="2346"/>
                <a:ext cx="79" cy="200"/>
              </a:xfrm>
              <a:custGeom>
                <a:avLst/>
                <a:gdLst>
                  <a:gd name="T0" fmla="*/ 1683 w 72"/>
                  <a:gd name="T1" fmla="*/ 3936 h 174"/>
                  <a:gd name="T2" fmla="*/ 1534 w 72"/>
                  <a:gd name="T3" fmla="*/ 2532 h 174"/>
                  <a:gd name="T4" fmla="*/ 1398 w 72"/>
                  <a:gd name="T5" fmla="*/ 1383 h 174"/>
                  <a:gd name="T6" fmla="*/ 1239 w 72"/>
                  <a:gd name="T7" fmla="*/ 560 h 174"/>
                  <a:gd name="T8" fmla="*/ 1041 w 72"/>
                  <a:gd name="T9" fmla="*/ 1 h 174"/>
                  <a:gd name="T10" fmla="*/ 879 w 72"/>
                  <a:gd name="T11" fmla="*/ 0 h 174"/>
                  <a:gd name="T12" fmla="*/ 714 w 72"/>
                  <a:gd name="T13" fmla="*/ 3 h 174"/>
                  <a:gd name="T14" fmla="*/ 503 w 72"/>
                  <a:gd name="T15" fmla="*/ 978 h 174"/>
                  <a:gd name="T16" fmla="*/ 380 w 72"/>
                  <a:gd name="T17" fmla="*/ 1962 h 174"/>
                  <a:gd name="T18" fmla="*/ 218 w 72"/>
                  <a:gd name="T19" fmla="*/ 3191 h 174"/>
                  <a:gd name="T20" fmla="*/ 150 w 72"/>
                  <a:gd name="T21" fmla="*/ 4634 h 174"/>
                  <a:gd name="T22" fmla="*/ 2 w 72"/>
                  <a:gd name="T23" fmla="*/ 6218 h 174"/>
                  <a:gd name="T24" fmla="*/ 1 w 72"/>
                  <a:gd name="T25" fmla="*/ 8089 h 174"/>
                  <a:gd name="T26" fmla="*/ 0 w 72"/>
                  <a:gd name="T27" fmla="*/ 10000 h 174"/>
                  <a:gd name="T28" fmla="*/ 1 w 72"/>
                  <a:gd name="T29" fmla="*/ 11992 h 174"/>
                  <a:gd name="T30" fmla="*/ 2 w 72"/>
                  <a:gd name="T31" fmla="*/ 13679 h 174"/>
                  <a:gd name="T32" fmla="*/ 150 w 72"/>
                  <a:gd name="T33" fmla="*/ 15295 h 174"/>
                  <a:gd name="T34" fmla="*/ 218 w 72"/>
                  <a:gd name="T35" fmla="*/ 16728 h 174"/>
                  <a:gd name="T36" fmla="*/ 380 w 72"/>
                  <a:gd name="T37" fmla="*/ 18072 h 174"/>
                  <a:gd name="T38" fmla="*/ 552 w 72"/>
                  <a:gd name="T39" fmla="*/ 19072 h 174"/>
                  <a:gd name="T40" fmla="*/ 718 w 72"/>
                  <a:gd name="T41" fmla="*/ 19617 h 174"/>
                  <a:gd name="T42" fmla="*/ 879 w 72"/>
                  <a:gd name="T43" fmla="*/ 19761 h 174"/>
                  <a:gd name="T44" fmla="*/ 1041 w 72"/>
                  <a:gd name="T45" fmla="*/ 19728 h 174"/>
                  <a:gd name="T46" fmla="*/ 1253 w 72"/>
                  <a:gd name="T47" fmla="*/ 19199 h 174"/>
                  <a:gd name="T48" fmla="*/ 1398 w 72"/>
                  <a:gd name="T49" fmla="*/ 18476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2"/>
                  <a:gd name="T76" fmla="*/ 0 h 174"/>
                  <a:gd name="T77" fmla="*/ 72 w 72"/>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2" h="174">
                    <a:moveTo>
                      <a:pt x="72" y="34"/>
                    </a:moveTo>
                    <a:lnTo>
                      <a:pt x="66" y="22"/>
                    </a:lnTo>
                    <a:lnTo>
                      <a:pt x="60" y="12"/>
                    </a:lnTo>
                    <a:lnTo>
                      <a:pt x="52" y="5"/>
                    </a:lnTo>
                    <a:lnTo>
                      <a:pt x="45" y="1"/>
                    </a:lnTo>
                    <a:lnTo>
                      <a:pt x="38" y="0"/>
                    </a:lnTo>
                    <a:lnTo>
                      <a:pt x="30" y="3"/>
                    </a:lnTo>
                    <a:lnTo>
                      <a:pt x="22" y="9"/>
                    </a:lnTo>
                    <a:lnTo>
                      <a:pt x="16" y="17"/>
                    </a:lnTo>
                    <a:lnTo>
                      <a:pt x="10" y="28"/>
                    </a:lnTo>
                    <a:lnTo>
                      <a:pt x="6" y="41"/>
                    </a:lnTo>
                    <a:lnTo>
                      <a:pt x="2" y="55"/>
                    </a:lnTo>
                    <a:lnTo>
                      <a:pt x="1" y="71"/>
                    </a:lnTo>
                    <a:lnTo>
                      <a:pt x="0" y="88"/>
                    </a:lnTo>
                    <a:lnTo>
                      <a:pt x="1" y="105"/>
                    </a:lnTo>
                    <a:lnTo>
                      <a:pt x="2" y="120"/>
                    </a:lnTo>
                    <a:lnTo>
                      <a:pt x="6" y="135"/>
                    </a:lnTo>
                    <a:lnTo>
                      <a:pt x="10" y="148"/>
                    </a:lnTo>
                    <a:lnTo>
                      <a:pt x="16" y="159"/>
                    </a:lnTo>
                    <a:lnTo>
                      <a:pt x="24" y="167"/>
                    </a:lnTo>
                    <a:lnTo>
                      <a:pt x="31" y="172"/>
                    </a:lnTo>
                    <a:lnTo>
                      <a:pt x="38" y="174"/>
                    </a:lnTo>
                    <a:lnTo>
                      <a:pt x="45" y="173"/>
                    </a:lnTo>
                    <a:lnTo>
                      <a:pt x="54" y="169"/>
                    </a:lnTo>
                    <a:lnTo>
                      <a:pt x="60" y="162"/>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49" name="Freeform 204"/>
              <p:cNvSpPr>
                <a:spLocks/>
              </p:cNvSpPr>
              <p:nvPr/>
            </p:nvSpPr>
            <p:spPr bwMode="auto">
              <a:xfrm>
                <a:off x="4642" y="2373"/>
                <a:ext cx="26" cy="74"/>
              </a:xfrm>
              <a:custGeom>
                <a:avLst/>
                <a:gdLst>
                  <a:gd name="T0" fmla="*/ 336 w 24"/>
                  <a:gd name="T1" fmla="*/ 0 h 65"/>
                  <a:gd name="T2" fmla="*/ 364 w 24"/>
                  <a:gd name="T3" fmla="*/ 5315 h 65"/>
                  <a:gd name="T4" fmla="*/ 0 w 24"/>
                  <a:gd name="T5" fmla="*/ 425 h 65"/>
                  <a:gd name="T6" fmla="*/ 336 w 24"/>
                  <a:gd name="T7" fmla="*/ 0 h 65"/>
                  <a:gd name="T8" fmla="*/ 0 60000 65536"/>
                  <a:gd name="T9" fmla="*/ 0 60000 65536"/>
                  <a:gd name="T10" fmla="*/ 0 60000 65536"/>
                  <a:gd name="T11" fmla="*/ 0 60000 65536"/>
                  <a:gd name="T12" fmla="*/ 0 w 24"/>
                  <a:gd name="T13" fmla="*/ 0 h 65"/>
                  <a:gd name="T14" fmla="*/ 24 w 24"/>
                  <a:gd name="T15" fmla="*/ 65 h 65"/>
                </a:gdLst>
                <a:ahLst/>
                <a:cxnLst>
                  <a:cxn ang="T8">
                    <a:pos x="T0" y="T1"/>
                  </a:cxn>
                  <a:cxn ang="T9">
                    <a:pos x="T2" y="T3"/>
                  </a:cxn>
                  <a:cxn ang="T10">
                    <a:pos x="T4" y="T5"/>
                  </a:cxn>
                  <a:cxn ang="T11">
                    <a:pos x="T6" y="T7"/>
                  </a:cxn>
                </a:cxnLst>
                <a:rect l="T12" t="T13" r="T14" b="T15"/>
                <a:pathLst>
                  <a:path w="24" h="65">
                    <a:moveTo>
                      <a:pt x="22" y="0"/>
                    </a:moveTo>
                    <a:lnTo>
                      <a:pt x="24" y="65"/>
                    </a:lnTo>
                    <a:lnTo>
                      <a:pt x="0" y="5"/>
                    </a:lnTo>
                    <a:lnTo>
                      <a:pt x="22" y="0"/>
                    </a:lnTo>
                    <a:close/>
                  </a:path>
                </a:pathLst>
              </a:custGeom>
              <a:solidFill>
                <a:srgbClr val="000000"/>
              </a:solidFill>
              <a:ln w="9525">
                <a:solidFill>
                  <a:srgbClr val="000000"/>
                </a:solidFill>
                <a:round/>
                <a:headEnd/>
                <a:tailEnd/>
              </a:ln>
            </p:spPr>
            <p:txBody>
              <a:bodyPr/>
              <a:lstStyle/>
              <a:p>
                <a:endParaRPr lang="zh-CN" altLang="en-US"/>
              </a:p>
            </p:txBody>
          </p:sp>
          <p:sp>
            <p:nvSpPr>
              <p:cNvPr id="96350" name="Freeform 203"/>
              <p:cNvSpPr>
                <a:spLocks/>
              </p:cNvSpPr>
              <p:nvPr/>
            </p:nvSpPr>
            <p:spPr bwMode="auto">
              <a:xfrm>
                <a:off x="4642" y="2373"/>
                <a:ext cx="26" cy="74"/>
              </a:xfrm>
              <a:custGeom>
                <a:avLst/>
                <a:gdLst>
                  <a:gd name="T0" fmla="*/ 336 w 24"/>
                  <a:gd name="T1" fmla="*/ 0 h 65"/>
                  <a:gd name="T2" fmla="*/ 364 w 24"/>
                  <a:gd name="T3" fmla="*/ 5315 h 65"/>
                  <a:gd name="T4" fmla="*/ 0 w 24"/>
                  <a:gd name="T5" fmla="*/ 425 h 65"/>
                  <a:gd name="T6" fmla="*/ 336 w 24"/>
                  <a:gd name="T7" fmla="*/ 0 h 65"/>
                  <a:gd name="T8" fmla="*/ 0 60000 65536"/>
                  <a:gd name="T9" fmla="*/ 0 60000 65536"/>
                  <a:gd name="T10" fmla="*/ 0 60000 65536"/>
                  <a:gd name="T11" fmla="*/ 0 60000 65536"/>
                  <a:gd name="T12" fmla="*/ 0 w 24"/>
                  <a:gd name="T13" fmla="*/ 0 h 65"/>
                  <a:gd name="T14" fmla="*/ 24 w 24"/>
                  <a:gd name="T15" fmla="*/ 65 h 65"/>
                </a:gdLst>
                <a:ahLst/>
                <a:cxnLst>
                  <a:cxn ang="T8">
                    <a:pos x="T0" y="T1"/>
                  </a:cxn>
                  <a:cxn ang="T9">
                    <a:pos x="T2" y="T3"/>
                  </a:cxn>
                  <a:cxn ang="T10">
                    <a:pos x="T4" y="T5"/>
                  </a:cxn>
                  <a:cxn ang="T11">
                    <a:pos x="T6" y="T7"/>
                  </a:cxn>
                </a:cxnLst>
                <a:rect l="T12" t="T13" r="T14" b="T15"/>
                <a:pathLst>
                  <a:path w="24" h="65">
                    <a:moveTo>
                      <a:pt x="22" y="0"/>
                    </a:moveTo>
                    <a:lnTo>
                      <a:pt x="24" y="65"/>
                    </a:lnTo>
                    <a:lnTo>
                      <a:pt x="0" y="5"/>
                    </a:lnTo>
                    <a:lnTo>
                      <a:pt x="22" y="0"/>
                    </a:lnTo>
                  </a:path>
                </a:pathLst>
              </a:custGeom>
              <a:solidFill>
                <a:srgbClr val="000000"/>
              </a:solidFill>
              <a:ln w="1588">
                <a:solidFill>
                  <a:srgbClr val="000000"/>
                </a:solidFill>
                <a:round/>
                <a:headEnd/>
                <a:tailEnd/>
              </a:ln>
            </p:spPr>
            <p:txBody>
              <a:bodyPr/>
              <a:lstStyle/>
              <a:p>
                <a:endParaRPr lang="zh-CN" altLang="en-US"/>
              </a:p>
            </p:txBody>
          </p:sp>
          <p:sp>
            <p:nvSpPr>
              <p:cNvPr id="96351" name="Line 202"/>
              <p:cNvSpPr>
                <a:spLocks noChangeShapeType="1"/>
              </p:cNvSpPr>
              <p:nvPr/>
            </p:nvSpPr>
            <p:spPr bwMode="auto">
              <a:xfrm flipH="1">
                <a:off x="3366" y="2430"/>
                <a:ext cx="2" cy="25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52" name="Freeform 201"/>
              <p:cNvSpPr>
                <a:spLocks/>
              </p:cNvSpPr>
              <p:nvPr/>
            </p:nvSpPr>
            <p:spPr bwMode="auto">
              <a:xfrm>
                <a:off x="3226" y="2481"/>
                <a:ext cx="56" cy="65"/>
              </a:xfrm>
              <a:custGeom>
                <a:avLst/>
                <a:gdLst>
                  <a:gd name="T0" fmla="*/ 802 w 51"/>
                  <a:gd name="T1" fmla="*/ 8809 h 56"/>
                  <a:gd name="T2" fmla="*/ 0 w 51"/>
                  <a:gd name="T3" fmla="*/ 0 h 56"/>
                  <a:gd name="T4" fmla="*/ 1232 w 51"/>
                  <a:gd name="T5" fmla="*/ 6664 h 56"/>
                  <a:gd name="T6" fmla="*/ 802 w 51"/>
                  <a:gd name="T7" fmla="*/ 8809 h 56"/>
                  <a:gd name="T8" fmla="*/ 0 60000 65536"/>
                  <a:gd name="T9" fmla="*/ 0 60000 65536"/>
                  <a:gd name="T10" fmla="*/ 0 60000 65536"/>
                  <a:gd name="T11" fmla="*/ 0 60000 65536"/>
                  <a:gd name="T12" fmla="*/ 0 w 51"/>
                  <a:gd name="T13" fmla="*/ 0 h 56"/>
                  <a:gd name="T14" fmla="*/ 51 w 51"/>
                  <a:gd name="T15" fmla="*/ 56 h 56"/>
                </a:gdLst>
                <a:ahLst/>
                <a:cxnLst>
                  <a:cxn ang="T8">
                    <a:pos x="T0" y="T1"/>
                  </a:cxn>
                  <a:cxn ang="T9">
                    <a:pos x="T2" y="T3"/>
                  </a:cxn>
                  <a:cxn ang="T10">
                    <a:pos x="T4" y="T5"/>
                  </a:cxn>
                  <a:cxn ang="T11">
                    <a:pos x="T6" y="T7"/>
                  </a:cxn>
                </a:cxnLst>
                <a:rect l="T12" t="T13" r="T14" b="T15"/>
                <a:pathLst>
                  <a:path w="51" h="56">
                    <a:moveTo>
                      <a:pt x="34" y="56"/>
                    </a:moveTo>
                    <a:lnTo>
                      <a:pt x="0" y="0"/>
                    </a:lnTo>
                    <a:lnTo>
                      <a:pt x="51" y="42"/>
                    </a:lnTo>
                    <a:lnTo>
                      <a:pt x="34" y="56"/>
                    </a:lnTo>
                    <a:close/>
                  </a:path>
                </a:pathLst>
              </a:custGeom>
              <a:solidFill>
                <a:srgbClr val="000000"/>
              </a:solidFill>
              <a:ln w="9525">
                <a:solidFill>
                  <a:srgbClr val="000000"/>
                </a:solidFill>
                <a:round/>
                <a:headEnd/>
                <a:tailEnd/>
              </a:ln>
            </p:spPr>
            <p:txBody>
              <a:bodyPr/>
              <a:lstStyle/>
              <a:p>
                <a:endParaRPr lang="zh-CN" altLang="en-US"/>
              </a:p>
            </p:txBody>
          </p:sp>
          <p:sp>
            <p:nvSpPr>
              <p:cNvPr id="96353" name="Freeform 200"/>
              <p:cNvSpPr>
                <a:spLocks/>
              </p:cNvSpPr>
              <p:nvPr/>
            </p:nvSpPr>
            <p:spPr bwMode="auto">
              <a:xfrm>
                <a:off x="3226" y="2481"/>
                <a:ext cx="56" cy="65"/>
              </a:xfrm>
              <a:custGeom>
                <a:avLst/>
                <a:gdLst>
                  <a:gd name="T0" fmla="*/ 802 w 51"/>
                  <a:gd name="T1" fmla="*/ 8809 h 56"/>
                  <a:gd name="T2" fmla="*/ 0 w 51"/>
                  <a:gd name="T3" fmla="*/ 0 h 56"/>
                  <a:gd name="T4" fmla="*/ 1232 w 51"/>
                  <a:gd name="T5" fmla="*/ 6664 h 56"/>
                  <a:gd name="T6" fmla="*/ 802 w 51"/>
                  <a:gd name="T7" fmla="*/ 8809 h 56"/>
                  <a:gd name="T8" fmla="*/ 0 60000 65536"/>
                  <a:gd name="T9" fmla="*/ 0 60000 65536"/>
                  <a:gd name="T10" fmla="*/ 0 60000 65536"/>
                  <a:gd name="T11" fmla="*/ 0 60000 65536"/>
                  <a:gd name="T12" fmla="*/ 0 w 51"/>
                  <a:gd name="T13" fmla="*/ 0 h 56"/>
                  <a:gd name="T14" fmla="*/ 51 w 51"/>
                  <a:gd name="T15" fmla="*/ 56 h 56"/>
                </a:gdLst>
                <a:ahLst/>
                <a:cxnLst>
                  <a:cxn ang="T8">
                    <a:pos x="T0" y="T1"/>
                  </a:cxn>
                  <a:cxn ang="T9">
                    <a:pos x="T2" y="T3"/>
                  </a:cxn>
                  <a:cxn ang="T10">
                    <a:pos x="T4" y="T5"/>
                  </a:cxn>
                  <a:cxn ang="T11">
                    <a:pos x="T6" y="T7"/>
                  </a:cxn>
                </a:cxnLst>
                <a:rect l="T12" t="T13" r="T14" b="T15"/>
                <a:pathLst>
                  <a:path w="51" h="56">
                    <a:moveTo>
                      <a:pt x="34" y="56"/>
                    </a:moveTo>
                    <a:lnTo>
                      <a:pt x="0" y="0"/>
                    </a:lnTo>
                    <a:lnTo>
                      <a:pt x="51" y="42"/>
                    </a:lnTo>
                    <a:lnTo>
                      <a:pt x="34" y="56"/>
                    </a:lnTo>
                  </a:path>
                </a:pathLst>
              </a:custGeom>
              <a:solidFill>
                <a:srgbClr val="000000"/>
              </a:solidFill>
              <a:ln w="19050">
                <a:solidFill>
                  <a:srgbClr val="000000"/>
                </a:solidFill>
                <a:round/>
                <a:headEnd/>
                <a:tailEnd/>
              </a:ln>
            </p:spPr>
            <p:txBody>
              <a:bodyPr/>
              <a:lstStyle/>
              <a:p>
                <a:endParaRPr lang="zh-CN" altLang="en-US"/>
              </a:p>
            </p:txBody>
          </p:sp>
          <p:sp>
            <p:nvSpPr>
              <p:cNvPr id="96354" name="Rectangle 199"/>
              <p:cNvSpPr>
                <a:spLocks noChangeArrowheads="1"/>
              </p:cNvSpPr>
              <p:nvPr/>
            </p:nvSpPr>
            <p:spPr bwMode="auto">
              <a:xfrm>
                <a:off x="3126" y="2663"/>
                <a:ext cx="12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300" b="1" i="1">
                    <a:solidFill>
                      <a:srgbClr val="000000"/>
                    </a:solidFill>
                    <a:latin typeface="Times New Roman" panose="02020603050405020304" pitchFamily="18" charset="0"/>
                    <a:cs typeface="Times New Roman" panose="02020603050405020304" pitchFamily="18" charset="0"/>
                  </a:rPr>
                  <a:t>F</a:t>
                </a:r>
                <a:r>
                  <a:rPr lang="en-US" altLang="zh-CN" sz="1300" b="1" baseline="-30000">
                    <a:solidFill>
                      <a:srgbClr val="000000"/>
                    </a:solidFill>
                    <a:latin typeface="Times New Roman" panose="02020603050405020304" pitchFamily="18" charset="0"/>
                    <a:cs typeface="Times New Roman" panose="02020603050405020304" pitchFamily="18" charset="0"/>
                  </a:rPr>
                  <a:t>x</a:t>
                </a:r>
                <a:endParaRPr lang="en-US" altLang="zh-CN" sz="1800"/>
              </a:p>
            </p:txBody>
          </p:sp>
          <p:sp>
            <p:nvSpPr>
              <p:cNvPr id="96355" name="Rectangle 198"/>
              <p:cNvSpPr>
                <a:spLocks noChangeArrowheads="1"/>
              </p:cNvSpPr>
              <p:nvPr/>
            </p:nvSpPr>
            <p:spPr bwMode="auto">
              <a:xfrm>
                <a:off x="4215" y="1607"/>
                <a:ext cx="1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300" b="1" i="1">
                    <a:solidFill>
                      <a:srgbClr val="CC0000"/>
                    </a:solidFill>
                    <a:latin typeface="Times New Roman" panose="02020603050405020304" pitchFamily="18" charset="0"/>
                    <a:cs typeface="Times New Roman" panose="02020603050405020304" pitchFamily="18" charset="0"/>
                  </a:rPr>
                  <a:t>I</a:t>
                </a:r>
                <a:endParaRPr lang="en-US" altLang="zh-CN" sz="1800"/>
              </a:p>
            </p:txBody>
          </p:sp>
          <p:sp>
            <p:nvSpPr>
              <p:cNvPr id="96356" name="Freeform 197"/>
              <p:cNvSpPr>
                <a:spLocks/>
              </p:cNvSpPr>
              <p:nvPr/>
            </p:nvSpPr>
            <p:spPr bwMode="auto">
              <a:xfrm>
                <a:off x="3273" y="2538"/>
                <a:ext cx="95" cy="45"/>
              </a:xfrm>
              <a:custGeom>
                <a:avLst/>
                <a:gdLst>
                  <a:gd name="T0" fmla="*/ 0 w 87"/>
                  <a:gd name="T1" fmla="*/ 0 h 40"/>
                  <a:gd name="T2" fmla="*/ 437 w 87"/>
                  <a:gd name="T3" fmla="*/ 1411 h 40"/>
                  <a:gd name="T4" fmla="*/ 1058 w 87"/>
                  <a:gd name="T5" fmla="*/ 2175 h 40"/>
                  <a:gd name="T6" fmla="*/ 1736 w 87"/>
                  <a:gd name="T7" fmla="*/ 1891 h 40"/>
                  <a:gd name="T8" fmla="*/ 0 60000 65536"/>
                  <a:gd name="T9" fmla="*/ 0 60000 65536"/>
                  <a:gd name="T10" fmla="*/ 0 60000 65536"/>
                  <a:gd name="T11" fmla="*/ 0 60000 65536"/>
                  <a:gd name="T12" fmla="*/ 0 w 87"/>
                  <a:gd name="T13" fmla="*/ 0 h 40"/>
                  <a:gd name="T14" fmla="*/ 87 w 87"/>
                  <a:gd name="T15" fmla="*/ 40 h 40"/>
                </a:gdLst>
                <a:ahLst/>
                <a:cxnLst>
                  <a:cxn ang="T8">
                    <a:pos x="T0" y="T1"/>
                  </a:cxn>
                  <a:cxn ang="T9">
                    <a:pos x="T2" y="T3"/>
                  </a:cxn>
                  <a:cxn ang="T10">
                    <a:pos x="T4" y="T5"/>
                  </a:cxn>
                  <a:cxn ang="T11">
                    <a:pos x="T6" y="T7"/>
                  </a:cxn>
                </a:cxnLst>
                <a:rect l="T12" t="T13" r="T14" b="T15"/>
                <a:pathLst>
                  <a:path w="87" h="40">
                    <a:moveTo>
                      <a:pt x="0" y="0"/>
                    </a:moveTo>
                    <a:lnTo>
                      <a:pt x="22" y="26"/>
                    </a:lnTo>
                    <a:lnTo>
                      <a:pt x="53" y="40"/>
                    </a:lnTo>
                    <a:lnTo>
                      <a:pt x="87" y="35"/>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357" name="Freeform 196"/>
              <p:cNvSpPr>
                <a:spLocks/>
              </p:cNvSpPr>
              <p:nvPr/>
            </p:nvSpPr>
            <p:spPr bwMode="auto">
              <a:xfrm>
                <a:off x="3721" y="3225"/>
                <a:ext cx="23" cy="15"/>
              </a:xfrm>
              <a:custGeom>
                <a:avLst/>
                <a:gdLst>
                  <a:gd name="T0" fmla="*/ 451 w 21"/>
                  <a:gd name="T1" fmla="*/ 1690 h 13"/>
                  <a:gd name="T2" fmla="*/ 333 w 21"/>
                  <a:gd name="T3" fmla="*/ 0 h 13"/>
                  <a:gd name="T4" fmla="*/ 0 w 21"/>
                  <a:gd name="T5" fmla="*/ 1690 h 13"/>
                  <a:gd name="T6" fmla="*/ 451 w 21"/>
                  <a:gd name="T7" fmla="*/ 1690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21" y="13"/>
                    </a:moveTo>
                    <a:lnTo>
                      <a:pt x="15" y="0"/>
                    </a:lnTo>
                    <a:lnTo>
                      <a:pt x="0" y="13"/>
                    </a:lnTo>
                    <a:lnTo>
                      <a:pt x="21" y="13"/>
                    </a:lnTo>
                    <a:close/>
                  </a:path>
                </a:pathLst>
              </a:custGeom>
              <a:solidFill>
                <a:srgbClr val="000000"/>
              </a:solidFill>
              <a:ln w="9525">
                <a:solidFill>
                  <a:srgbClr val="000000"/>
                </a:solidFill>
                <a:round/>
                <a:headEnd/>
                <a:tailEnd/>
              </a:ln>
            </p:spPr>
            <p:txBody>
              <a:bodyPr/>
              <a:lstStyle/>
              <a:p>
                <a:endParaRPr lang="zh-CN" altLang="en-US"/>
              </a:p>
            </p:txBody>
          </p:sp>
          <p:sp>
            <p:nvSpPr>
              <p:cNvPr id="96358" name="Freeform 195"/>
              <p:cNvSpPr>
                <a:spLocks/>
              </p:cNvSpPr>
              <p:nvPr/>
            </p:nvSpPr>
            <p:spPr bwMode="auto">
              <a:xfrm>
                <a:off x="3721" y="3225"/>
                <a:ext cx="23" cy="15"/>
              </a:xfrm>
              <a:custGeom>
                <a:avLst/>
                <a:gdLst>
                  <a:gd name="T0" fmla="*/ 451 w 21"/>
                  <a:gd name="T1" fmla="*/ 1690 h 13"/>
                  <a:gd name="T2" fmla="*/ 333 w 21"/>
                  <a:gd name="T3" fmla="*/ 0 h 13"/>
                  <a:gd name="T4" fmla="*/ 0 w 21"/>
                  <a:gd name="T5" fmla="*/ 1690 h 13"/>
                  <a:gd name="T6" fmla="*/ 451 w 21"/>
                  <a:gd name="T7" fmla="*/ 1690 h 13"/>
                  <a:gd name="T8" fmla="*/ 0 60000 65536"/>
                  <a:gd name="T9" fmla="*/ 0 60000 65536"/>
                  <a:gd name="T10" fmla="*/ 0 60000 65536"/>
                  <a:gd name="T11" fmla="*/ 0 60000 65536"/>
                  <a:gd name="T12" fmla="*/ 0 w 21"/>
                  <a:gd name="T13" fmla="*/ 0 h 13"/>
                  <a:gd name="T14" fmla="*/ 21 w 21"/>
                  <a:gd name="T15" fmla="*/ 13 h 13"/>
                </a:gdLst>
                <a:ahLst/>
                <a:cxnLst>
                  <a:cxn ang="T8">
                    <a:pos x="T0" y="T1"/>
                  </a:cxn>
                  <a:cxn ang="T9">
                    <a:pos x="T2" y="T3"/>
                  </a:cxn>
                  <a:cxn ang="T10">
                    <a:pos x="T4" y="T5"/>
                  </a:cxn>
                  <a:cxn ang="T11">
                    <a:pos x="T6" y="T7"/>
                  </a:cxn>
                </a:cxnLst>
                <a:rect l="T12" t="T13" r="T14" b="T15"/>
                <a:pathLst>
                  <a:path w="21" h="13">
                    <a:moveTo>
                      <a:pt x="21" y="13"/>
                    </a:moveTo>
                    <a:lnTo>
                      <a:pt x="15" y="0"/>
                    </a:lnTo>
                    <a:lnTo>
                      <a:pt x="0" y="13"/>
                    </a:lnTo>
                    <a:lnTo>
                      <a:pt x="21" y="13"/>
                    </a:lnTo>
                  </a:path>
                </a:pathLst>
              </a:custGeom>
              <a:solidFill>
                <a:srgbClr val="000000"/>
              </a:solidFill>
              <a:ln w="1588">
                <a:solidFill>
                  <a:srgbClr val="000000"/>
                </a:solidFill>
                <a:round/>
                <a:headEnd/>
                <a:tailEnd/>
              </a:ln>
            </p:spPr>
            <p:txBody>
              <a:bodyPr/>
              <a:lstStyle/>
              <a:p>
                <a:endParaRPr lang="zh-CN" altLang="en-US"/>
              </a:p>
            </p:txBody>
          </p:sp>
          <p:sp>
            <p:nvSpPr>
              <p:cNvPr id="96359" name="Freeform 194"/>
              <p:cNvSpPr>
                <a:spLocks/>
              </p:cNvSpPr>
              <p:nvPr/>
            </p:nvSpPr>
            <p:spPr bwMode="auto">
              <a:xfrm>
                <a:off x="3721" y="3218"/>
                <a:ext cx="17" cy="22"/>
              </a:xfrm>
              <a:custGeom>
                <a:avLst/>
                <a:gdLst>
                  <a:gd name="T0" fmla="*/ 1047 w 15"/>
                  <a:gd name="T1" fmla="*/ 844 h 19"/>
                  <a:gd name="T2" fmla="*/ 0 w 15"/>
                  <a:gd name="T3" fmla="*/ 0 h 19"/>
                  <a:gd name="T4" fmla="*/ 0 w 15"/>
                  <a:gd name="T5" fmla="*/ 2727 h 19"/>
                  <a:gd name="T6" fmla="*/ 1047 w 15"/>
                  <a:gd name="T7" fmla="*/ 844 h 19"/>
                  <a:gd name="T8" fmla="*/ 0 60000 65536"/>
                  <a:gd name="T9" fmla="*/ 0 60000 65536"/>
                  <a:gd name="T10" fmla="*/ 0 60000 65536"/>
                  <a:gd name="T11" fmla="*/ 0 60000 65536"/>
                  <a:gd name="T12" fmla="*/ 0 w 15"/>
                  <a:gd name="T13" fmla="*/ 0 h 19"/>
                  <a:gd name="T14" fmla="*/ 15 w 15"/>
                  <a:gd name="T15" fmla="*/ 19 h 19"/>
                </a:gdLst>
                <a:ahLst/>
                <a:cxnLst>
                  <a:cxn ang="T8">
                    <a:pos x="T0" y="T1"/>
                  </a:cxn>
                  <a:cxn ang="T9">
                    <a:pos x="T2" y="T3"/>
                  </a:cxn>
                  <a:cxn ang="T10">
                    <a:pos x="T4" y="T5"/>
                  </a:cxn>
                  <a:cxn ang="T11">
                    <a:pos x="T6" y="T7"/>
                  </a:cxn>
                </a:cxnLst>
                <a:rect l="T12" t="T13" r="T14" b="T15"/>
                <a:pathLst>
                  <a:path w="15" h="19">
                    <a:moveTo>
                      <a:pt x="15" y="6"/>
                    </a:moveTo>
                    <a:lnTo>
                      <a:pt x="0" y="0"/>
                    </a:lnTo>
                    <a:lnTo>
                      <a:pt x="0" y="19"/>
                    </a:lnTo>
                    <a:lnTo>
                      <a:pt x="15" y="6"/>
                    </a:lnTo>
                    <a:close/>
                  </a:path>
                </a:pathLst>
              </a:custGeom>
              <a:solidFill>
                <a:srgbClr val="000000"/>
              </a:solidFill>
              <a:ln w="9525">
                <a:solidFill>
                  <a:srgbClr val="000000"/>
                </a:solidFill>
                <a:round/>
                <a:headEnd/>
                <a:tailEnd/>
              </a:ln>
            </p:spPr>
            <p:txBody>
              <a:bodyPr/>
              <a:lstStyle/>
              <a:p>
                <a:endParaRPr lang="zh-CN" altLang="en-US"/>
              </a:p>
            </p:txBody>
          </p:sp>
          <p:sp>
            <p:nvSpPr>
              <p:cNvPr id="96360" name="Freeform 193"/>
              <p:cNvSpPr>
                <a:spLocks/>
              </p:cNvSpPr>
              <p:nvPr/>
            </p:nvSpPr>
            <p:spPr bwMode="auto">
              <a:xfrm>
                <a:off x="3721" y="3218"/>
                <a:ext cx="17" cy="22"/>
              </a:xfrm>
              <a:custGeom>
                <a:avLst/>
                <a:gdLst>
                  <a:gd name="T0" fmla="*/ 1047 w 15"/>
                  <a:gd name="T1" fmla="*/ 844 h 19"/>
                  <a:gd name="T2" fmla="*/ 0 w 15"/>
                  <a:gd name="T3" fmla="*/ 0 h 19"/>
                  <a:gd name="T4" fmla="*/ 0 w 15"/>
                  <a:gd name="T5" fmla="*/ 2727 h 19"/>
                  <a:gd name="T6" fmla="*/ 1047 w 15"/>
                  <a:gd name="T7" fmla="*/ 844 h 19"/>
                  <a:gd name="T8" fmla="*/ 0 60000 65536"/>
                  <a:gd name="T9" fmla="*/ 0 60000 65536"/>
                  <a:gd name="T10" fmla="*/ 0 60000 65536"/>
                  <a:gd name="T11" fmla="*/ 0 60000 65536"/>
                  <a:gd name="T12" fmla="*/ 0 w 15"/>
                  <a:gd name="T13" fmla="*/ 0 h 19"/>
                  <a:gd name="T14" fmla="*/ 15 w 15"/>
                  <a:gd name="T15" fmla="*/ 19 h 19"/>
                </a:gdLst>
                <a:ahLst/>
                <a:cxnLst>
                  <a:cxn ang="T8">
                    <a:pos x="T0" y="T1"/>
                  </a:cxn>
                  <a:cxn ang="T9">
                    <a:pos x="T2" y="T3"/>
                  </a:cxn>
                  <a:cxn ang="T10">
                    <a:pos x="T4" y="T5"/>
                  </a:cxn>
                  <a:cxn ang="T11">
                    <a:pos x="T6" y="T7"/>
                  </a:cxn>
                </a:cxnLst>
                <a:rect l="T12" t="T13" r="T14" b="T15"/>
                <a:pathLst>
                  <a:path w="15" h="19">
                    <a:moveTo>
                      <a:pt x="15" y="6"/>
                    </a:moveTo>
                    <a:lnTo>
                      <a:pt x="0" y="0"/>
                    </a:lnTo>
                    <a:lnTo>
                      <a:pt x="0" y="19"/>
                    </a:lnTo>
                    <a:lnTo>
                      <a:pt x="15" y="6"/>
                    </a:lnTo>
                  </a:path>
                </a:pathLst>
              </a:custGeom>
              <a:solidFill>
                <a:srgbClr val="000000"/>
              </a:solidFill>
              <a:ln w="1588">
                <a:solidFill>
                  <a:srgbClr val="000000"/>
                </a:solidFill>
                <a:round/>
                <a:headEnd/>
                <a:tailEnd/>
              </a:ln>
            </p:spPr>
            <p:txBody>
              <a:bodyPr/>
              <a:lstStyle/>
              <a:p>
                <a:endParaRPr lang="zh-CN" altLang="en-US"/>
              </a:p>
            </p:txBody>
          </p:sp>
          <p:sp>
            <p:nvSpPr>
              <p:cNvPr id="96361" name="Freeform 192"/>
              <p:cNvSpPr>
                <a:spLocks/>
              </p:cNvSpPr>
              <p:nvPr/>
            </p:nvSpPr>
            <p:spPr bwMode="auto">
              <a:xfrm>
                <a:off x="3707" y="3218"/>
                <a:ext cx="14" cy="22"/>
              </a:xfrm>
              <a:custGeom>
                <a:avLst/>
                <a:gdLst>
                  <a:gd name="T0" fmla="*/ 151 w 13"/>
                  <a:gd name="T1" fmla="*/ 0 h 19"/>
                  <a:gd name="T2" fmla="*/ 0 w 13"/>
                  <a:gd name="T3" fmla="*/ 844 h 19"/>
                  <a:gd name="T4" fmla="*/ 151 w 13"/>
                  <a:gd name="T5" fmla="*/ 2727 h 19"/>
                  <a:gd name="T6" fmla="*/ 151 w 13"/>
                  <a:gd name="T7" fmla="*/ 0 h 19"/>
                  <a:gd name="T8" fmla="*/ 0 60000 65536"/>
                  <a:gd name="T9" fmla="*/ 0 60000 65536"/>
                  <a:gd name="T10" fmla="*/ 0 60000 65536"/>
                  <a:gd name="T11" fmla="*/ 0 60000 65536"/>
                  <a:gd name="T12" fmla="*/ 0 w 13"/>
                  <a:gd name="T13" fmla="*/ 0 h 19"/>
                  <a:gd name="T14" fmla="*/ 13 w 13"/>
                  <a:gd name="T15" fmla="*/ 19 h 19"/>
                </a:gdLst>
                <a:ahLst/>
                <a:cxnLst>
                  <a:cxn ang="T8">
                    <a:pos x="T0" y="T1"/>
                  </a:cxn>
                  <a:cxn ang="T9">
                    <a:pos x="T2" y="T3"/>
                  </a:cxn>
                  <a:cxn ang="T10">
                    <a:pos x="T4" y="T5"/>
                  </a:cxn>
                  <a:cxn ang="T11">
                    <a:pos x="T6" y="T7"/>
                  </a:cxn>
                </a:cxnLst>
                <a:rect l="T12" t="T13" r="T14" b="T15"/>
                <a:pathLst>
                  <a:path w="13" h="19">
                    <a:moveTo>
                      <a:pt x="13" y="0"/>
                    </a:moveTo>
                    <a:lnTo>
                      <a:pt x="0" y="6"/>
                    </a:lnTo>
                    <a:lnTo>
                      <a:pt x="13" y="19"/>
                    </a:lnTo>
                    <a:lnTo>
                      <a:pt x="13" y="0"/>
                    </a:lnTo>
                    <a:close/>
                  </a:path>
                </a:pathLst>
              </a:custGeom>
              <a:solidFill>
                <a:srgbClr val="000000"/>
              </a:solidFill>
              <a:ln w="9525">
                <a:solidFill>
                  <a:srgbClr val="000000"/>
                </a:solidFill>
                <a:round/>
                <a:headEnd/>
                <a:tailEnd/>
              </a:ln>
            </p:spPr>
            <p:txBody>
              <a:bodyPr/>
              <a:lstStyle/>
              <a:p>
                <a:endParaRPr lang="zh-CN" altLang="en-US"/>
              </a:p>
            </p:txBody>
          </p:sp>
          <p:sp>
            <p:nvSpPr>
              <p:cNvPr id="96362" name="Freeform 191"/>
              <p:cNvSpPr>
                <a:spLocks/>
              </p:cNvSpPr>
              <p:nvPr/>
            </p:nvSpPr>
            <p:spPr bwMode="auto">
              <a:xfrm>
                <a:off x="3707" y="3218"/>
                <a:ext cx="14" cy="22"/>
              </a:xfrm>
              <a:custGeom>
                <a:avLst/>
                <a:gdLst>
                  <a:gd name="T0" fmla="*/ 151 w 13"/>
                  <a:gd name="T1" fmla="*/ 0 h 19"/>
                  <a:gd name="T2" fmla="*/ 0 w 13"/>
                  <a:gd name="T3" fmla="*/ 844 h 19"/>
                  <a:gd name="T4" fmla="*/ 151 w 13"/>
                  <a:gd name="T5" fmla="*/ 2727 h 19"/>
                  <a:gd name="T6" fmla="*/ 151 w 13"/>
                  <a:gd name="T7" fmla="*/ 0 h 19"/>
                  <a:gd name="T8" fmla="*/ 0 60000 65536"/>
                  <a:gd name="T9" fmla="*/ 0 60000 65536"/>
                  <a:gd name="T10" fmla="*/ 0 60000 65536"/>
                  <a:gd name="T11" fmla="*/ 0 60000 65536"/>
                  <a:gd name="T12" fmla="*/ 0 w 13"/>
                  <a:gd name="T13" fmla="*/ 0 h 19"/>
                  <a:gd name="T14" fmla="*/ 13 w 13"/>
                  <a:gd name="T15" fmla="*/ 19 h 19"/>
                </a:gdLst>
                <a:ahLst/>
                <a:cxnLst>
                  <a:cxn ang="T8">
                    <a:pos x="T0" y="T1"/>
                  </a:cxn>
                  <a:cxn ang="T9">
                    <a:pos x="T2" y="T3"/>
                  </a:cxn>
                  <a:cxn ang="T10">
                    <a:pos x="T4" y="T5"/>
                  </a:cxn>
                  <a:cxn ang="T11">
                    <a:pos x="T6" y="T7"/>
                  </a:cxn>
                </a:cxnLst>
                <a:rect l="T12" t="T13" r="T14" b="T15"/>
                <a:pathLst>
                  <a:path w="13" h="19">
                    <a:moveTo>
                      <a:pt x="13" y="0"/>
                    </a:moveTo>
                    <a:lnTo>
                      <a:pt x="0" y="6"/>
                    </a:lnTo>
                    <a:lnTo>
                      <a:pt x="13" y="19"/>
                    </a:lnTo>
                    <a:lnTo>
                      <a:pt x="13" y="0"/>
                    </a:lnTo>
                  </a:path>
                </a:pathLst>
              </a:custGeom>
              <a:solidFill>
                <a:srgbClr val="000000"/>
              </a:solidFill>
              <a:ln w="1588">
                <a:solidFill>
                  <a:srgbClr val="000000"/>
                </a:solidFill>
                <a:round/>
                <a:headEnd/>
                <a:tailEnd/>
              </a:ln>
            </p:spPr>
            <p:txBody>
              <a:bodyPr/>
              <a:lstStyle/>
              <a:p>
                <a:endParaRPr lang="zh-CN" altLang="en-US"/>
              </a:p>
            </p:txBody>
          </p:sp>
          <p:sp>
            <p:nvSpPr>
              <p:cNvPr id="96363" name="Freeform 190"/>
              <p:cNvSpPr>
                <a:spLocks/>
              </p:cNvSpPr>
              <p:nvPr/>
            </p:nvSpPr>
            <p:spPr bwMode="auto">
              <a:xfrm>
                <a:off x="3700" y="3225"/>
                <a:ext cx="21" cy="15"/>
              </a:xfrm>
              <a:custGeom>
                <a:avLst/>
                <a:gdLst>
                  <a:gd name="T0" fmla="*/ 188 w 19"/>
                  <a:gd name="T1" fmla="*/ 0 h 13"/>
                  <a:gd name="T2" fmla="*/ 0 w 19"/>
                  <a:gd name="T3" fmla="*/ 1690 h 13"/>
                  <a:gd name="T4" fmla="*/ 567 w 19"/>
                  <a:gd name="T5" fmla="*/ 1690 h 13"/>
                  <a:gd name="T6" fmla="*/ 188 w 19"/>
                  <a:gd name="T7" fmla="*/ 0 h 13"/>
                  <a:gd name="T8" fmla="*/ 0 60000 65536"/>
                  <a:gd name="T9" fmla="*/ 0 60000 65536"/>
                  <a:gd name="T10" fmla="*/ 0 60000 65536"/>
                  <a:gd name="T11" fmla="*/ 0 60000 65536"/>
                  <a:gd name="T12" fmla="*/ 0 w 19"/>
                  <a:gd name="T13" fmla="*/ 0 h 13"/>
                  <a:gd name="T14" fmla="*/ 19 w 19"/>
                  <a:gd name="T15" fmla="*/ 13 h 13"/>
                </a:gdLst>
                <a:ahLst/>
                <a:cxnLst>
                  <a:cxn ang="T8">
                    <a:pos x="T0" y="T1"/>
                  </a:cxn>
                  <a:cxn ang="T9">
                    <a:pos x="T2" y="T3"/>
                  </a:cxn>
                  <a:cxn ang="T10">
                    <a:pos x="T4" y="T5"/>
                  </a:cxn>
                  <a:cxn ang="T11">
                    <a:pos x="T6" y="T7"/>
                  </a:cxn>
                </a:cxnLst>
                <a:rect l="T12" t="T13" r="T14" b="T15"/>
                <a:pathLst>
                  <a:path w="19" h="13">
                    <a:moveTo>
                      <a:pt x="6" y="0"/>
                    </a:moveTo>
                    <a:lnTo>
                      <a:pt x="0" y="13"/>
                    </a:lnTo>
                    <a:lnTo>
                      <a:pt x="19" y="13"/>
                    </a:lnTo>
                    <a:lnTo>
                      <a:pt x="6" y="0"/>
                    </a:lnTo>
                    <a:close/>
                  </a:path>
                </a:pathLst>
              </a:custGeom>
              <a:solidFill>
                <a:srgbClr val="000000"/>
              </a:solidFill>
              <a:ln w="9525">
                <a:solidFill>
                  <a:srgbClr val="000000"/>
                </a:solidFill>
                <a:round/>
                <a:headEnd/>
                <a:tailEnd/>
              </a:ln>
            </p:spPr>
            <p:txBody>
              <a:bodyPr/>
              <a:lstStyle/>
              <a:p>
                <a:endParaRPr lang="zh-CN" altLang="en-US"/>
              </a:p>
            </p:txBody>
          </p:sp>
          <p:sp>
            <p:nvSpPr>
              <p:cNvPr id="96364" name="Freeform 189"/>
              <p:cNvSpPr>
                <a:spLocks/>
              </p:cNvSpPr>
              <p:nvPr/>
            </p:nvSpPr>
            <p:spPr bwMode="auto">
              <a:xfrm>
                <a:off x="3700" y="3225"/>
                <a:ext cx="21" cy="15"/>
              </a:xfrm>
              <a:custGeom>
                <a:avLst/>
                <a:gdLst>
                  <a:gd name="T0" fmla="*/ 188 w 19"/>
                  <a:gd name="T1" fmla="*/ 0 h 13"/>
                  <a:gd name="T2" fmla="*/ 0 w 19"/>
                  <a:gd name="T3" fmla="*/ 1690 h 13"/>
                  <a:gd name="T4" fmla="*/ 567 w 19"/>
                  <a:gd name="T5" fmla="*/ 1690 h 13"/>
                  <a:gd name="T6" fmla="*/ 188 w 19"/>
                  <a:gd name="T7" fmla="*/ 0 h 13"/>
                  <a:gd name="T8" fmla="*/ 0 60000 65536"/>
                  <a:gd name="T9" fmla="*/ 0 60000 65536"/>
                  <a:gd name="T10" fmla="*/ 0 60000 65536"/>
                  <a:gd name="T11" fmla="*/ 0 60000 65536"/>
                  <a:gd name="T12" fmla="*/ 0 w 19"/>
                  <a:gd name="T13" fmla="*/ 0 h 13"/>
                  <a:gd name="T14" fmla="*/ 19 w 19"/>
                  <a:gd name="T15" fmla="*/ 13 h 13"/>
                </a:gdLst>
                <a:ahLst/>
                <a:cxnLst>
                  <a:cxn ang="T8">
                    <a:pos x="T0" y="T1"/>
                  </a:cxn>
                  <a:cxn ang="T9">
                    <a:pos x="T2" y="T3"/>
                  </a:cxn>
                  <a:cxn ang="T10">
                    <a:pos x="T4" y="T5"/>
                  </a:cxn>
                  <a:cxn ang="T11">
                    <a:pos x="T6" y="T7"/>
                  </a:cxn>
                </a:cxnLst>
                <a:rect l="T12" t="T13" r="T14" b="T15"/>
                <a:pathLst>
                  <a:path w="19" h="13">
                    <a:moveTo>
                      <a:pt x="6" y="0"/>
                    </a:moveTo>
                    <a:lnTo>
                      <a:pt x="0" y="13"/>
                    </a:lnTo>
                    <a:lnTo>
                      <a:pt x="19" y="13"/>
                    </a:lnTo>
                    <a:lnTo>
                      <a:pt x="6" y="0"/>
                    </a:lnTo>
                  </a:path>
                </a:pathLst>
              </a:custGeom>
              <a:solidFill>
                <a:srgbClr val="000000"/>
              </a:solidFill>
              <a:ln w="1588">
                <a:solidFill>
                  <a:srgbClr val="000000"/>
                </a:solidFill>
                <a:round/>
                <a:headEnd/>
                <a:tailEnd/>
              </a:ln>
            </p:spPr>
            <p:txBody>
              <a:bodyPr/>
              <a:lstStyle/>
              <a:p>
                <a:endParaRPr lang="zh-CN" altLang="en-US"/>
              </a:p>
            </p:txBody>
          </p:sp>
          <p:sp>
            <p:nvSpPr>
              <p:cNvPr id="96365" name="Freeform 188"/>
              <p:cNvSpPr>
                <a:spLocks/>
              </p:cNvSpPr>
              <p:nvPr/>
            </p:nvSpPr>
            <p:spPr bwMode="auto">
              <a:xfrm>
                <a:off x="3700" y="3240"/>
                <a:ext cx="21" cy="17"/>
              </a:xfrm>
              <a:custGeom>
                <a:avLst/>
                <a:gdLst>
                  <a:gd name="T0" fmla="*/ 0 w 19"/>
                  <a:gd name="T1" fmla="*/ 0 h 15"/>
                  <a:gd name="T2" fmla="*/ 188 w 19"/>
                  <a:gd name="T3" fmla="*/ 1047 h 15"/>
                  <a:gd name="T4" fmla="*/ 567 w 19"/>
                  <a:gd name="T5" fmla="*/ 0 h 15"/>
                  <a:gd name="T6" fmla="*/ 0 w 19"/>
                  <a:gd name="T7" fmla="*/ 0 h 15"/>
                  <a:gd name="T8" fmla="*/ 0 60000 65536"/>
                  <a:gd name="T9" fmla="*/ 0 60000 65536"/>
                  <a:gd name="T10" fmla="*/ 0 60000 65536"/>
                  <a:gd name="T11" fmla="*/ 0 60000 65536"/>
                  <a:gd name="T12" fmla="*/ 0 w 19"/>
                  <a:gd name="T13" fmla="*/ 0 h 15"/>
                  <a:gd name="T14" fmla="*/ 19 w 19"/>
                  <a:gd name="T15" fmla="*/ 15 h 15"/>
                </a:gdLst>
                <a:ahLst/>
                <a:cxnLst>
                  <a:cxn ang="T8">
                    <a:pos x="T0" y="T1"/>
                  </a:cxn>
                  <a:cxn ang="T9">
                    <a:pos x="T2" y="T3"/>
                  </a:cxn>
                  <a:cxn ang="T10">
                    <a:pos x="T4" y="T5"/>
                  </a:cxn>
                  <a:cxn ang="T11">
                    <a:pos x="T6" y="T7"/>
                  </a:cxn>
                </a:cxnLst>
                <a:rect l="T12" t="T13" r="T14" b="T15"/>
                <a:pathLst>
                  <a:path w="19" h="15">
                    <a:moveTo>
                      <a:pt x="0" y="0"/>
                    </a:moveTo>
                    <a:lnTo>
                      <a:pt x="6" y="15"/>
                    </a:lnTo>
                    <a:lnTo>
                      <a:pt x="19" y="0"/>
                    </a:lnTo>
                    <a:lnTo>
                      <a:pt x="0" y="0"/>
                    </a:lnTo>
                    <a:close/>
                  </a:path>
                </a:pathLst>
              </a:custGeom>
              <a:solidFill>
                <a:srgbClr val="000000"/>
              </a:solidFill>
              <a:ln w="9525">
                <a:solidFill>
                  <a:srgbClr val="000000"/>
                </a:solidFill>
                <a:round/>
                <a:headEnd/>
                <a:tailEnd/>
              </a:ln>
            </p:spPr>
            <p:txBody>
              <a:bodyPr/>
              <a:lstStyle/>
              <a:p>
                <a:endParaRPr lang="zh-CN" altLang="en-US"/>
              </a:p>
            </p:txBody>
          </p:sp>
          <p:sp>
            <p:nvSpPr>
              <p:cNvPr id="96366" name="Freeform 187"/>
              <p:cNvSpPr>
                <a:spLocks/>
              </p:cNvSpPr>
              <p:nvPr/>
            </p:nvSpPr>
            <p:spPr bwMode="auto">
              <a:xfrm>
                <a:off x="3700" y="3240"/>
                <a:ext cx="21" cy="17"/>
              </a:xfrm>
              <a:custGeom>
                <a:avLst/>
                <a:gdLst>
                  <a:gd name="T0" fmla="*/ 0 w 19"/>
                  <a:gd name="T1" fmla="*/ 0 h 15"/>
                  <a:gd name="T2" fmla="*/ 188 w 19"/>
                  <a:gd name="T3" fmla="*/ 1047 h 15"/>
                  <a:gd name="T4" fmla="*/ 567 w 19"/>
                  <a:gd name="T5" fmla="*/ 0 h 15"/>
                  <a:gd name="T6" fmla="*/ 0 w 19"/>
                  <a:gd name="T7" fmla="*/ 0 h 15"/>
                  <a:gd name="T8" fmla="*/ 0 60000 65536"/>
                  <a:gd name="T9" fmla="*/ 0 60000 65536"/>
                  <a:gd name="T10" fmla="*/ 0 60000 65536"/>
                  <a:gd name="T11" fmla="*/ 0 60000 65536"/>
                  <a:gd name="T12" fmla="*/ 0 w 19"/>
                  <a:gd name="T13" fmla="*/ 0 h 15"/>
                  <a:gd name="T14" fmla="*/ 19 w 19"/>
                  <a:gd name="T15" fmla="*/ 15 h 15"/>
                </a:gdLst>
                <a:ahLst/>
                <a:cxnLst>
                  <a:cxn ang="T8">
                    <a:pos x="T0" y="T1"/>
                  </a:cxn>
                  <a:cxn ang="T9">
                    <a:pos x="T2" y="T3"/>
                  </a:cxn>
                  <a:cxn ang="T10">
                    <a:pos x="T4" y="T5"/>
                  </a:cxn>
                  <a:cxn ang="T11">
                    <a:pos x="T6" y="T7"/>
                  </a:cxn>
                </a:cxnLst>
                <a:rect l="T12" t="T13" r="T14" b="T15"/>
                <a:pathLst>
                  <a:path w="19" h="15">
                    <a:moveTo>
                      <a:pt x="0" y="0"/>
                    </a:moveTo>
                    <a:lnTo>
                      <a:pt x="6" y="15"/>
                    </a:lnTo>
                    <a:lnTo>
                      <a:pt x="19" y="0"/>
                    </a:lnTo>
                    <a:lnTo>
                      <a:pt x="0" y="0"/>
                    </a:lnTo>
                  </a:path>
                </a:pathLst>
              </a:custGeom>
              <a:solidFill>
                <a:srgbClr val="000000"/>
              </a:solidFill>
              <a:ln w="1588">
                <a:solidFill>
                  <a:srgbClr val="000000"/>
                </a:solidFill>
                <a:round/>
                <a:headEnd/>
                <a:tailEnd/>
              </a:ln>
            </p:spPr>
            <p:txBody>
              <a:bodyPr/>
              <a:lstStyle/>
              <a:p>
                <a:endParaRPr lang="zh-CN" altLang="en-US"/>
              </a:p>
            </p:txBody>
          </p:sp>
          <p:sp>
            <p:nvSpPr>
              <p:cNvPr id="96367" name="Freeform 186"/>
              <p:cNvSpPr>
                <a:spLocks/>
              </p:cNvSpPr>
              <p:nvPr/>
            </p:nvSpPr>
            <p:spPr bwMode="auto">
              <a:xfrm>
                <a:off x="3707" y="3240"/>
                <a:ext cx="14" cy="24"/>
              </a:xfrm>
              <a:custGeom>
                <a:avLst/>
                <a:gdLst>
                  <a:gd name="T0" fmla="*/ 0 w 13"/>
                  <a:gd name="T1" fmla="*/ 1378 h 21"/>
                  <a:gd name="T2" fmla="*/ 151 w 13"/>
                  <a:gd name="T3" fmla="*/ 1954 h 21"/>
                  <a:gd name="T4" fmla="*/ 151 w 13"/>
                  <a:gd name="T5" fmla="*/ 0 h 21"/>
                  <a:gd name="T6" fmla="*/ 0 w 13"/>
                  <a:gd name="T7" fmla="*/ 1378 h 21"/>
                  <a:gd name="T8" fmla="*/ 0 60000 65536"/>
                  <a:gd name="T9" fmla="*/ 0 60000 65536"/>
                  <a:gd name="T10" fmla="*/ 0 60000 65536"/>
                  <a:gd name="T11" fmla="*/ 0 60000 65536"/>
                  <a:gd name="T12" fmla="*/ 0 w 13"/>
                  <a:gd name="T13" fmla="*/ 0 h 21"/>
                  <a:gd name="T14" fmla="*/ 13 w 13"/>
                  <a:gd name="T15" fmla="*/ 21 h 21"/>
                </a:gdLst>
                <a:ahLst/>
                <a:cxnLst>
                  <a:cxn ang="T8">
                    <a:pos x="T0" y="T1"/>
                  </a:cxn>
                  <a:cxn ang="T9">
                    <a:pos x="T2" y="T3"/>
                  </a:cxn>
                  <a:cxn ang="T10">
                    <a:pos x="T4" y="T5"/>
                  </a:cxn>
                  <a:cxn ang="T11">
                    <a:pos x="T6" y="T7"/>
                  </a:cxn>
                </a:cxnLst>
                <a:rect l="T12" t="T13" r="T14" b="T15"/>
                <a:pathLst>
                  <a:path w="13" h="21">
                    <a:moveTo>
                      <a:pt x="0" y="15"/>
                    </a:moveTo>
                    <a:lnTo>
                      <a:pt x="13" y="21"/>
                    </a:lnTo>
                    <a:lnTo>
                      <a:pt x="13" y="0"/>
                    </a:lnTo>
                    <a:lnTo>
                      <a:pt x="0" y="15"/>
                    </a:lnTo>
                    <a:close/>
                  </a:path>
                </a:pathLst>
              </a:custGeom>
              <a:solidFill>
                <a:srgbClr val="000000"/>
              </a:solidFill>
              <a:ln w="9525">
                <a:solidFill>
                  <a:srgbClr val="000000"/>
                </a:solidFill>
                <a:round/>
                <a:headEnd/>
                <a:tailEnd/>
              </a:ln>
            </p:spPr>
            <p:txBody>
              <a:bodyPr/>
              <a:lstStyle/>
              <a:p>
                <a:endParaRPr lang="zh-CN" altLang="en-US"/>
              </a:p>
            </p:txBody>
          </p:sp>
          <p:sp>
            <p:nvSpPr>
              <p:cNvPr id="96368" name="Freeform 185"/>
              <p:cNvSpPr>
                <a:spLocks/>
              </p:cNvSpPr>
              <p:nvPr/>
            </p:nvSpPr>
            <p:spPr bwMode="auto">
              <a:xfrm>
                <a:off x="3707" y="3240"/>
                <a:ext cx="14" cy="24"/>
              </a:xfrm>
              <a:custGeom>
                <a:avLst/>
                <a:gdLst>
                  <a:gd name="T0" fmla="*/ 0 w 13"/>
                  <a:gd name="T1" fmla="*/ 1378 h 21"/>
                  <a:gd name="T2" fmla="*/ 151 w 13"/>
                  <a:gd name="T3" fmla="*/ 1954 h 21"/>
                  <a:gd name="T4" fmla="*/ 151 w 13"/>
                  <a:gd name="T5" fmla="*/ 0 h 21"/>
                  <a:gd name="T6" fmla="*/ 0 w 13"/>
                  <a:gd name="T7" fmla="*/ 1378 h 21"/>
                  <a:gd name="T8" fmla="*/ 0 60000 65536"/>
                  <a:gd name="T9" fmla="*/ 0 60000 65536"/>
                  <a:gd name="T10" fmla="*/ 0 60000 65536"/>
                  <a:gd name="T11" fmla="*/ 0 60000 65536"/>
                  <a:gd name="T12" fmla="*/ 0 w 13"/>
                  <a:gd name="T13" fmla="*/ 0 h 21"/>
                  <a:gd name="T14" fmla="*/ 13 w 13"/>
                  <a:gd name="T15" fmla="*/ 21 h 21"/>
                </a:gdLst>
                <a:ahLst/>
                <a:cxnLst>
                  <a:cxn ang="T8">
                    <a:pos x="T0" y="T1"/>
                  </a:cxn>
                  <a:cxn ang="T9">
                    <a:pos x="T2" y="T3"/>
                  </a:cxn>
                  <a:cxn ang="T10">
                    <a:pos x="T4" y="T5"/>
                  </a:cxn>
                  <a:cxn ang="T11">
                    <a:pos x="T6" y="T7"/>
                  </a:cxn>
                </a:cxnLst>
                <a:rect l="T12" t="T13" r="T14" b="T15"/>
                <a:pathLst>
                  <a:path w="13" h="21">
                    <a:moveTo>
                      <a:pt x="0" y="15"/>
                    </a:moveTo>
                    <a:lnTo>
                      <a:pt x="13" y="21"/>
                    </a:lnTo>
                    <a:lnTo>
                      <a:pt x="13" y="0"/>
                    </a:lnTo>
                    <a:lnTo>
                      <a:pt x="0" y="15"/>
                    </a:lnTo>
                  </a:path>
                </a:pathLst>
              </a:custGeom>
              <a:solidFill>
                <a:srgbClr val="000000"/>
              </a:solidFill>
              <a:ln w="1588">
                <a:solidFill>
                  <a:srgbClr val="000000"/>
                </a:solidFill>
                <a:round/>
                <a:headEnd/>
                <a:tailEnd/>
              </a:ln>
            </p:spPr>
            <p:txBody>
              <a:bodyPr/>
              <a:lstStyle/>
              <a:p>
                <a:endParaRPr lang="zh-CN" altLang="en-US"/>
              </a:p>
            </p:txBody>
          </p:sp>
          <p:sp>
            <p:nvSpPr>
              <p:cNvPr id="96369" name="Freeform 184"/>
              <p:cNvSpPr>
                <a:spLocks/>
              </p:cNvSpPr>
              <p:nvPr/>
            </p:nvSpPr>
            <p:spPr bwMode="auto">
              <a:xfrm>
                <a:off x="3721" y="3240"/>
                <a:ext cx="17" cy="24"/>
              </a:xfrm>
              <a:custGeom>
                <a:avLst/>
                <a:gdLst>
                  <a:gd name="T0" fmla="*/ 0 w 15"/>
                  <a:gd name="T1" fmla="*/ 1954 h 21"/>
                  <a:gd name="T2" fmla="*/ 1047 w 15"/>
                  <a:gd name="T3" fmla="*/ 1378 h 21"/>
                  <a:gd name="T4" fmla="*/ 0 w 15"/>
                  <a:gd name="T5" fmla="*/ 0 h 21"/>
                  <a:gd name="T6" fmla="*/ 0 w 15"/>
                  <a:gd name="T7" fmla="*/ 1954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0" y="21"/>
                    </a:moveTo>
                    <a:lnTo>
                      <a:pt x="15" y="15"/>
                    </a:lnTo>
                    <a:lnTo>
                      <a:pt x="0" y="0"/>
                    </a:lnTo>
                    <a:lnTo>
                      <a:pt x="0" y="21"/>
                    </a:lnTo>
                    <a:close/>
                  </a:path>
                </a:pathLst>
              </a:custGeom>
              <a:solidFill>
                <a:srgbClr val="000000"/>
              </a:solidFill>
              <a:ln w="9525">
                <a:solidFill>
                  <a:srgbClr val="000000"/>
                </a:solidFill>
                <a:round/>
                <a:headEnd/>
                <a:tailEnd/>
              </a:ln>
            </p:spPr>
            <p:txBody>
              <a:bodyPr/>
              <a:lstStyle/>
              <a:p>
                <a:endParaRPr lang="zh-CN" altLang="en-US"/>
              </a:p>
            </p:txBody>
          </p:sp>
          <p:sp>
            <p:nvSpPr>
              <p:cNvPr id="96370" name="Freeform 183"/>
              <p:cNvSpPr>
                <a:spLocks/>
              </p:cNvSpPr>
              <p:nvPr/>
            </p:nvSpPr>
            <p:spPr bwMode="auto">
              <a:xfrm>
                <a:off x="3721" y="3240"/>
                <a:ext cx="17" cy="24"/>
              </a:xfrm>
              <a:custGeom>
                <a:avLst/>
                <a:gdLst>
                  <a:gd name="T0" fmla="*/ 0 w 15"/>
                  <a:gd name="T1" fmla="*/ 1954 h 21"/>
                  <a:gd name="T2" fmla="*/ 1047 w 15"/>
                  <a:gd name="T3" fmla="*/ 1378 h 21"/>
                  <a:gd name="T4" fmla="*/ 0 w 15"/>
                  <a:gd name="T5" fmla="*/ 0 h 21"/>
                  <a:gd name="T6" fmla="*/ 0 w 15"/>
                  <a:gd name="T7" fmla="*/ 1954 h 21"/>
                  <a:gd name="T8" fmla="*/ 0 60000 65536"/>
                  <a:gd name="T9" fmla="*/ 0 60000 65536"/>
                  <a:gd name="T10" fmla="*/ 0 60000 65536"/>
                  <a:gd name="T11" fmla="*/ 0 60000 65536"/>
                  <a:gd name="T12" fmla="*/ 0 w 15"/>
                  <a:gd name="T13" fmla="*/ 0 h 21"/>
                  <a:gd name="T14" fmla="*/ 15 w 15"/>
                  <a:gd name="T15" fmla="*/ 21 h 21"/>
                </a:gdLst>
                <a:ahLst/>
                <a:cxnLst>
                  <a:cxn ang="T8">
                    <a:pos x="T0" y="T1"/>
                  </a:cxn>
                  <a:cxn ang="T9">
                    <a:pos x="T2" y="T3"/>
                  </a:cxn>
                  <a:cxn ang="T10">
                    <a:pos x="T4" y="T5"/>
                  </a:cxn>
                  <a:cxn ang="T11">
                    <a:pos x="T6" y="T7"/>
                  </a:cxn>
                </a:cxnLst>
                <a:rect l="T12" t="T13" r="T14" b="T15"/>
                <a:pathLst>
                  <a:path w="15" h="21">
                    <a:moveTo>
                      <a:pt x="0" y="21"/>
                    </a:moveTo>
                    <a:lnTo>
                      <a:pt x="15" y="15"/>
                    </a:lnTo>
                    <a:lnTo>
                      <a:pt x="0" y="0"/>
                    </a:lnTo>
                    <a:lnTo>
                      <a:pt x="0" y="21"/>
                    </a:lnTo>
                  </a:path>
                </a:pathLst>
              </a:custGeom>
              <a:solidFill>
                <a:srgbClr val="000000"/>
              </a:solidFill>
              <a:ln w="1588">
                <a:solidFill>
                  <a:srgbClr val="000000"/>
                </a:solidFill>
                <a:round/>
                <a:headEnd/>
                <a:tailEnd/>
              </a:ln>
            </p:spPr>
            <p:txBody>
              <a:bodyPr/>
              <a:lstStyle/>
              <a:p>
                <a:endParaRPr lang="zh-CN" altLang="en-US"/>
              </a:p>
            </p:txBody>
          </p:sp>
          <p:sp>
            <p:nvSpPr>
              <p:cNvPr id="96371" name="Freeform 182"/>
              <p:cNvSpPr>
                <a:spLocks/>
              </p:cNvSpPr>
              <p:nvPr/>
            </p:nvSpPr>
            <p:spPr bwMode="auto">
              <a:xfrm>
                <a:off x="3721" y="3240"/>
                <a:ext cx="23" cy="17"/>
              </a:xfrm>
              <a:custGeom>
                <a:avLst/>
                <a:gdLst>
                  <a:gd name="T0" fmla="*/ 333 w 21"/>
                  <a:gd name="T1" fmla="*/ 1047 h 15"/>
                  <a:gd name="T2" fmla="*/ 451 w 21"/>
                  <a:gd name="T3" fmla="*/ 0 h 15"/>
                  <a:gd name="T4" fmla="*/ 0 w 21"/>
                  <a:gd name="T5" fmla="*/ 0 h 15"/>
                  <a:gd name="T6" fmla="*/ 333 w 21"/>
                  <a:gd name="T7" fmla="*/ 1047 h 15"/>
                  <a:gd name="T8" fmla="*/ 0 60000 65536"/>
                  <a:gd name="T9" fmla="*/ 0 60000 65536"/>
                  <a:gd name="T10" fmla="*/ 0 60000 65536"/>
                  <a:gd name="T11" fmla="*/ 0 60000 65536"/>
                  <a:gd name="T12" fmla="*/ 0 w 21"/>
                  <a:gd name="T13" fmla="*/ 0 h 15"/>
                  <a:gd name="T14" fmla="*/ 21 w 21"/>
                  <a:gd name="T15" fmla="*/ 15 h 15"/>
                </a:gdLst>
                <a:ahLst/>
                <a:cxnLst>
                  <a:cxn ang="T8">
                    <a:pos x="T0" y="T1"/>
                  </a:cxn>
                  <a:cxn ang="T9">
                    <a:pos x="T2" y="T3"/>
                  </a:cxn>
                  <a:cxn ang="T10">
                    <a:pos x="T4" y="T5"/>
                  </a:cxn>
                  <a:cxn ang="T11">
                    <a:pos x="T6" y="T7"/>
                  </a:cxn>
                </a:cxnLst>
                <a:rect l="T12" t="T13" r="T14" b="T15"/>
                <a:pathLst>
                  <a:path w="21" h="15">
                    <a:moveTo>
                      <a:pt x="15" y="15"/>
                    </a:moveTo>
                    <a:lnTo>
                      <a:pt x="21" y="0"/>
                    </a:lnTo>
                    <a:lnTo>
                      <a:pt x="0" y="0"/>
                    </a:lnTo>
                    <a:lnTo>
                      <a:pt x="15" y="15"/>
                    </a:lnTo>
                    <a:close/>
                  </a:path>
                </a:pathLst>
              </a:custGeom>
              <a:solidFill>
                <a:srgbClr val="000000"/>
              </a:solidFill>
              <a:ln w="9525">
                <a:solidFill>
                  <a:srgbClr val="000000"/>
                </a:solidFill>
                <a:round/>
                <a:headEnd/>
                <a:tailEnd/>
              </a:ln>
            </p:spPr>
            <p:txBody>
              <a:bodyPr/>
              <a:lstStyle/>
              <a:p>
                <a:endParaRPr lang="zh-CN" altLang="en-US"/>
              </a:p>
            </p:txBody>
          </p:sp>
          <p:sp>
            <p:nvSpPr>
              <p:cNvPr id="96372" name="Freeform 181"/>
              <p:cNvSpPr>
                <a:spLocks/>
              </p:cNvSpPr>
              <p:nvPr/>
            </p:nvSpPr>
            <p:spPr bwMode="auto">
              <a:xfrm>
                <a:off x="3721" y="3240"/>
                <a:ext cx="23" cy="17"/>
              </a:xfrm>
              <a:custGeom>
                <a:avLst/>
                <a:gdLst>
                  <a:gd name="T0" fmla="*/ 333 w 21"/>
                  <a:gd name="T1" fmla="*/ 1047 h 15"/>
                  <a:gd name="T2" fmla="*/ 451 w 21"/>
                  <a:gd name="T3" fmla="*/ 0 h 15"/>
                  <a:gd name="T4" fmla="*/ 0 w 21"/>
                  <a:gd name="T5" fmla="*/ 0 h 15"/>
                  <a:gd name="T6" fmla="*/ 333 w 21"/>
                  <a:gd name="T7" fmla="*/ 1047 h 15"/>
                  <a:gd name="T8" fmla="*/ 0 60000 65536"/>
                  <a:gd name="T9" fmla="*/ 0 60000 65536"/>
                  <a:gd name="T10" fmla="*/ 0 60000 65536"/>
                  <a:gd name="T11" fmla="*/ 0 60000 65536"/>
                  <a:gd name="T12" fmla="*/ 0 w 21"/>
                  <a:gd name="T13" fmla="*/ 0 h 15"/>
                  <a:gd name="T14" fmla="*/ 21 w 21"/>
                  <a:gd name="T15" fmla="*/ 15 h 15"/>
                </a:gdLst>
                <a:ahLst/>
                <a:cxnLst>
                  <a:cxn ang="T8">
                    <a:pos x="T0" y="T1"/>
                  </a:cxn>
                  <a:cxn ang="T9">
                    <a:pos x="T2" y="T3"/>
                  </a:cxn>
                  <a:cxn ang="T10">
                    <a:pos x="T4" y="T5"/>
                  </a:cxn>
                  <a:cxn ang="T11">
                    <a:pos x="T6" y="T7"/>
                  </a:cxn>
                </a:cxnLst>
                <a:rect l="T12" t="T13" r="T14" b="T15"/>
                <a:pathLst>
                  <a:path w="21" h="15">
                    <a:moveTo>
                      <a:pt x="15" y="15"/>
                    </a:moveTo>
                    <a:lnTo>
                      <a:pt x="21" y="0"/>
                    </a:lnTo>
                    <a:lnTo>
                      <a:pt x="0" y="0"/>
                    </a:lnTo>
                    <a:lnTo>
                      <a:pt x="15" y="15"/>
                    </a:lnTo>
                  </a:path>
                </a:pathLst>
              </a:custGeom>
              <a:solidFill>
                <a:srgbClr val="000000"/>
              </a:solidFill>
              <a:ln w="1588">
                <a:solidFill>
                  <a:srgbClr val="000000"/>
                </a:solidFill>
                <a:round/>
                <a:headEnd/>
                <a:tailEnd/>
              </a:ln>
            </p:spPr>
            <p:txBody>
              <a:bodyPr/>
              <a:lstStyle/>
              <a:p>
                <a:endParaRPr lang="zh-CN" altLang="en-US"/>
              </a:p>
            </p:txBody>
          </p:sp>
          <p:sp>
            <p:nvSpPr>
              <p:cNvPr id="96373" name="Line 180"/>
              <p:cNvSpPr>
                <a:spLocks noChangeShapeType="1"/>
              </p:cNvSpPr>
              <p:nvPr/>
            </p:nvSpPr>
            <p:spPr bwMode="auto">
              <a:xfrm>
                <a:off x="3702" y="1838"/>
                <a:ext cx="0" cy="37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74" name="Rectangle 179"/>
              <p:cNvSpPr>
                <a:spLocks noChangeArrowheads="1"/>
              </p:cNvSpPr>
              <p:nvPr/>
            </p:nvSpPr>
            <p:spPr bwMode="auto">
              <a:xfrm>
                <a:off x="3101" y="1897"/>
                <a:ext cx="19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300" b="1" i="1">
                    <a:solidFill>
                      <a:srgbClr val="339933"/>
                    </a:solidFill>
                    <a:latin typeface="Times New Roman" panose="02020603050405020304" pitchFamily="18" charset="0"/>
                    <a:cs typeface="Times New Roman" panose="02020603050405020304" pitchFamily="18" charset="0"/>
                  </a:rPr>
                  <a:t>F</a:t>
                </a:r>
                <a:r>
                  <a:rPr lang="en-US" altLang="zh-CN" sz="1300" b="1" baseline="-30000">
                    <a:solidFill>
                      <a:srgbClr val="339933"/>
                    </a:solidFill>
                    <a:latin typeface="Times New Roman" panose="02020603050405020304" pitchFamily="18" charset="0"/>
                    <a:cs typeface="Times New Roman" panose="02020603050405020304" pitchFamily="18" charset="0"/>
                  </a:rPr>
                  <a:t>1</a:t>
                </a:r>
                <a:endParaRPr lang="en-US" altLang="zh-CN" sz="1800"/>
              </a:p>
            </p:txBody>
          </p:sp>
          <p:sp>
            <p:nvSpPr>
              <p:cNvPr id="96375" name="Oval 178"/>
              <p:cNvSpPr>
                <a:spLocks noChangeArrowheads="1"/>
              </p:cNvSpPr>
              <p:nvPr/>
            </p:nvSpPr>
            <p:spPr bwMode="auto">
              <a:xfrm>
                <a:off x="3679" y="1824"/>
                <a:ext cx="45" cy="45"/>
              </a:xfrm>
              <a:prstGeom prst="ellipse">
                <a:avLst/>
              </a:prstGeom>
              <a:solidFill>
                <a:srgbClr val="000000"/>
              </a:solidFill>
              <a:ln w="9525">
                <a:solidFill>
                  <a:srgbClr val="000000"/>
                </a:solidFill>
                <a:round/>
                <a:headEnd/>
                <a:tailEnd/>
              </a:ln>
            </p:spPr>
            <p:txBody>
              <a:bodyPr anchor="ct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96376" name="Rectangle 177"/>
              <p:cNvSpPr>
                <a:spLocks noChangeArrowheads="1"/>
              </p:cNvSpPr>
              <p:nvPr/>
            </p:nvSpPr>
            <p:spPr bwMode="auto">
              <a:xfrm>
                <a:off x="3366" y="2640"/>
                <a:ext cx="19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en-US" altLang="zh-CN" sz="1300" b="1" i="1">
                    <a:solidFill>
                      <a:srgbClr val="339933"/>
                    </a:solidFill>
                    <a:latin typeface="Times New Roman" panose="02020603050405020304" pitchFamily="18" charset="0"/>
                    <a:cs typeface="Times New Roman" panose="02020603050405020304" pitchFamily="18" charset="0"/>
                  </a:rPr>
                  <a:t>F</a:t>
                </a:r>
                <a:r>
                  <a:rPr lang="en-US" altLang="zh-CN" sz="1300" b="1" baseline="-30000">
                    <a:solidFill>
                      <a:srgbClr val="339933"/>
                    </a:solidFill>
                    <a:latin typeface="Times New Roman" panose="02020603050405020304" pitchFamily="18" charset="0"/>
                    <a:cs typeface="Times New Roman" panose="02020603050405020304" pitchFamily="18" charset="0"/>
                  </a:rPr>
                  <a:t>1</a:t>
                </a:r>
                <a:endParaRPr lang="en-US" altLang="zh-CN" sz="1800"/>
              </a:p>
            </p:txBody>
          </p:sp>
          <p:grpSp>
            <p:nvGrpSpPr>
              <p:cNvPr id="96377" name="Group 173"/>
              <p:cNvGrpSpPr>
                <a:grpSpLocks/>
              </p:cNvGrpSpPr>
              <p:nvPr/>
            </p:nvGrpSpPr>
            <p:grpSpPr bwMode="auto">
              <a:xfrm>
                <a:off x="3126" y="2518"/>
                <a:ext cx="22" cy="159"/>
                <a:chOff x="4105" y="2524"/>
                <a:chExt cx="22" cy="201"/>
              </a:xfrm>
            </p:grpSpPr>
            <p:sp>
              <p:nvSpPr>
                <p:cNvPr id="96390" name="Freeform 176"/>
                <p:cNvSpPr>
                  <a:spLocks/>
                </p:cNvSpPr>
                <p:nvPr/>
              </p:nvSpPr>
              <p:spPr bwMode="auto">
                <a:xfrm>
                  <a:off x="4105" y="2653"/>
                  <a:ext cx="22" cy="72"/>
                </a:xfrm>
                <a:custGeom>
                  <a:avLst/>
                  <a:gdLst>
                    <a:gd name="T0" fmla="*/ 510 w 20"/>
                    <a:gd name="T1" fmla="*/ 0 h 63"/>
                    <a:gd name="T2" fmla="*/ 216 w 20"/>
                    <a:gd name="T3" fmla="*/ 5869 h 63"/>
                    <a:gd name="T4" fmla="*/ 0 w 20"/>
                    <a:gd name="T5" fmla="*/ 0 h 63"/>
                    <a:gd name="T6" fmla="*/ 510 w 20"/>
                    <a:gd name="T7" fmla="*/ 0 h 63"/>
                    <a:gd name="T8" fmla="*/ 0 60000 65536"/>
                    <a:gd name="T9" fmla="*/ 0 60000 65536"/>
                    <a:gd name="T10" fmla="*/ 0 60000 65536"/>
                    <a:gd name="T11" fmla="*/ 0 60000 65536"/>
                    <a:gd name="T12" fmla="*/ 0 w 20"/>
                    <a:gd name="T13" fmla="*/ 0 h 63"/>
                    <a:gd name="T14" fmla="*/ 20 w 20"/>
                    <a:gd name="T15" fmla="*/ 63 h 63"/>
                  </a:gdLst>
                  <a:ahLst/>
                  <a:cxnLst>
                    <a:cxn ang="T8">
                      <a:pos x="T0" y="T1"/>
                    </a:cxn>
                    <a:cxn ang="T9">
                      <a:pos x="T2" y="T3"/>
                    </a:cxn>
                    <a:cxn ang="T10">
                      <a:pos x="T4" y="T5"/>
                    </a:cxn>
                    <a:cxn ang="T11">
                      <a:pos x="T6" y="T7"/>
                    </a:cxn>
                  </a:cxnLst>
                  <a:rect l="T12" t="T13" r="T14" b="T15"/>
                  <a:pathLst>
                    <a:path w="20" h="63">
                      <a:moveTo>
                        <a:pt x="20" y="0"/>
                      </a:moveTo>
                      <a:lnTo>
                        <a:pt x="9" y="63"/>
                      </a:lnTo>
                      <a:lnTo>
                        <a:pt x="0" y="0"/>
                      </a:lnTo>
                      <a:lnTo>
                        <a:pt x="20" y="0"/>
                      </a:lnTo>
                      <a:close/>
                    </a:path>
                  </a:pathLst>
                </a:custGeom>
                <a:solidFill>
                  <a:srgbClr val="CC0000"/>
                </a:solidFill>
                <a:ln w="19050">
                  <a:solidFill>
                    <a:srgbClr val="FF0000"/>
                  </a:solidFill>
                  <a:round/>
                  <a:headEnd/>
                  <a:tailEnd/>
                </a:ln>
              </p:spPr>
              <p:txBody>
                <a:bodyPr/>
                <a:lstStyle/>
                <a:p>
                  <a:endParaRPr lang="zh-CN" altLang="en-US"/>
                </a:p>
              </p:txBody>
            </p:sp>
            <p:sp>
              <p:nvSpPr>
                <p:cNvPr id="96391" name="Freeform 175"/>
                <p:cNvSpPr>
                  <a:spLocks/>
                </p:cNvSpPr>
                <p:nvPr/>
              </p:nvSpPr>
              <p:spPr bwMode="auto">
                <a:xfrm>
                  <a:off x="4105" y="2653"/>
                  <a:ext cx="22" cy="72"/>
                </a:xfrm>
                <a:custGeom>
                  <a:avLst/>
                  <a:gdLst>
                    <a:gd name="T0" fmla="*/ 510 w 20"/>
                    <a:gd name="T1" fmla="*/ 0 h 63"/>
                    <a:gd name="T2" fmla="*/ 216 w 20"/>
                    <a:gd name="T3" fmla="*/ 5869 h 63"/>
                    <a:gd name="T4" fmla="*/ 0 w 20"/>
                    <a:gd name="T5" fmla="*/ 0 h 63"/>
                    <a:gd name="T6" fmla="*/ 510 w 20"/>
                    <a:gd name="T7" fmla="*/ 0 h 63"/>
                    <a:gd name="T8" fmla="*/ 0 60000 65536"/>
                    <a:gd name="T9" fmla="*/ 0 60000 65536"/>
                    <a:gd name="T10" fmla="*/ 0 60000 65536"/>
                    <a:gd name="T11" fmla="*/ 0 60000 65536"/>
                    <a:gd name="T12" fmla="*/ 0 w 20"/>
                    <a:gd name="T13" fmla="*/ 0 h 63"/>
                    <a:gd name="T14" fmla="*/ 20 w 20"/>
                    <a:gd name="T15" fmla="*/ 63 h 63"/>
                  </a:gdLst>
                  <a:ahLst/>
                  <a:cxnLst>
                    <a:cxn ang="T8">
                      <a:pos x="T0" y="T1"/>
                    </a:cxn>
                    <a:cxn ang="T9">
                      <a:pos x="T2" y="T3"/>
                    </a:cxn>
                    <a:cxn ang="T10">
                      <a:pos x="T4" y="T5"/>
                    </a:cxn>
                    <a:cxn ang="T11">
                      <a:pos x="T6" y="T7"/>
                    </a:cxn>
                  </a:cxnLst>
                  <a:rect l="T12" t="T13" r="T14" b="T15"/>
                  <a:pathLst>
                    <a:path w="20" h="63">
                      <a:moveTo>
                        <a:pt x="20" y="0"/>
                      </a:moveTo>
                      <a:lnTo>
                        <a:pt x="9" y="63"/>
                      </a:lnTo>
                      <a:lnTo>
                        <a:pt x="0" y="0"/>
                      </a:lnTo>
                      <a:lnTo>
                        <a:pt x="20" y="0"/>
                      </a:lnTo>
                    </a:path>
                  </a:pathLst>
                </a:custGeom>
                <a:solidFill>
                  <a:srgbClr val="CC0000"/>
                </a:solidFill>
                <a:ln w="19050">
                  <a:solidFill>
                    <a:srgbClr val="FF0000"/>
                  </a:solidFill>
                  <a:round/>
                  <a:headEnd/>
                  <a:tailEnd/>
                </a:ln>
              </p:spPr>
              <p:txBody>
                <a:bodyPr/>
                <a:lstStyle/>
                <a:p>
                  <a:endParaRPr lang="zh-CN" altLang="en-US"/>
                </a:p>
              </p:txBody>
            </p:sp>
            <p:sp>
              <p:nvSpPr>
                <p:cNvPr id="96392" name="Line 174"/>
                <p:cNvSpPr>
                  <a:spLocks noChangeShapeType="1"/>
                </p:cNvSpPr>
                <p:nvPr/>
              </p:nvSpPr>
              <p:spPr bwMode="auto">
                <a:xfrm flipV="1">
                  <a:off x="4115" y="2524"/>
                  <a:ext cx="1" cy="12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78" name="Group 169"/>
              <p:cNvGrpSpPr>
                <a:grpSpLocks/>
              </p:cNvGrpSpPr>
              <p:nvPr/>
            </p:nvGrpSpPr>
            <p:grpSpPr bwMode="auto">
              <a:xfrm>
                <a:off x="3493" y="2620"/>
                <a:ext cx="22" cy="159"/>
                <a:chOff x="4105" y="2524"/>
                <a:chExt cx="22" cy="201"/>
              </a:xfrm>
            </p:grpSpPr>
            <p:sp>
              <p:nvSpPr>
                <p:cNvPr id="96387" name="Freeform 172"/>
                <p:cNvSpPr>
                  <a:spLocks/>
                </p:cNvSpPr>
                <p:nvPr/>
              </p:nvSpPr>
              <p:spPr bwMode="auto">
                <a:xfrm>
                  <a:off x="4105" y="2653"/>
                  <a:ext cx="22" cy="72"/>
                </a:xfrm>
                <a:custGeom>
                  <a:avLst/>
                  <a:gdLst>
                    <a:gd name="T0" fmla="*/ 510 w 20"/>
                    <a:gd name="T1" fmla="*/ 0 h 63"/>
                    <a:gd name="T2" fmla="*/ 216 w 20"/>
                    <a:gd name="T3" fmla="*/ 5869 h 63"/>
                    <a:gd name="T4" fmla="*/ 0 w 20"/>
                    <a:gd name="T5" fmla="*/ 0 h 63"/>
                    <a:gd name="T6" fmla="*/ 510 w 20"/>
                    <a:gd name="T7" fmla="*/ 0 h 63"/>
                    <a:gd name="T8" fmla="*/ 0 60000 65536"/>
                    <a:gd name="T9" fmla="*/ 0 60000 65536"/>
                    <a:gd name="T10" fmla="*/ 0 60000 65536"/>
                    <a:gd name="T11" fmla="*/ 0 60000 65536"/>
                    <a:gd name="T12" fmla="*/ 0 w 20"/>
                    <a:gd name="T13" fmla="*/ 0 h 63"/>
                    <a:gd name="T14" fmla="*/ 20 w 20"/>
                    <a:gd name="T15" fmla="*/ 63 h 63"/>
                  </a:gdLst>
                  <a:ahLst/>
                  <a:cxnLst>
                    <a:cxn ang="T8">
                      <a:pos x="T0" y="T1"/>
                    </a:cxn>
                    <a:cxn ang="T9">
                      <a:pos x="T2" y="T3"/>
                    </a:cxn>
                    <a:cxn ang="T10">
                      <a:pos x="T4" y="T5"/>
                    </a:cxn>
                    <a:cxn ang="T11">
                      <a:pos x="T6" y="T7"/>
                    </a:cxn>
                  </a:cxnLst>
                  <a:rect l="T12" t="T13" r="T14" b="T15"/>
                  <a:pathLst>
                    <a:path w="20" h="63">
                      <a:moveTo>
                        <a:pt x="20" y="0"/>
                      </a:moveTo>
                      <a:lnTo>
                        <a:pt x="9" y="63"/>
                      </a:lnTo>
                      <a:lnTo>
                        <a:pt x="0" y="0"/>
                      </a:lnTo>
                      <a:lnTo>
                        <a:pt x="20" y="0"/>
                      </a:lnTo>
                      <a:close/>
                    </a:path>
                  </a:pathLst>
                </a:custGeom>
                <a:solidFill>
                  <a:srgbClr val="CC0000"/>
                </a:solidFill>
                <a:ln w="19050">
                  <a:solidFill>
                    <a:srgbClr val="339933"/>
                  </a:solidFill>
                  <a:round/>
                  <a:headEnd/>
                  <a:tailEnd/>
                </a:ln>
              </p:spPr>
              <p:txBody>
                <a:bodyPr/>
                <a:lstStyle/>
                <a:p>
                  <a:endParaRPr lang="zh-CN" altLang="en-US"/>
                </a:p>
              </p:txBody>
            </p:sp>
            <p:sp>
              <p:nvSpPr>
                <p:cNvPr id="96388" name="Freeform 171"/>
                <p:cNvSpPr>
                  <a:spLocks/>
                </p:cNvSpPr>
                <p:nvPr/>
              </p:nvSpPr>
              <p:spPr bwMode="auto">
                <a:xfrm>
                  <a:off x="4105" y="2653"/>
                  <a:ext cx="22" cy="72"/>
                </a:xfrm>
                <a:custGeom>
                  <a:avLst/>
                  <a:gdLst>
                    <a:gd name="T0" fmla="*/ 510 w 20"/>
                    <a:gd name="T1" fmla="*/ 0 h 63"/>
                    <a:gd name="T2" fmla="*/ 216 w 20"/>
                    <a:gd name="T3" fmla="*/ 5869 h 63"/>
                    <a:gd name="T4" fmla="*/ 0 w 20"/>
                    <a:gd name="T5" fmla="*/ 0 h 63"/>
                    <a:gd name="T6" fmla="*/ 510 w 20"/>
                    <a:gd name="T7" fmla="*/ 0 h 63"/>
                    <a:gd name="T8" fmla="*/ 0 60000 65536"/>
                    <a:gd name="T9" fmla="*/ 0 60000 65536"/>
                    <a:gd name="T10" fmla="*/ 0 60000 65536"/>
                    <a:gd name="T11" fmla="*/ 0 60000 65536"/>
                    <a:gd name="T12" fmla="*/ 0 w 20"/>
                    <a:gd name="T13" fmla="*/ 0 h 63"/>
                    <a:gd name="T14" fmla="*/ 20 w 20"/>
                    <a:gd name="T15" fmla="*/ 63 h 63"/>
                  </a:gdLst>
                  <a:ahLst/>
                  <a:cxnLst>
                    <a:cxn ang="T8">
                      <a:pos x="T0" y="T1"/>
                    </a:cxn>
                    <a:cxn ang="T9">
                      <a:pos x="T2" y="T3"/>
                    </a:cxn>
                    <a:cxn ang="T10">
                      <a:pos x="T4" y="T5"/>
                    </a:cxn>
                    <a:cxn ang="T11">
                      <a:pos x="T6" y="T7"/>
                    </a:cxn>
                  </a:cxnLst>
                  <a:rect l="T12" t="T13" r="T14" b="T15"/>
                  <a:pathLst>
                    <a:path w="20" h="63">
                      <a:moveTo>
                        <a:pt x="20" y="0"/>
                      </a:moveTo>
                      <a:lnTo>
                        <a:pt x="9" y="63"/>
                      </a:lnTo>
                      <a:lnTo>
                        <a:pt x="0" y="0"/>
                      </a:lnTo>
                      <a:lnTo>
                        <a:pt x="20" y="0"/>
                      </a:lnTo>
                    </a:path>
                  </a:pathLst>
                </a:custGeom>
                <a:solidFill>
                  <a:srgbClr val="CC0000"/>
                </a:solidFill>
                <a:ln w="19050">
                  <a:solidFill>
                    <a:srgbClr val="339933"/>
                  </a:solidFill>
                  <a:round/>
                  <a:headEnd/>
                  <a:tailEnd/>
                </a:ln>
              </p:spPr>
              <p:txBody>
                <a:bodyPr/>
                <a:lstStyle/>
                <a:p>
                  <a:endParaRPr lang="zh-CN" altLang="en-US"/>
                </a:p>
              </p:txBody>
            </p:sp>
            <p:sp>
              <p:nvSpPr>
                <p:cNvPr id="96389" name="Line 170"/>
                <p:cNvSpPr>
                  <a:spLocks noChangeShapeType="1"/>
                </p:cNvSpPr>
                <p:nvPr/>
              </p:nvSpPr>
              <p:spPr bwMode="auto">
                <a:xfrm flipV="1">
                  <a:off x="4115" y="2524"/>
                  <a:ext cx="1" cy="129"/>
                </a:xfrm>
                <a:prstGeom prst="line">
                  <a:avLst/>
                </a:prstGeom>
                <a:noFill/>
                <a:ln w="19050">
                  <a:solidFill>
                    <a:srgbClr val="339933"/>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79" name="Group 165"/>
              <p:cNvGrpSpPr>
                <a:grpSpLocks/>
              </p:cNvGrpSpPr>
              <p:nvPr/>
            </p:nvGrpSpPr>
            <p:grpSpPr bwMode="auto">
              <a:xfrm flipV="1">
                <a:off x="3606" y="2016"/>
                <a:ext cx="22" cy="159"/>
                <a:chOff x="4105" y="2524"/>
                <a:chExt cx="22" cy="201"/>
              </a:xfrm>
            </p:grpSpPr>
            <p:sp>
              <p:nvSpPr>
                <p:cNvPr id="96384" name="Freeform 168"/>
                <p:cNvSpPr>
                  <a:spLocks/>
                </p:cNvSpPr>
                <p:nvPr/>
              </p:nvSpPr>
              <p:spPr bwMode="auto">
                <a:xfrm>
                  <a:off x="4105" y="2653"/>
                  <a:ext cx="22" cy="72"/>
                </a:xfrm>
                <a:custGeom>
                  <a:avLst/>
                  <a:gdLst>
                    <a:gd name="T0" fmla="*/ 510 w 20"/>
                    <a:gd name="T1" fmla="*/ 0 h 63"/>
                    <a:gd name="T2" fmla="*/ 216 w 20"/>
                    <a:gd name="T3" fmla="*/ 5869 h 63"/>
                    <a:gd name="T4" fmla="*/ 0 w 20"/>
                    <a:gd name="T5" fmla="*/ 0 h 63"/>
                    <a:gd name="T6" fmla="*/ 510 w 20"/>
                    <a:gd name="T7" fmla="*/ 0 h 63"/>
                    <a:gd name="T8" fmla="*/ 0 60000 65536"/>
                    <a:gd name="T9" fmla="*/ 0 60000 65536"/>
                    <a:gd name="T10" fmla="*/ 0 60000 65536"/>
                    <a:gd name="T11" fmla="*/ 0 60000 65536"/>
                    <a:gd name="T12" fmla="*/ 0 w 20"/>
                    <a:gd name="T13" fmla="*/ 0 h 63"/>
                    <a:gd name="T14" fmla="*/ 20 w 20"/>
                    <a:gd name="T15" fmla="*/ 63 h 63"/>
                  </a:gdLst>
                  <a:ahLst/>
                  <a:cxnLst>
                    <a:cxn ang="T8">
                      <a:pos x="T0" y="T1"/>
                    </a:cxn>
                    <a:cxn ang="T9">
                      <a:pos x="T2" y="T3"/>
                    </a:cxn>
                    <a:cxn ang="T10">
                      <a:pos x="T4" y="T5"/>
                    </a:cxn>
                    <a:cxn ang="T11">
                      <a:pos x="T6" y="T7"/>
                    </a:cxn>
                  </a:cxnLst>
                  <a:rect l="T12" t="T13" r="T14" b="T15"/>
                  <a:pathLst>
                    <a:path w="20" h="63">
                      <a:moveTo>
                        <a:pt x="20" y="0"/>
                      </a:moveTo>
                      <a:lnTo>
                        <a:pt x="9" y="63"/>
                      </a:lnTo>
                      <a:lnTo>
                        <a:pt x="0" y="0"/>
                      </a:lnTo>
                      <a:lnTo>
                        <a:pt x="20" y="0"/>
                      </a:lnTo>
                      <a:close/>
                    </a:path>
                  </a:pathLst>
                </a:custGeom>
                <a:solidFill>
                  <a:srgbClr val="CC0000"/>
                </a:solidFill>
                <a:ln w="19050">
                  <a:solidFill>
                    <a:srgbClr val="FF0000"/>
                  </a:solidFill>
                  <a:round/>
                  <a:headEnd/>
                  <a:tailEnd/>
                </a:ln>
              </p:spPr>
              <p:txBody>
                <a:bodyPr/>
                <a:lstStyle/>
                <a:p>
                  <a:endParaRPr lang="zh-CN" altLang="en-US"/>
                </a:p>
              </p:txBody>
            </p:sp>
            <p:sp>
              <p:nvSpPr>
                <p:cNvPr id="96385" name="Freeform 167"/>
                <p:cNvSpPr>
                  <a:spLocks/>
                </p:cNvSpPr>
                <p:nvPr/>
              </p:nvSpPr>
              <p:spPr bwMode="auto">
                <a:xfrm>
                  <a:off x="4105" y="2653"/>
                  <a:ext cx="22" cy="72"/>
                </a:xfrm>
                <a:custGeom>
                  <a:avLst/>
                  <a:gdLst>
                    <a:gd name="T0" fmla="*/ 510 w 20"/>
                    <a:gd name="T1" fmla="*/ 0 h 63"/>
                    <a:gd name="T2" fmla="*/ 216 w 20"/>
                    <a:gd name="T3" fmla="*/ 5869 h 63"/>
                    <a:gd name="T4" fmla="*/ 0 w 20"/>
                    <a:gd name="T5" fmla="*/ 0 h 63"/>
                    <a:gd name="T6" fmla="*/ 510 w 20"/>
                    <a:gd name="T7" fmla="*/ 0 h 63"/>
                    <a:gd name="T8" fmla="*/ 0 60000 65536"/>
                    <a:gd name="T9" fmla="*/ 0 60000 65536"/>
                    <a:gd name="T10" fmla="*/ 0 60000 65536"/>
                    <a:gd name="T11" fmla="*/ 0 60000 65536"/>
                    <a:gd name="T12" fmla="*/ 0 w 20"/>
                    <a:gd name="T13" fmla="*/ 0 h 63"/>
                    <a:gd name="T14" fmla="*/ 20 w 20"/>
                    <a:gd name="T15" fmla="*/ 63 h 63"/>
                  </a:gdLst>
                  <a:ahLst/>
                  <a:cxnLst>
                    <a:cxn ang="T8">
                      <a:pos x="T0" y="T1"/>
                    </a:cxn>
                    <a:cxn ang="T9">
                      <a:pos x="T2" y="T3"/>
                    </a:cxn>
                    <a:cxn ang="T10">
                      <a:pos x="T4" y="T5"/>
                    </a:cxn>
                    <a:cxn ang="T11">
                      <a:pos x="T6" y="T7"/>
                    </a:cxn>
                  </a:cxnLst>
                  <a:rect l="T12" t="T13" r="T14" b="T15"/>
                  <a:pathLst>
                    <a:path w="20" h="63">
                      <a:moveTo>
                        <a:pt x="20" y="0"/>
                      </a:moveTo>
                      <a:lnTo>
                        <a:pt x="9" y="63"/>
                      </a:lnTo>
                      <a:lnTo>
                        <a:pt x="0" y="0"/>
                      </a:lnTo>
                      <a:lnTo>
                        <a:pt x="20" y="0"/>
                      </a:lnTo>
                    </a:path>
                  </a:pathLst>
                </a:custGeom>
                <a:solidFill>
                  <a:srgbClr val="CC0000"/>
                </a:solidFill>
                <a:ln w="19050">
                  <a:solidFill>
                    <a:srgbClr val="FF0000"/>
                  </a:solidFill>
                  <a:round/>
                  <a:headEnd/>
                  <a:tailEnd/>
                </a:ln>
              </p:spPr>
              <p:txBody>
                <a:bodyPr/>
                <a:lstStyle/>
                <a:p>
                  <a:endParaRPr lang="zh-CN" altLang="en-US"/>
                </a:p>
              </p:txBody>
            </p:sp>
            <p:sp>
              <p:nvSpPr>
                <p:cNvPr id="96386" name="Line 166"/>
                <p:cNvSpPr>
                  <a:spLocks noChangeShapeType="1"/>
                </p:cNvSpPr>
                <p:nvPr/>
              </p:nvSpPr>
              <p:spPr bwMode="auto">
                <a:xfrm flipV="1">
                  <a:off x="4115" y="2524"/>
                  <a:ext cx="1" cy="12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380" name="Group 161"/>
              <p:cNvGrpSpPr>
                <a:grpSpLocks/>
              </p:cNvGrpSpPr>
              <p:nvPr/>
            </p:nvGrpSpPr>
            <p:grpSpPr bwMode="auto">
              <a:xfrm flipV="1">
                <a:off x="3222" y="1936"/>
                <a:ext cx="22" cy="159"/>
                <a:chOff x="4105" y="2524"/>
                <a:chExt cx="22" cy="201"/>
              </a:xfrm>
            </p:grpSpPr>
            <p:sp>
              <p:nvSpPr>
                <p:cNvPr id="96381" name="Freeform 164"/>
                <p:cNvSpPr>
                  <a:spLocks/>
                </p:cNvSpPr>
                <p:nvPr/>
              </p:nvSpPr>
              <p:spPr bwMode="auto">
                <a:xfrm>
                  <a:off x="4105" y="2653"/>
                  <a:ext cx="22" cy="72"/>
                </a:xfrm>
                <a:custGeom>
                  <a:avLst/>
                  <a:gdLst>
                    <a:gd name="T0" fmla="*/ 510 w 20"/>
                    <a:gd name="T1" fmla="*/ 0 h 63"/>
                    <a:gd name="T2" fmla="*/ 216 w 20"/>
                    <a:gd name="T3" fmla="*/ 5869 h 63"/>
                    <a:gd name="T4" fmla="*/ 0 w 20"/>
                    <a:gd name="T5" fmla="*/ 0 h 63"/>
                    <a:gd name="T6" fmla="*/ 510 w 20"/>
                    <a:gd name="T7" fmla="*/ 0 h 63"/>
                    <a:gd name="T8" fmla="*/ 0 60000 65536"/>
                    <a:gd name="T9" fmla="*/ 0 60000 65536"/>
                    <a:gd name="T10" fmla="*/ 0 60000 65536"/>
                    <a:gd name="T11" fmla="*/ 0 60000 65536"/>
                    <a:gd name="T12" fmla="*/ 0 w 20"/>
                    <a:gd name="T13" fmla="*/ 0 h 63"/>
                    <a:gd name="T14" fmla="*/ 20 w 20"/>
                    <a:gd name="T15" fmla="*/ 63 h 63"/>
                  </a:gdLst>
                  <a:ahLst/>
                  <a:cxnLst>
                    <a:cxn ang="T8">
                      <a:pos x="T0" y="T1"/>
                    </a:cxn>
                    <a:cxn ang="T9">
                      <a:pos x="T2" y="T3"/>
                    </a:cxn>
                    <a:cxn ang="T10">
                      <a:pos x="T4" y="T5"/>
                    </a:cxn>
                    <a:cxn ang="T11">
                      <a:pos x="T6" y="T7"/>
                    </a:cxn>
                  </a:cxnLst>
                  <a:rect l="T12" t="T13" r="T14" b="T15"/>
                  <a:pathLst>
                    <a:path w="20" h="63">
                      <a:moveTo>
                        <a:pt x="20" y="0"/>
                      </a:moveTo>
                      <a:lnTo>
                        <a:pt x="9" y="63"/>
                      </a:lnTo>
                      <a:lnTo>
                        <a:pt x="0" y="0"/>
                      </a:lnTo>
                      <a:lnTo>
                        <a:pt x="20" y="0"/>
                      </a:lnTo>
                      <a:close/>
                    </a:path>
                  </a:pathLst>
                </a:custGeom>
                <a:solidFill>
                  <a:srgbClr val="CC0000"/>
                </a:solidFill>
                <a:ln w="19050">
                  <a:solidFill>
                    <a:srgbClr val="339933"/>
                  </a:solidFill>
                  <a:round/>
                  <a:headEnd/>
                  <a:tailEnd/>
                </a:ln>
              </p:spPr>
              <p:txBody>
                <a:bodyPr/>
                <a:lstStyle/>
                <a:p>
                  <a:endParaRPr lang="zh-CN" altLang="en-US"/>
                </a:p>
              </p:txBody>
            </p:sp>
            <p:sp>
              <p:nvSpPr>
                <p:cNvPr id="96382" name="Freeform 163"/>
                <p:cNvSpPr>
                  <a:spLocks/>
                </p:cNvSpPr>
                <p:nvPr/>
              </p:nvSpPr>
              <p:spPr bwMode="auto">
                <a:xfrm>
                  <a:off x="4105" y="2653"/>
                  <a:ext cx="22" cy="72"/>
                </a:xfrm>
                <a:custGeom>
                  <a:avLst/>
                  <a:gdLst>
                    <a:gd name="T0" fmla="*/ 510 w 20"/>
                    <a:gd name="T1" fmla="*/ 0 h 63"/>
                    <a:gd name="T2" fmla="*/ 216 w 20"/>
                    <a:gd name="T3" fmla="*/ 5869 h 63"/>
                    <a:gd name="T4" fmla="*/ 0 w 20"/>
                    <a:gd name="T5" fmla="*/ 0 h 63"/>
                    <a:gd name="T6" fmla="*/ 510 w 20"/>
                    <a:gd name="T7" fmla="*/ 0 h 63"/>
                    <a:gd name="T8" fmla="*/ 0 60000 65536"/>
                    <a:gd name="T9" fmla="*/ 0 60000 65536"/>
                    <a:gd name="T10" fmla="*/ 0 60000 65536"/>
                    <a:gd name="T11" fmla="*/ 0 60000 65536"/>
                    <a:gd name="T12" fmla="*/ 0 w 20"/>
                    <a:gd name="T13" fmla="*/ 0 h 63"/>
                    <a:gd name="T14" fmla="*/ 20 w 20"/>
                    <a:gd name="T15" fmla="*/ 63 h 63"/>
                  </a:gdLst>
                  <a:ahLst/>
                  <a:cxnLst>
                    <a:cxn ang="T8">
                      <a:pos x="T0" y="T1"/>
                    </a:cxn>
                    <a:cxn ang="T9">
                      <a:pos x="T2" y="T3"/>
                    </a:cxn>
                    <a:cxn ang="T10">
                      <a:pos x="T4" y="T5"/>
                    </a:cxn>
                    <a:cxn ang="T11">
                      <a:pos x="T6" y="T7"/>
                    </a:cxn>
                  </a:cxnLst>
                  <a:rect l="T12" t="T13" r="T14" b="T15"/>
                  <a:pathLst>
                    <a:path w="20" h="63">
                      <a:moveTo>
                        <a:pt x="20" y="0"/>
                      </a:moveTo>
                      <a:lnTo>
                        <a:pt x="9" y="63"/>
                      </a:lnTo>
                      <a:lnTo>
                        <a:pt x="0" y="0"/>
                      </a:lnTo>
                      <a:lnTo>
                        <a:pt x="20" y="0"/>
                      </a:lnTo>
                    </a:path>
                  </a:pathLst>
                </a:custGeom>
                <a:solidFill>
                  <a:srgbClr val="CC0000"/>
                </a:solidFill>
                <a:ln w="19050">
                  <a:solidFill>
                    <a:srgbClr val="339933"/>
                  </a:solidFill>
                  <a:round/>
                  <a:headEnd/>
                  <a:tailEnd/>
                </a:ln>
              </p:spPr>
              <p:txBody>
                <a:bodyPr/>
                <a:lstStyle/>
                <a:p>
                  <a:endParaRPr lang="zh-CN" altLang="en-US"/>
                </a:p>
              </p:txBody>
            </p:sp>
            <p:sp>
              <p:nvSpPr>
                <p:cNvPr id="96383" name="Line 162"/>
                <p:cNvSpPr>
                  <a:spLocks noChangeShapeType="1"/>
                </p:cNvSpPr>
                <p:nvPr/>
              </p:nvSpPr>
              <p:spPr bwMode="auto">
                <a:xfrm flipV="1">
                  <a:off x="4115" y="2524"/>
                  <a:ext cx="1" cy="129"/>
                </a:xfrm>
                <a:prstGeom prst="line">
                  <a:avLst/>
                </a:prstGeom>
                <a:noFill/>
                <a:ln w="19050">
                  <a:solidFill>
                    <a:srgbClr val="339933"/>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mc:AlternateContent xmlns:mc="http://schemas.openxmlformats.org/markup-compatibility/2006" xmlns:a14="http://schemas.microsoft.com/office/drawing/2010/main">
        <mc:Choice Requires="a14">
          <p:sp>
            <p:nvSpPr>
              <p:cNvPr id="96264" name="Object 317"/>
              <p:cNvSpPr txBox="1"/>
              <p:nvPr/>
            </p:nvSpPr>
            <p:spPr bwMode="auto">
              <a:xfrm>
                <a:off x="7342463" y="2996952"/>
                <a:ext cx="2261520" cy="723429"/>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I</m:t>
                              </m:r>
                            </m:e>
                            <m:sub>
                              <m:r>
                                <a:rPr lang="zh-CN" altLang="en-US" i="1">
                                  <a:solidFill>
                                    <a:srgbClr val="000000"/>
                                  </a:solidFill>
                                  <a:latin typeface="Cambria Math" panose="02040503050406030204" pitchFamily="18" charset="0"/>
                                </a:rPr>
                                <m:t>𝟏</m:t>
                              </m:r>
                            </m:sub>
                          </m:sSub>
                        </m:num>
                        <m:den>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I</m:t>
                              </m:r>
                            </m:e>
                            <m:sub>
                              <m:r>
                                <a:rPr lang="zh-CN" altLang="en-US" i="1">
                                  <a:solidFill>
                                    <a:srgbClr val="000000"/>
                                  </a:solidFill>
                                  <a:latin typeface="Cambria Math" panose="02040503050406030204" pitchFamily="18" charset="0"/>
                                </a:rPr>
                                <m:t>𝑥</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k</m:t>
                              </m:r>
                            </m:e>
                            <m:sub>
                              <m:r>
                                <a:rPr lang="zh-CN" altLang="en-US" i="1">
                                  <a:solidFill>
                                    <a:srgbClr val="000000"/>
                                  </a:solidFill>
                                  <a:latin typeface="Cambria Math" panose="02040503050406030204" pitchFamily="18" charset="0"/>
                                </a:rPr>
                                <m:t>𝟐</m:t>
                              </m:r>
                            </m:sub>
                          </m:sSub>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B</m:t>
                              </m:r>
                            </m:e>
                            <m:sub>
                              <m:r>
                                <a:rPr lang="zh-CN" altLang="en-US" i="1">
                                  <a:solidFill>
                                    <a:srgbClr val="000000"/>
                                  </a:solidFill>
                                  <a:latin typeface="Cambria Math" panose="02040503050406030204" pitchFamily="18" charset="0"/>
                                </a:rPr>
                                <m:t>𝟐</m:t>
                              </m:r>
                            </m:sub>
                          </m:sSub>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α</m:t>
                          </m:r>
                          <m:r>
                            <a:rPr lang="zh-CN" altLang="en-US" i="1">
                              <a:solidFill>
                                <a:srgbClr val="000000"/>
                              </a:solidFill>
                              <a:latin typeface="Cambria Math" panose="02040503050406030204" pitchFamily="18" charset="0"/>
                            </a:rPr>
                            <m:t>)</m:t>
                          </m:r>
                        </m:num>
                        <m:den>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k</m:t>
                              </m:r>
                            </m:e>
                            <m:sub>
                              <m:r>
                                <a:rPr lang="zh-CN" altLang="en-US" i="1">
                                  <a:solidFill>
                                    <a:srgbClr val="000000"/>
                                  </a:solidFill>
                                  <a:latin typeface="Cambria Math" panose="02040503050406030204" pitchFamily="18" charset="0"/>
                                </a:rPr>
                                <m:t>𝟏</m:t>
                              </m:r>
                            </m:sub>
                          </m:sSub>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B</m:t>
                              </m:r>
                            </m:e>
                            <m:sub>
                              <m:r>
                                <a:rPr lang="zh-CN" altLang="en-US" i="1">
                                  <a:solidFill>
                                    <a:srgbClr val="000000"/>
                                  </a:solidFill>
                                  <a:latin typeface="Cambria Math" panose="02040503050406030204" pitchFamily="18" charset="0"/>
                                </a:rPr>
                                <m:t>𝟏</m:t>
                              </m:r>
                            </m:sub>
                          </m:sSub>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α</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α</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96264" name="Object 317"/>
              <p:cNvSpPr txBox="1">
                <a:spLocks noRot="1" noChangeAspect="1" noMove="1" noResize="1" noEditPoints="1" noAdjustHandles="1" noChangeArrowheads="1" noChangeShapeType="1" noTextEdit="1"/>
              </p:cNvSpPr>
              <p:nvPr/>
            </p:nvSpPr>
            <p:spPr bwMode="auto">
              <a:xfrm>
                <a:off x="7342463" y="2996952"/>
                <a:ext cx="2261520" cy="723429"/>
              </a:xfrm>
              <a:prstGeom prst="rect">
                <a:avLst/>
              </a:prstGeom>
              <a:blipFill rotWithShape="0">
                <a:blip r:embed="rId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266" name="Object 319"/>
              <p:cNvSpPr txBox="1"/>
              <p:nvPr/>
            </p:nvSpPr>
            <p:spPr bwMode="auto">
              <a:xfrm>
                <a:off x="10267983" y="3745955"/>
                <a:ext cx="1490910" cy="68590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I</m:t>
                              </m:r>
                            </m:e>
                            <m:sub>
                              <m:r>
                                <a:rPr lang="zh-CN" altLang="en-US" i="1">
                                  <a:solidFill>
                                    <a:srgbClr val="000000"/>
                                  </a:solidFill>
                                  <a:latin typeface="Cambria Math" panose="02040503050406030204" pitchFamily="18" charset="0"/>
                                </a:rPr>
                                <m:t>𝟏</m:t>
                              </m:r>
                            </m:sub>
                          </m:sSub>
                        </m:num>
                        <m:den>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I</m:t>
                              </m:r>
                            </m:e>
                            <m:sub>
                              <m:r>
                                <a:rPr lang="zh-CN" altLang="en-US" i="1">
                                  <a:solidFill>
                                    <a:srgbClr val="000000"/>
                                  </a:solidFill>
                                  <a:latin typeface="Cambria Math" panose="02040503050406030204" pitchFamily="18" charset="0"/>
                                </a:rPr>
                                <m:t>𝑥</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R</m:t>
                              </m:r>
                            </m:e>
                            <m:sub>
                              <m:r>
                                <a:rPr lang="zh-CN" altLang="en-US" i="1">
                                  <a:solidFill>
                                    <a:srgbClr val="000000"/>
                                  </a:solidFill>
                                  <a:latin typeface="Cambria Math" panose="02040503050406030204" pitchFamily="18" charset="0"/>
                                </a:rPr>
                                <m:t>𝟐</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R</m:t>
                              </m:r>
                            </m:e>
                            <m:sub>
                              <m:r>
                                <m:rPr>
                                  <m:sty m:val="p"/>
                                </m:rPr>
                                <a:rPr lang="zh-CN" altLang="en-US" i="1">
                                  <a:solidFill>
                                    <a:srgbClr val="000000"/>
                                  </a:solidFill>
                                  <a:latin typeface="Cambria Math" panose="02040503050406030204" pitchFamily="18" charset="0"/>
                                </a:rPr>
                                <m:t>x</m:t>
                              </m:r>
                            </m:sub>
                          </m:sSub>
                        </m:num>
                        <m:den>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R</m:t>
                              </m:r>
                            </m:e>
                            <m:sub>
                              <m:r>
                                <a:rPr lang="zh-CN" altLang="en-US" i="1">
                                  <a:solidFill>
                                    <a:srgbClr val="000000"/>
                                  </a:solidFill>
                                  <a:latin typeface="Cambria Math" panose="02040503050406030204" pitchFamily="18" charset="0"/>
                                </a:rPr>
                                <m:t>𝟏</m:t>
                              </m:r>
                            </m:sub>
                          </m:sSub>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R</m:t>
                          </m:r>
                        </m:den>
                      </m:f>
                    </m:oMath>
                  </m:oMathPara>
                </a14:m>
                <a:endParaRPr lang="zh-CN" altLang="en-US" dirty="0"/>
              </a:p>
            </p:txBody>
          </p:sp>
        </mc:Choice>
        <mc:Fallback xmlns="">
          <p:sp>
            <p:nvSpPr>
              <p:cNvPr id="96266" name="Object 319"/>
              <p:cNvSpPr txBox="1">
                <a:spLocks noRot="1" noChangeAspect="1" noMove="1" noResize="1" noEditPoints="1" noAdjustHandles="1" noChangeArrowheads="1" noChangeShapeType="1" noTextEdit="1"/>
              </p:cNvSpPr>
              <p:nvPr/>
            </p:nvSpPr>
            <p:spPr bwMode="auto">
              <a:xfrm>
                <a:off x="10267983" y="3745955"/>
                <a:ext cx="1490910" cy="685907"/>
              </a:xfrm>
              <a:prstGeom prst="rect">
                <a:avLst/>
              </a:prstGeom>
              <a:blipFill rotWithShape="0">
                <a:blip r:embed="rId5"/>
                <a:stretch>
                  <a:fillRect/>
                </a:stretch>
              </a:blipFill>
              <a:ln>
                <a:noFill/>
              </a:ln>
              <a:effectLst/>
            </p:spPr>
            <p:txBody>
              <a:bodyPr/>
              <a:lstStyle/>
              <a:p>
                <a:r>
                  <a:rPr lang="zh-CN" altLang="en-US">
                    <a:noFill/>
                  </a:rPr>
                  <a:t> </a:t>
                </a:r>
              </a:p>
            </p:txBody>
          </p:sp>
        </mc:Fallback>
      </mc:AlternateContent>
      <p:sp>
        <p:nvSpPr>
          <p:cNvPr id="96267" name="Rectangle 321"/>
          <p:cNvSpPr>
            <a:spLocks noChangeArrowheads="1"/>
          </p:cNvSpPr>
          <p:nvPr/>
        </p:nvSpPr>
        <p:spPr bwMode="auto">
          <a:xfrm>
            <a:off x="6312024" y="4394754"/>
            <a:ext cx="54006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90000" tIns="46800" rIns="90000" bIns="46800" anchor="ctr">
            <a:spAutoFit/>
          </a:bodyPr>
          <a:lstStyle>
            <a:lvl1pPr indent="266700">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lang="zh-CN" altLang="en-US" sz="1600" dirty="0">
                <a:solidFill>
                  <a:schemeClr val="tx1"/>
                </a:solidFill>
                <a:latin typeface="+mn-lt"/>
              </a:rPr>
              <a:t>已知</a:t>
            </a:r>
            <a:r>
              <a:rPr lang="en-US" altLang="zh-CN" sz="1600" dirty="0">
                <a:solidFill>
                  <a:schemeClr val="tx1"/>
                </a:solidFill>
                <a:latin typeface="+mn-lt"/>
              </a:rPr>
              <a:t>R</a:t>
            </a:r>
            <a:r>
              <a:rPr lang="zh-CN" altLang="en-US" sz="1600" dirty="0">
                <a:solidFill>
                  <a:schemeClr val="tx1"/>
                </a:solidFill>
                <a:latin typeface="+mn-lt"/>
              </a:rPr>
              <a:t>为标准电阻，</a:t>
            </a:r>
            <a:r>
              <a:rPr lang="en-US" altLang="zh-CN" sz="1600" dirty="0">
                <a:solidFill>
                  <a:schemeClr val="tx1"/>
                </a:solidFill>
                <a:latin typeface="+mn-lt"/>
              </a:rPr>
              <a:t>R1</a:t>
            </a:r>
            <a:r>
              <a:rPr lang="zh-CN" altLang="en-US" sz="1600" dirty="0">
                <a:solidFill>
                  <a:schemeClr val="tx1"/>
                </a:solidFill>
                <a:latin typeface="+mn-lt"/>
              </a:rPr>
              <a:t>和</a:t>
            </a:r>
            <a:r>
              <a:rPr lang="en-US" altLang="zh-CN" sz="1600" dirty="0">
                <a:solidFill>
                  <a:schemeClr val="tx1"/>
                </a:solidFill>
                <a:latin typeface="+mn-lt"/>
              </a:rPr>
              <a:t>R2</a:t>
            </a:r>
            <a:r>
              <a:rPr lang="zh-CN" altLang="en-US" sz="1600" dirty="0">
                <a:solidFill>
                  <a:schemeClr val="tx1"/>
                </a:solidFill>
                <a:latin typeface="+mn-lt"/>
              </a:rPr>
              <a:t>分别为电压线圈和电流线圈的电阻。</a:t>
            </a:r>
          </a:p>
        </p:txBody>
      </p:sp>
      <p:sp>
        <p:nvSpPr>
          <p:cNvPr id="96268" name="TextBox 275"/>
          <p:cNvSpPr txBox="1">
            <a:spLocks noChangeArrowheads="1"/>
          </p:cNvSpPr>
          <p:nvPr/>
        </p:nvSpPr>
        <p:spPr bwMode="auto">
          <a:xfrm>
            <a:off x="6501570" y="3871862"/>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solidFill>
                  <a:schemeClr val="tx1"/>
                </a:solidFill>
              </a:rPr>
              <a:t>因为：</a:t>
            </a:r>
          </a:p>
        </p:txBody>
      </p:sp>
      <mc:AlternateContent xmlns:mc="http://schemas.openxmlformats.org/markup-compatibility/2006" xmlns:a14="http://schemas.microsoft.com/office/drawing/2010/main">
        <mc:Choice Requires="a14">
          <p:sp>
            <p:nvSpPr>
              <p:cNvPr id="96269" name="Object 322"/>
              <p:cNvSpPr txBox="1"/>
              <p:nvPr/>
            </p:nvSpPr>
            <p:spPr bwMode="auto">
              <a:xfrm>
                <a:off x="7827771" y="4860405"/>
                <a:ext cx="3185667" cy="669806"/>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α</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I</m:t>
                              </m:r>
                            </m:e>
                            <m:sub>
                              <m:r>
                                <a:rPr lang="zh-CN" altLang="en-US" i="1">
                                  <a:solidFill>
                                    <a:srgbClr val="000000"/>
                                  </a:solidFill>
                                  <a:latin typeface="Cambria Math" panose="02040503050406030204" pitchFamily="18" charset="0"/>
                                </a:rPr>
                                <m:t>𝟏</m:t>
                              </m:r>
                            </m:sub>
                          </m:sSub>
                        </m:num>
                        <m:den>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I</m:t>
                              </m:r>
                            </m:e>
                            <m:sub>
                              <m:r>
                                <a:rPr lang="zh-CN" altLang="en-US" i="1">
                                  <a:solidFill>
                                    <a:srgbClr val="000000"/>
                                  </a:solidFill>
                                  <a:latin typeface="Cambria Math" panose="02040503050406030204" pitchFamily="18" charset="0"/>
                                </a:rPr>
                                <m:t>𝑥</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R</m:t>
                              </m:r>
                            </m:e>
                            <m:sub>
                              <m:r>
                                <a:rPr lang="zh-CN" altLang="en-US" i="1">
                                  <a:solidFill>
                                    <a:srgbClr val="000000"/>
                                  </a:solidFill>
                                  <a:latin typeface="Cambria Math" panose="02040503050406030204" pitchFamily="18" charset="0"/>
                                </a:rPr>
                                <m:t>𝟐</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R</m:t>
                              </m:r>
                            </m:e>
                            <m:sub>
                              <m:r>
                                <m:rPr>
                                  <m:sty m:val="p"/>
                                </m:rPr>
                                <a:rPr lang="zh-CN" altLang="en-US" i="1">
                                  <a:solidFill>
                                    <a:srgbClr val="000000"/>
                                  </a:solidFill>
                                  <a:latin typeface="Cambria Math" panose="02040503050406030204" pitchFamily="18" charset="0"/>
                                </a:rPr>
                                <m:t>x</m:t>
                              </m:r>
                            </m:sub>
                          </m:sSub>
                        </m:num>
                        <m:den>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R</m:t>
                              </m:r>
                            </m:e>
                            <m:sub>
                              <m:r>
                                <a:rPr lang="zh-CN" altLang="en-US" i="1">
                                  <a:solidFill>
                                    <a:srgbClr val="000000"/>
                                  </a:solidFill>
                                  <a:latin typeface="Cambria Math" panose="02040503050406030204" pitchFamily="18" charset="0"/>
                                </a:rPr>
                                <m:t>𝟏</m:t>
                              </m:r>
                            </m:sub>
                          </m:sSub>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R</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𝑓</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R</m:t>
                          </m:r>
                        </m:e>
                        <m:sub>
                          <m:r>
                            <m:rPr>
                              <m:sty m:val="p"/>
                            </m:rPr>
                            <a:rPr lang="zh-CN" altLang="en-US" i="1">
                              <a:solidFill>
                                <a:srgbClr val="000000"/>
                              </a:solidFill>
                              <a:latin typeface="Cambria Math" panose="02040503050406030204" pitchFamily="18" charset="0"/>
                            </a:rPr>
                            <m:t>x</m:t>
                          </m:r>
                        </m:sub>
                      </m:sSub>
                      <m:r>
                        <a:rPr lang="zh-CN" altLang="en-US" i="1">
                          <a:solidFill>
                            <a:srgbClr val="000000"/>
                          </a:solidFill>
                          <a:latin typeface="Cambria Math" panose="02040503050406030204" pitchFamily="18" charset="0"/>
                        </a:rPr>
                        <m:t>)</m:t>
                      </m:r>
                    </m:oMath>
                  </m:oMathPara>
                </a14:m>
                <a:endParaRPr lang="zh-CN" altLang="en-US" dirty="0">
                  <a:latin typeface="+mn-lt"/>
                </a:endParaRPr>
              </a:p>
            </p:txBody>
          </p:sp>
        </mc:Choice>
        <mc:Fallback xmlns="">
          <p:sp>
            <p:nvSpPr>
              <p:cNvPr id="96269" name="Object 322"/>
              <p:cNvSpPr txBox="1">
                <a:spLocks noRot="1" noChangeAspect="1" noMove="1" noResize="1" noEditPoints="1" noAdjustHandles="1" noChangeArrowheads="1" noChangeShapeType="1" noTextEdit="1"/>
              </p:cNvSpPr>
              <p:nvPr/>
            </p:nvSpPr>
            <p:spPr bwMode="auto">
              <a:xfrm>
                <a:off x="7827771" y="4860405"/>
                <a:ext cx="3185667" cy="669806"/>
              </a:xfrm>
              <a:prstGeom prst="rect">
                <a:avLst/>
              </a:prstGeom>
              <a:blipFill rotWithShape="0">
                <a:blip r:embed="rId6"/>
                <a:stretch>
                  <a:fillRect/>
                </a:stretch>
              </a:blipFill>
              <a:ln>
                <a:noFill/>
              </a:ln>
              <a:effectLst/>
            </p:spPr>
            <p:txBody>
              <a:bodyPr/>
              <a:lstStyle/>
              <a:p>
                <a:r>
                  <a:rPr lang="zh-CN" altLang="en-US">
                    <a:noFill/>
                  </a:rPr>
                  <a:t> </a:t>
                </a:r>
              </a:p>
            </p:txBody>
          </p:sp>
        </mc:Fallback>
      </mc:AlternateContent>
      <p:sp>
        <p:nvSpPr>
          <p:cNvPr id="96270" name="TextBox 277"/>
          <p:cNvSpPr txBox="1">
            <a:spLocks noChangeArrowheads="1"/>
          </p:cNvSpPr>
          <p:nvPr/>
        </p:nvSpPr>
        <p:spPr bwMode="auto">
          <a:xfrm>
            <a:off x="6660143" y="5570722"/>
            <a:ext cx="528019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1600" dirty="0">
                <a:solidFill>
                  <a:srgbClr val="FF0000"/>
                </a:solidFill>
                <a:latin typeface="+mn-lt"/>
                <a:ea typeface="+mn-ea"/>
              </a:rPr>
              <a:t>结论：偏转角</a:t>
            </a:r>
            <a:r>
              <a:rPr lang="zh-CN" altLang="en-US" sz="1600" dirty="0">
                <a:solidFill>
                  <a:srgbClr val="FF0000"/>
                </a:solidFill>
                <a:latin typeface="+mn-lt"/>
                <a:ea typeface="+mn-ea"/>
                <a:sym typeface="Symbol" panose="05050102010706020507" pitchFamily="18" charset="2"/>
              </a:rPr>
              <a:t></a:t>
            </a:r>
            <a:r>
              <a:rPr lang="zh-CN" altLang="en-US" sz="1600" dirty="0">
                <a:solidFill>
                  <a:srgbClr val="FF0000"/>
                </a:solidFill>
                <a:latin typeface="+mn-lt"/>
                <a:ea typeface="+mn-ea"/>
              </a:rPr>
              <a:t>与被测电阻</a:t>
            </a:r>
            <a:r>
              <a:rPr lang="en-US" altLang="zh-CN" sz="1600" i="1" dirty="0">
                <a:solidFill>
                  <a:srgbClr val="FF0000"/>
                </a:solidFill>
                <a:latin typeface="+mn-lt"/>
                <a:ea typeface="+mn-ea"/>
                <a:cs typeface="Times New Roman" panose="02020603050405020304" pitchFamily="18" charset="0"/>
              </a:rPr>
              <a:t>R</a:t>
            </a:r>
            <a:r>
              <a:rPr lang="en-US" altLang="zh-CN" sz="1600" i="1" baseline="-25000" dirty="0">
                <a:solidFill>
                  <a:srgbClr val="FF0000"/>
                </a:solidFill>
                <a:latin typeface="+mn-lt"/>
                <a:ea typeface="+mn-ea"/>
                <a:cs typeface="Times New Roman" panose="02020603050405020304" pitchFamily="18" charset="0"/>
              </a:rPr>
              <a:t>x</a:t>
            </a:r>
            <a:r>
              <a:rPr lang="zh-CN" altLang="en-US" sz="1600" dirty="0">
                <a:solidFill>
                  <a:srgbClr val="FF0000"/>
                </a:solidFill>
                <a:latin typeface="+mn-lt"/>
                <a:ea typeface="+mn-ea"/>
              </a:rPr>
              <a:t>有一定的函数关系，通过标定，</a:t>
            </a:r>
            <a:r>
              <a:rPr lang="zh-CN" altLang="en-US" sz="1600" dirty="0">
                <a:solidFill>
                  <a:srgbClr val="FF0000"/>
                </a:solidFill>
                <a:latin typeface="+mn-lt"/>
                <a:ea typeface="+mn-ea"/>
                <a:sym typeface="Symbol" panose="05050102010706020507" pitchFamily="18" charset="2"/>
              </a:rPr>
              <a:t></a:t>
            </a:r>
            <a:r>
              <a:rPr lang="zh-CN" altLang="en-US" sz="1600" dirty="0">
                <a:solidFill>
                  <a:srgbClr val="FF0000"/>
                </a:solidFill>
                <a:latin typeface="+mn-lt"/>
                <a:ea typeface="+mn-ea"/>
              </a:rPr>
              <a:t>角就能反映被测电阻的大小。</a:t>
            </a:r>
            <a:endParaRPr lang="en-US" altLang="zh-CN" sz="1600" dirty="0">
              <a:solidFill>
                <a:srgbClr val="FF0000"/>
              </a:solidFill>
              <a:latin typeface="+mn-lt"/>
              <a:ea typeface="+mn-ea"/>
            </a:endParaRPr>
          </a:p>
          <a:p>
            <a:pPr eaLnBrk="1" hangingPunct="1">
              <a:lnSpc>
                <a:spcPct val="100000"/>
              </a:lnSpc>
              <a:spcBef>
                <a:spcPct val="0"/>
              </a:spcBef>
              <a:buSzTx/>
              <a:buFontTx/>
              <a:buNone/>
            </a:pPr>
            <a:r>
              <a:rPr lang="zh-CN" altLang="en-US" sz="1600" dirty="0">
                <a:solidFill>
                  <a:srgbClr val="FF0000"/>
                </a:solidFill>
                <a:latin typeface="+mn-lt"/>
                <a:ea typeface="+mn-ea"/>
              </a:rPr>
              <a:t>偏转角</a:t>
            </a:r>
            <a:r>
              <a:rPr lang="zh-CN" altLang="en-US" sz="1600" dirty="0">
                <a:solidFill>
                  <a:srgbClr val="FF0000"/>
                </a:solidFill>
                <a:latin typeface="+mn-lt"/>
                <a:ea typeface="+mn-ea"/>
                <a:sym typeface="Symbol" panose="05050102010706020507" pitchFamily="18" charset="2"/>
              </a:rPr>
              <a:t></a:t>
            </a:r>
            <a:r>
              <a:rPr lang="zh-CN" altLang="en-US" sz="1600" dirty="0">
                <a:solidFill>
                  <a:srgbClr val="FF0000"/>
                </a:solidFill>
                <a:latin typeface="+mn-lt"/>
                <a:ea typeface="+mn-ea"/>
              </a:rPr>
              <a:t>与电源电压</a:t>
            </a:r>
            <a:r>
              <a:rPr lang="en-US" altLang="zh-CN" sz="1600" dirty="0">
                <a:solidFill>
                  <a:srgbClr val="FF0000"/>
                </a:solidFill>
                <a:latin typeface="+mn-lt"/>
                <a:ea typeface="+mn-ea"/>
              </a:rPr>
              <a:t>U</a:t>
            </a:r>
            <a:r>
              <a:rPr lang="zh-CN" altLang="en-US" sz="1600" dirty="0">
                <a:solidFill>
                  <a:srgbClr val="FF0000"/>
                </a:solidFill>
                <a:latin typeface="+mn-lt"/>
                <a:ea typeface="+mn-ea"/>
              </a:rPr>
              <a:t>无关，所以手摇发电机转动的快慢不影响读数。</a:t>
            </a:r>
          </a:p>
        </p:txBody>
      </p:sp>
      <p:cxnSp>
        <p:nvCxnSpPr>
          <p:cNvPr id="4" name="直接箭头连接符 3"/>
          <p:cNvCxnSpPr>
            <a:cxnSpLocks/>
          </p:cNvCxnSpPr>
          <p:nvPr/>
        </p:nvCxnSpPr>
        <p:spPr>
          <a:xfrm flipH="1">
            <a:off x="685590" y="4980352"/>
            <a:ext cx="1532825" cy="325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4240" y="4376294"/>
            <a:ext cx="668469" cy="523220"/>
          </a:xfrm>
          <a:prstGeom prst="rect">
            <a:avLst/>
          </a:prstGeom>
        </p:spPr>
        <p:txBody>
          <a:bodyPr wrap="square">
            <a:spAutoFit/>
          </a:bodyPr>
          <a:lstStyle/>
          <a:p>
            <a:r>
              <a:rPr lang="zh-CN" altLang="en-US" sz="1400" dirty="0">
                <a:solidFill>
                  <a:srgbClr val="222222"/>
                </a:solidFill>
                <a:latin typeface="+mn-ea"/>
                <a:cs typeface="Times New Roman" panose="02020603050405020304" pitchFamily="18" charset="0"/>
              </a:rPr>
              <a:t>电压线圈</a:t>
            </a:r>
            <a:endParaRPr lang="zh-CN" altLang="en-US" sz="1400" dirty="0"/>
          </a:p>
        </p:txBody>
      </p:sp>
      <p:cxnSp>
        <p:nvCxnSpPr>
          <p:cNvPr id="149" name="直接箭头连接符 148"/>
          <p:cNvCxnSpPr>
            <a:cxnSpLocks/>
          </p:cNvCxnSpPr>
          <p:nvPr/>
        </p:nvCxnSpPr>
        <p:spPr>
          <a:xfrm flipH="1">
            <a:off x="527465" y="4596584"/>
            <a:ext cx="1748663" cy="18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矩形 150"/>
          <p:cNvSpPr/>
          <p:nvPr/>
        </p:nvSpPr>
        <p:spPr>
          <a:xfrm>
            <a:off x="223732" y="5055194"/>
            <a:ext cx="650391" cy="523220"/>
          </a:xfrm>
          <a:prstGeom prst="rect">
            <a:avLst/>
          </a:prstGeom>
        </p:spPr>
        <p:txBody>
          <a:bodyPr wrap="square">
            <a:spAutoFit/>
          </a:bodyPr>
          <a:lstStyle/>
          <a:p>
            <a:r>
              <a:rPr lang="zh-CN" altLang="en-US" sz="1400" dirty="0">
                <a:solidFill>
                  <a:srgbClr val="222222"/>
                </a:solidFill>
                <a:latin typeface="+mn-ea"/>
                <a:cs typeface="Times New Roman" panose="02020603050405020304" pitchFamily="18" charset="0"/>
              </a:rPr>
              <a:t>电流线圈</a:t>
            </a:r>
            <a:endParaRPr lang="zh-CN" altLang="en-US" sz="1400" dirty="0"/>
          </a:p>
        </p:txBody>
      </p:sp>
      <p:sp>
        <p:nvSpPr>
          <p:cNvPr id="157" name="矩形 156">
            <a:extLst>
              <a:ext uri="{FF2B5EF4-FFF2-40B4-BE49-F238E27FC236}">
                <a16:creationId xmlns:a16="http://schemas.microsoft.com/office/drawing/2014/main" id="{64103A90-0E12-4153-9C49-C38D9C8AE87C}"/>
              </a:ext>
            </a:extLst>
          </p:cNvPr>
          <p:cNvSpPr/>
          <p:nvPr/>
        </p:nvSpPr>
        <p:spPr>
          <a:xfrm>
            <a:off x="2573653" y="4895173"/>
            <a:ext cx="429693" cy="307777"/>
          </a:xfrm>
          <a:prstGeom prst="rect">
            <a:avLst/>
          </a:prstGeom>
        </p:spPr>
        <p:txBody>
          <a:bodyPr wrap="square">
            <a:spAutoFit/>
          </a:bodyPr>
          <a:lstStyle/>
          <a:p>
            <a:r>
              <a:rPr lang="en-US" altLang="zh-CN" sz="1400" dirty="0"/>
              <a:t>R1</a:t>
            </a:r>
            <a:endParaRPr lang="zh-CN" altLang="en-US" sz="1400" dirty="0"/>
          </a:p>
        </p:txBody>
      </p:sp>
      <p:sp>
        <p:nvSpPr>
          <p:cNvPr id="158" name="矩形 157">
            <a:extLst>
              <a:ext uri="{FF2B5EF4-FFF2-40B4-BE49-F238E27FC236}">
                <a16:creationId xmlns:a16="http://schemas.microsoft.com/office/drawing/2014/main" id="{EEF10531-3D3A-43E6-8A96-9C85FCF8AABA}"/>
              </a:ext>
            </a:extLst>
          </p:cNvPr>
          <p:cNvSpPr/>
          <p:nvPr/>
        </p:nvSpPr>
        <p:spPr>
          <a:xfrm flipH="1">
            <a:off x="1815235" y="4717015"/>
            <a:ext cx="423697" cy="307777"/>
          </a:xfrm>
          <a:prstGeom prst="rect">
            <a:avLst/>
          </a:prstGeom>
        </p:spPr>
        <p:txBody>
          <a:bodyPr wrap="square">
            <a:spAutoFit/>
          </a:bodyPr>
          <a:lstStyle/>
          <a:p>
            <a:r>
              <a:rPr lang="en-US" altLang="zh-CN" sz="1400" dirty="0"/>
              <a:t>R2</a:t>
            </a:r>
            <a:endParaRPr lang="zh-CN" altLang="en-US" sz="1400" dirty="0"/>
          </a:p>
        </p:txBody>
      </p:sp>
      <p:sp>
        <p:nvSpPr>
          <p:cNvPr id="9" name="Rectangle 321">
            <a:extLst>
              <a:ext uri="{FF2B5EF4-FFF2-40B4-BE49-F238E27FC236}">
                <a16:creationId xmlns:a16="http://schemas.microsoft.com/office/drawing/2014/main" id="{69C74B93-9CAE-D6C0-DD4C-CE4A95F04FA9}"/>
              </a:ext>
            </a:extLst>
          </p:cNvPr>
          <p:cNvSpPr>
            <a:spLocks noChangeArrowheads="1"/>
          </p:cNvSpPr>
          <p:nvPr/>
        </p:nvSpPr>
        <p:spPr bwMode="auto">
          <a:xfrm>
            <a:off x="9323119" y="3189066"/>
            <a:ext cx="964605"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90000" tIns="46800" rIns="90000" bIns="46800" anchor="ctr">
            <a:spAutoFit/>
          </a:bodyPr>
          <a:lstStyle>
            <a:lvl1pPr indent="266700">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lang="zh-CN" altLang="en-US" sz="1600" dirty="0">
                <a:solidFill>
                  <a:schemeClr val="tx1"/>
                </a:solidFill>
                <a:latin typeface="+mn-lt"/>
              </a:rPr>
              <a:t>或者</a:t>
            </a:r>
          </a:p>
        </p:txBody>
      </p:sp>
      <p:sp>
        <p:nvSpPr>
          <p:cNvPr id="13" name="箭头: 右 12">
            <a:extLst>
              <a:ext uri="{FF2B5EF4-FFF2-40B4-BE49-F238E27FC236}">
                <a16:creationId xmlns:a16="http://schemas.microsoft.com/office/drawing/2014/main" id="{D72E4B2E-7FC5-9247-D65F-8D139FEB40F6}"/>
              </a:ext>
            </a:extLst>
          </p:cNvPr>
          <p:cNvSpPr/>
          <p:nvPr/>
        </p:nvSpPr>
        <p:spPr>
          <a:xfrm>
            <a:off x="9874162" y="4012815"/>
            <a:ext cx="260611" cy="1752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321">
            <a:extLst>
              <a:ext uri="{FF2B5EF4-FFF2-40B4-BE49-F238E27FC236}">
                <a16:creationId xmlns:a16="http://schemas.microsoft.com/office/drawing/2014/main" id="{E29474C8-40AF-D595-E304-A1E0361C37E1}"/>
              </a:ext>
            </a:extLst>
          </p:cNvPr>
          <p:cNvSpPr>
            <a:spLocks noChangeArrowheads="1"/>
          </p:cNvSpPr>
          <p:nvPr/>
        </p:nvSpPr>
        <p:spPr bwMode="auto">
          <a:xfrm>
            <a:off x="7784115" y="1240489"/>
            <a:ext cx="3639735"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90000" tIns="46800" rIns="90000" bIns="46800" anchor="ctr">
            <a:spAutoFit/>
          </a:bodyPr>
          <a:lstStyle>
            <a:lvl1pPr indent="266700">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lang="zh-CN" altLang="en-US" sz="1600" dirty="0">
                <a:solidFill>
                  <a:schemeClr val="tx1"/>
                </a:solidFill>
                <a:latin typeface="+mn-lt"/>
              </a:rPr>
              <a:t>为磁感应强度与偏转角      的函数。</a:t>
            </a:r>
          </a:p>
        </p:txBody>
      </p:sp>
      <p:sp>
        <p:nvSpPr>
          <p:cNvPr id="3" name="矩形 2"/>
          <p:cNvSpPr/>
          <p:nvPr/>
        </p:nvSpPr>
        <p:spPr>
          <a:xfrm>
            <a:off x="6548663" y="1211074"/>
            <a:ext cx="760144" cy="369332"/>
          </a:xfrm>
          <a:prstGeom prst="rect">
            <a:avLst/>
          </a:prstGeom>
        </p:spPr>
        <p:txBody>
          <a:bodyPr wrap="none">
            <a:spAutoFit/>
          </a:bodyPr>
          <a:lstStyle/>
          <a:p>
            <a:r>
              <a:rPr lang="en-US" altLang="zh-CN" i="1" dirty="0">
                <a:latin typeface="+mn-lt"/>
              </a:rPr>
              <a:t>B</a:t>
            </a:r>
            <a:r>
              <a:rPr lang="en-US" altLang="zh-CN" baseline="-25000" dirty="0">
                <a:latin typeface="+mn-lt"/>
              </a:rPr>
              <a:t>1</a:t>
            </a:r>
            <a:r>
              <a:rPr lang="en-US" altLang="zh-CN" i="1" dirty="0">
                <a:latin typeface="+mn-lt"/>
              </a:rPr>
              <a:t> </a:t>
            </a:r>
            <a:r>
              <a:rPr lang="en-US" altLang="zh-CN" dirty="0">
                <a:latin typeface="+mn-lt"/>
              </a:rPr>
              <a:t>(</a:t>
            </a:r>
            <a:r>
              <a:rPr lang="en-US" altLang="zh-CN" dirty="0">
                <a:latin typeface="+mn-lt"/>
                <a:sym typeface="Symbol" panose="05050102010706020507" pitchFamily="18" charset="2"/>
              </a:rPr>
              <a:t></a:t>
            </a:r>
            <a:r>
              <a:rPr lang="en-US" altLang="zh-CN" dirty="0">
                <a:latin typeface="+mn-lt"/>
              </a:rPr>
              <a:t>)</a:t>
            </a:r>
            <a:endParaRPr lang="zh-CN" altLang="en-US" dirty="0">
              <a:latin typeface="+mn-lt"/>
            </a:endParaRPr>
          </a:p>
        </p:txBody>
      </p:sp>
      <p:sp>
        <p:nvSpPr>
          <p:cNvPr id="160" name="矩形 159"/>
          <p:cNvSpPr/>
          <p:nvPr/>
        </p:nvSpPr>
        <p:spPr>
          <a:xfrm>
            <a:off x="7285678" y="1221421"/>
            <a:ext cx="760144" cy="369332"/>
          </a:xfrm>
          <a:prstGeom prst="rect">
            <a:avLst/>
          </a:prstGeom>
        </p:spPr>
        <p:txBody>
          <a:bodyPr wrap="none">
            <a:spAutoFit/>
          </a:bodyPr>
          <a:lstStyle/>
          <a:p>
            <a:r>
              <a:rPr lang="en-US" altLang="zh-CN" i="1" dirty="0">
                <a:latin typeface="+mn-lt"/>
              </a:rPr>
              <a:t>B</a:t>
            </a:r>
            <a:r>
              <a:rPr lang="en-US" altLang="zh-CN" baseline="-25000" dirty="0">
                <a:latin typeface="+mn-lt"/>
              </a:rPr>
              <a:t>2</a:t>
            </a:r>
            <a:r>
              <a:rPr lang="en-US" altLang="zh-CN" i="1" dirty="0">
                <a:latin typeface="+mn-lt"/>
              </a:rPr>
              <a:t> </a:t>
            </a:r>
            <a:r>
              <a:rPr lang="en-US" altLang="zh-CN" dirty="0">
                <a:latin typeface="+mn-lt"/>
              </a:rPr>
              <a:t>(</a:t>
            </a:r>
            <a:r>
              <a:rPr lang="en-US" altLang="zh-CN" dirty="0">
                <a:sym typeface="Symbol" panose="05050102010706020507" pitchFamily="18" charset="2"/>
              </a:rPr>
              <a:t></a:t>
            </a:r>
            <a:r>
              <a:rPr lang="en-US" altLang="zh-CN" dirty="0">
                <a:latin typeface="+mn-lt"/>
              </a:rPr>
              <a:t>)</a:t>
            </a:r>
            <a:endParaRPr lang="zh-CN" altLang="en-US" dirty="0">
              <a:latin typeface="+mn-lt"/>
            </a:endParaRPr>
          </a:p>
        </p:txBody>
      </p:sp>
      <p:sp>
        <p:nvSpPr>
          <p:cNvPr id="6" name="矩形 5"/>
          <p:cNvSpPr/>
          <p:nvPr/>
        </p:nvSpPr>
        <p:spPr>
          <a:xfrm>
            <a:off x="10198658" y="1228151"/>
            <a:ext cx="330540" cy="369332"/>
          </a:xfrm>
          <a:prstGeom prst="rect">
            <a:avLst/>
          </a:prstGeom>
        </p:spPr>
        <p:txBody>
          <a:bodyPr wrap="none">
            <a:spAutoFit/>
          </a:bodyPr>
          <a:lstStyle/>
          <a:p>
            <a:r>
              <a:rPr lang="en-US" altLang="zh-CN" dirty="0">
                <a:sym typeface="Symbol" panose="05050102010706020507" pitchFamily="18" charset="2"/>
              </a:rPr>
              <a:t></a:t>
            </a:r>
            <a:endParaRPr lang="zh-CN" altLang="en-US" dirty="0"/>
          </a:p>
        </p:txBody>
      </p:sp>
      <mc:AlternateContent xmlns:mc="http://schemas.openxmlformats.org/markup-compatibility/2006" xmlns:a14="http://schemas.microsoft.com/office/drawing/2010/main">
        <mc:Choice Requires="a14">
          <p:sp>
            <p:nvSpPr>
              <p:cNvPr id="162" name="矩形 161"/>
              <p:cNvSpPr/>
              <p:nvPr/>
            </p:nvSpPr>
            <p:spPr>
              <a:xfrm>
                <a:off x="10198658" y="3096668"/>
                <a:ext cx="994346" cy="542381"/>
              </a:xfrm>
              <a:prstGeom prst="rect">
                <a:avLst/>
              </a:prstGeom>
            </p:spPr>
            <p:txBody>
              <a:bodyPr wrap="square">
                <a:spAutoFit/>
              </a:bodyPr>
              <a:lstStyle/>
              <a:p>
                <a:r>
                  <a:rPr lang="en-US" altLang="zh-CN" dirty="0">
                    <a:sym typeface="Symbol" panose="05050102010706020507" pitchFamily="18" charset="2"/>
                  </a:rPr>
                  <a:t></a:t>
                </a:r>
                <a:r>
                  <a:rPr lang="en-US" altLang="zh-CN" dirty="0">
                    <a:latin typeface="+mn-lt"/>
                  </a:rPr>
                  <a:t>=</a:t>
                </a:r>
                <a:r>
                  <a:rPr lang="en-US" altLang="zh-CN" i="1" dirty="0">
                    <a:latin typeface="+mn-lt"/>
                  </a:rPr>
                  <a:t>f</a:t>
                </a:r>
                <a:r>
                  <a:rPr lang="en-US" altLang="zh-CN" dirty="0">
                    <a:latin typeface="+mn-lt"/>
                  </a:rPr>
                  <a:t>(</a:t>
                </a:r>
                <a14:m>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I</m:t>
                            </m:r>
                          </m:e>
                          <m:sub>
                            <m:r>
                              <a:rPr lang="zh-CN" altLang="en-US" i="1">
                                <a:solidFill>
                                  <a:srgbClr val="000000"/>
                                </a:solidFill>
                                <a:latin typeface="Cambria Math" panose="02040503050406030204" pitchFamily="18" charset="0"/>
                              </a:rPr>
                              <m:t>𝟏</m:t>
                            </m:r>
                          </m:sub>
                        </m:sSub>
                      </m:num>
                      <m:den>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I</m:t>
                            </m:r>
                          </m:e>
                          <m:sub>
                            <m:r>
                              <a:rPr lang="zh-CN" altLang="en-US" i="1">
                                <a:solidFill>
                                  <a:srgbClr val="000000"/>
                                </a:solidFill>
                                <a:latin typeface="Cambria Math" panose="02040503050406030204" pitchFamily="18" charset="0"/>
                              </a:rPr>
                              <m:t>𝑥</m:t>
                            </m:r>
                          </m:sub>
                        </m:sSub>
                      </m:den>
                    </m:f>
                  </m:oMath>
                </a14:m>
                <a:r>
                  <a:rPr lang="en-US" altLang="zh-CN" dirty="0">
                    <a:latin typeface="+mn-lt"/>
                  </a:rPr>
                  <a:t>)</a:t>
                </a:r>
                <a:endParaRPr lang="zh-CN" altLang="en-US" dirty="0">
                  <a:latin typeface="+mn-lt"/>
                </a:endParaRPr>
              </a:p>
            </p:txBody>
          </p:sp>
        </mc:Choice>
        <mc:Fallback xmlns="">
          <p:sp>
            <p:nvSpPr>
              <p:cNvPr id="162" name="矩形 161"/>
              <p:cNvSpPr>
                <a:spLocks noRot="1" noChangeAspect="1" noMove="1" noResize="1" noEditPoints="1" noAdjustHandles="1" noChangeArrowheads="1" noChangeShapeType="1" noTextEdit="1"/>
              </p:cNvSpPr>
              <p:nvPr/>
            </p:nvSpPr>
            <p:spPr>
              <a:xfrm>
                <a:off x="10198658" y="3096668"/>
                <a:ext cx="994346" cy="542381"/>
              </a:xfrm>
              <a:prstGeom prst="rect">
                <a:avLst/>
              </a:prstGeom>
              <a:blipFill rotWithShape="0">
                <a:blip r:embed="rId7"/>
                <a:stretch>
                  <a:fillRect l="-4908"/>
                </a:stretch>
              </a:blipFill>
            </p:spPr>
            <p:txBody>
              <a:bodyPr/>
              <a:lstStyle/>
              <a:p>
                <a:r>
                  <a:rPr lang="zh-CN" altLang="en-US">
                    <a:noFill/>
                  </a:rPr>
                  <a:t> </a:t>
                </a:r>
              </a:p>
            </p:txBody>
          </p:sp>
        </mc:Fallback>
      </mc:AlternateContent>
      <p:sp>
        <p:nvSpPr>
          <p:cNvPr id="163" name="矩形 162"/>
          <p:cNvSpPr/>
          <p:nvPr/>
        </p:nvSpPr>
        <p:spPr>
          <a:xfrm>
            <a:off x="7073196" y="3889362"/>
            <a:ext cx="2689486" cy="369332"/>
          </a:xfrm>
          <a:prstGeom prst="rect">
            <a:avLst/>
          </a:prstGeom>
        </p:spPr>
        <p:txBody>
          <a:bodyPr wrap="square">
            <a:spAutoFit/>
          </a:bodyPr>
          <a:lstStyle/>
          <a:p>
            <a:r>
              <a:rPr lang="en-US" altLang="zh-CN" dirty="0">
                <a:latin typeface="+mn-lt"/>
                <a:sym typeface="Symbol" panose="05050102010706020507" pitchFamily="18" charset="2"/>
              </a:rPr>
              <a:t>U=I</a:t>
            </a:r>
            <a:r>
              <a:rPr lang="en-US" altLang="zh-CN" baseline="-25000" dirty="0">
                <a:latin typeface="+mn-lt"/>
                <a:sym typeface="Symbol" panose="05050102010706020507" pitchFamily="18" charset="2"/>
              </a:rPr>
              <a:t>2</a:t>
            </a:r>
            <a:r>
              <a:rPr lang="en-US" altLang="zh-CN" dirty="0">
                <a:latin typeface="+mn-lt"/>
                <a:sym typeface="Symbol" panose="05050102010706020507" pitchFamily="18" charset="2"/>
              </a:rPr>
              <a:t>(R</a:t>
            </a:r>
            <a:r>
              <a:rPr lang="en-US" altLang="zh-CN" baseline="-25000" dirty="0">
                <a:latin typeface="+mn-lt"/>
                <a:sym typeface="Symbol" panose="05050102010706020507" pitchFamily="18" charset="2"/>
              </a:rPr>
              <a:t>2</a:t>
            </a:r>
            <a:r>
              <a:rPr lang="en-US" altLang="zh-CN" dirty="0">
                <a:latin typeface="+mn-lt"/>
                <a:sym typeface="Symbol" panose="05050102010706020507" pitchFamily="18" charset="2"/>
              </a:rPr>
              <a:t>+R</a:t>
            </a:r>
            <a:r>
              <a:rPr lang="en-US" altLang="zh-CN" baseline="-25000" dirty="0">
                <a:latin typeface="+mn-lt"/>
                <a:sym typeface="Symbol" panose="05050102010706020507" pitchFamily="18" charset="2"/>
              </a:rPr>
              <a:t>X</a:t>
            </a:r>
            <a:r>
              <a:rPr lang="en-US" altLang="zh-CN" dirty="0">
                <a:latin typeface="+mn-lt"/>
                <a:sym typeface="Symbol" panose="05050102010706020507" pitchFamily="18" charset="2"/>
              </a:rPr>
              <a:t>)</a:t>
            </a:r>
            <a:r>
              <a:rPr lang="en-US" altLang="zh-CN" dirty="0">
                <a:latin typeface="+mn-lt"/>
              </a:rPr>
              <a:t>=</a:t>
            </a:r>
            <a:r>
              <a:rPr lang="en-US" altLang="zh-CN" dirty="0">
                <a:latin typeface="+mn-lt"/>
                <a:sym typeface="Symbol" panose="05050102010706020507" pitchFamily="18" charset="2"/>
              </a:rPr>
              <a:t>U=I</a:t>
            </a:r>
            <a:r>
              <a:rPr lang="en-US" altLang="zh-CN" baseline="-25000" dirty="0">
                <a:latin typeface="+mn-lt"/>
                <a:sym typeface="Symbol" panose="05050102010706020507" pitchFamily="18" charset="2"/>
              </a:rPr>
              <a:t>1</a:t>
            </a:r>
            <a:r>
              <a:rPr lang="en-US" altLang="zh-CN" dirty="0">
                <a:latin typeface="+mn-lt"/>
                <a:sym typeface="Symbol" panose="05050102010706020507" pitchFamily="18" charset="2"/>
              </a:rPr>
              <a:t>(R</a:t>
            </a:r>
            <a:r>
              <a:rPr lang="en-US" altLang="zh-CN" baseline="-25000" dirty="0">
                <a:latin typeface="+mn-lt"/>
                <a:sym typeface="Symbol" panose="05050102010706020507" pitchFamily="18" charset="2"/>
              </a:rPr>
              <a:t>1</a:t>
            </a:r>
            <a:r>
              <a:rPr lang="en-US" altLang="zh-CN" dirty="0">
                <a:latin typeface="+mn-lt"/>
                <a:sym typeface="Symbol" panose="05050102010706020507" pitchFamily="18" charset="2"/>
              </a:rPr>
              <a:t>+R)</a:t>
            </a:r>
            <a:endParaRPr lang="zh-CN" altLang="en-US" dirty="0">
              <a:latin typeface="+mn-lt"/>
            </a:endParaRPr>
          </a:p>
        </p:txBody>
      </p:sp>
      <p:sp>
        <p:nvSpPr>
          <p:cNvPr id="159" name="Rectangle 321">
            <a:extLst>
              <a:ext uri="{FF2B5EF4-FFF2-40B4-BE49-F238E27FC236}">
                <a16:creationId xmlns:a16="http://schemas.microsoft.com/office/drawing/2014/main" id="{E29474C8-40AF-D595-E304-A1E0361C37E1}"/>
              </a:ext>
            </a:extLst>
          </p:cNvPr>
          <p:cNvSpPr>
            <a:spLocks noChangeArrowheads="1"/>
          </p:cNvSpPr>
          <p:nvPr/>
        </p:nvSpPr>
        <p:spPr bwMode="auto">
          <a:xfrm>
            <a:off x="420856" y="6340157"/>
            <a:ext cx="3639735"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90000" tIns="46800" rIns="90000" bIns="46800" anchor="ctr">
            <a:spAutoFit/>
          </a:bodyPr>
          <a:lstStyle>
            <a:lvl1pPr indent="266700">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lang="zh-CN" altLang="en-US" sz="1600" dirty="0" smtClean="0">
                <a:solidFill>
                  <a:schemeClr val="tx1"/>
                </a:solidFill>
                <a:latin typeface="+mn-lt"/>
              </a:rPr>
              <a:t>通电线圈在磁场中产生安培力</a:t>
            </a:r>
            <a:endParaRPr lang="zh-CN" altLang="en-US" sz="1600" dirty="0">
              <a:solidFill>
                <a:schemeClr val="tx1"/>
              </a:solidFill>
              <a:latin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62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2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2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62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62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270">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6270">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4" grpId="0"/>
      <p:bldP spid="96266" grpId="0"/>
      <p:bldP spid="96267" grpId="0"/>
      <p:bldP spid="96268" grpId="0"/>
      <p:bldP spid="96269" grpId="0"/>
      <p:bldP spid="9" grpId="0"/>
      <p:bldP spid="13" grpId="0" animBg="1"/>
      <p:bldP spid="15" grpId="0"/>
      <p:bldP spid="3" grpId="0"/>
      <p:bldP spid="160" grpId="0"/>
      <p:bldP spid="6" grpId="0"/>
      <p:bldP spid="162" grpId="0"/>
      <p:bldP spid="163" grpId="0"/>
      <p:bldP spid="159"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sz="quarter" idx="10"/>
          </p:nvPr>
        </p:nvSpPr>
        <p:spPr>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a:normAutofit fontScale="85000" lnSpcReduction="10000"/>
          </a:bodyPr>
          <a:lstStyle/>
          <a:p>
            <a:pPr marL="0" indent="0">
              <a:buNone/>
              <a:defRPr/>
            </a:pPr>
            <a:r>
              <a:rPr lang="zh-CN" altLang="en-US" sz="2000" dirty="0"/>
              <a:t>      兆欧表在工作时</a:t>
            </a:r>
            <a:r>
              <a:rPr lang="en-US" sz="2000" dirty="0"/>
              <a:t>,</a:t>
            </a:r>
            <a:r>
              <a:rPr lang="zh-CN" altLang="en-US" sz="2000" dirty="0"/>
              <a:t>自身产生高电压</a:t>
            </a:r>
            <a:r>
              <a:rPr lang="en-US" sz="2000" dirty="0"/>
              <a:t>,</a:t>
            </a:r>
            <a:r>
              <a:rPr lang="zh-CN" altLang="en-US" sz="2000" dirty="0"/>
              <a:t>而测量对象又是电气设备</a:t>
            </a:r>
            <a:r>
              <a:rPr lang="en-US" sz="2000" dirty="0"/>
              <a:t>,</a:t>
            </a:r>
            <a:r>
              <a:rPr lang="zh-CN" altLang="en-US" sz="2000" dirty="0"/>
              <a:t>所以必须正确使用</a:t>
            </a:r>
            <a:r>
              <a:rPr lang="en-US" sz="2000" dirty="0"/>
              <a:t>,</a:t>
            </a:r>
            <a:r>
              <a:rPr lang="zh-CN" altLang="en-US" sz="2000" dirty="0"/>
              <a:t>否则就会造成人身或设备事故。</a:t>
            </a:r>
          </a:p>
          <a:p>
            <a:pPr>
              <a:buFontTx/>
              <a:buNone/>
              <a:defRPr/>
            </a:pPr>
            <a:r>
              <a:rPr lang="zh-CN" altLang="en-US" sz="2000" dirty="0"/>
              <a:t>（</a:t>
            </a:r>
            <a:r>
              <a:rPr lang="en-US" sz="2000" dirty="0"/>
              <a:t>1</a:t>
            </a:r>
            <a:r>
              <a:rPr lang="zh-CN" altLang="en-US" sz="2000" dirty="0"/>
              <a:t>）测量前必须将被测设备电源切断</a:t>
            </a:r>
            <a:r>
              <a:rPr lang="en-US" sz="2000" dirty="0"/>
              <a:t>,</a:t>
            </a:r>
            <a:r>
              <a:rPr lang="zh-CN" altLang="en-US" sz="2000" dirty="0"/>
              <a:t>并对地短路放电</a:t>
            </a:r>
            <a:r>
              <a:rPr lang="en-US" sz="2000" dirty="0"/>
              <a:t>,</a:t>
            </a:r>
            <a:r>
              <a:rPr lang="zh-CN" altLang="en-US" sz="2000" dirty="0">
                <a:solidFill>
                  <a:srgbClr val="FF0000"/>
                </a:solidFill>
              </a:rPr>
              <a:t>决不允许设备带电进行测量</a:t>
            </a:r>
            <a:r>
              <a:rPr lang="en-US" sz="2000" dirty="0"/>
              <a:t>,</a:t>
            </a:r>
            <a:r>
              <a:rPr lang="zh-CN" altLang="en-US" sz="2000" dirty="0"/>
              <a:t>以保证人身和设备的安全。</a:t>
            </a:r>
          </a:p>
          <a:p>
            <a:pPr>
              <a:buFontTx/>
              <a:buNone/>
              <a:defRPr/>
            </a:pPr>
            <a:r>
              <a:rPr lang="zh-CN" altLang="en-US" sz="2000" dirty="0"/>
              <a:t>（</a:t>
            </a:r>
            <a:r>
              <a:rPr lang="en-US" sz="2000" dirty="0"/>
              <a:t>2</a:t>
            </a:r>
            <a:r>
              <a:rPr lang="zh-CN" altLang="en-US" sz="2000" dirty="0"/>
              <a:t>）对可能感应出高压电的设备</a:t>
            </a:r>
            <a:r>
              <a:rPr lang="en-US" sz="2000" dirty="0"/>
              <a:t>,</a:t>
            </a:r>
            <a:r>
              <a:rPr lang="zh-CN" altLang="en-US" sz="2000" dirty="0"/>
              <a:t>必须消除这种可能性后</a:t>
            </a:r>
            <a:r>
              <a:rPr lang="en-US" sz="2000" dirty="0"/>
              <a:t>,</a:t>
            </a:r>
            <a:r>
              <a:rPr lang="zh-CN" altLang="en-US" sz="2000" dirty="0"/>
              <a:t>才能进行测量。</a:t>
            </a:r>
          </a:p>
          <a:p>
            <a:pPr>
              <a:buFontTx/>
              <a:buNone/>
              <a:defRPr/>
            </a:pPr>
            <a:r>
              <a:rPr lang="zh-CN" altLang="en-US" sz="2000" dirty="0"/>
              <a:t>（</a:t>
            </a:r>
            <a:r>
              <a:rPr lang="en-US" sz="2000" dirty="0"/>
              <a:t>3</a:t>
            </a:r>
            <a:r>
              <a:rPr lang="zh-CN" altLang="en-US" sz="2000" dirty="0"/>
              <a:t>）</a:t>
            </a:r>
            <a:r>
              <a:rPr lang="zh-CN" altLang="en-US" sz="2000" dirty="0">
                <a:solidFill>
                  <a:srgbClr val="FF0000"/>
                </a:solidFill>
              </a:rPr>
              <a:t>被测物表面要清洁</a:t>
            </a:r>
            <a:r>
              <a:rPr lang="en-US" sz="2000" dirty="0"/>
              <a:t>,</a:t>
            </a:r>
            <a:r>
              <a:rPr lang="zh-CN" altLang="en-US" sz="2000" dirty="0"/>
              <a:t>减少接触电阻</a:t>
            </a:r>
            <a:r>
              <a:rPr lang="en-US" sz="2000" dirty="0"/>
              <a:t>,</a:t>
            </a:r>
            <a:r>
              <a:rPr lang="zh-CN" altLang="en-US" sz="2000" dirty="0"/>
              <a:t>确保测量结果的正确性。</a:t>
            </a:r>
          </a:p>
          <a:p>
            <a:pPr>
              <a:buFontTx/>
              <a:buNone/>
              <a:defRPr/>
            </a:pPr>
            <a:r>
              <a:rPr lang="zh-CN" altLang="en-US" sz="2000" dirty="0"/>
              <a:t>（</a:t>
            </a:r>
            <a:r>
              <a:rPr lang="en-US" sz="2000" dirty="0"/>
              <a:t>4</a:t>
            </a:r>
            <a:r>
              <a:rPr lang="zh-CN" altLang="en-US" sz="2000" dirty="0"/>
              <a:t>）测量前要检查兆欧表是否处于正常工作状态</a:t>
            </a:r>
            <a:r>
              <a:rPr lang="en-US" sz="2000" dirty="0"/>
              <a:t>,</a:t>
            </a:r>
            <a:r>
              <a:rPr lang="zh-CN" altLang="en-US" sz="2000" dirty="0"/>
              <a:t>主要检查其</a:t>
            </a:r>
            <a:r>
              <a:rPr lang="en-US" sz="2000" dirty="0"/>
              <a:t>“0”</a:t>
            </a:r>
            <a:r>
              <a:rPr lang="zh-CN" altLang="en-US" sz="2000" dirty="0"/>
              <a:t>和</a:t>
            </a:r>
            <a:r>
              <a:rPr lang="en-US" sz="2000" dirty="0"/>
              <a:t>“∞”</a:t>
            </a:r>
            <a:r>
              <a:rPr lang="zh-CN" altLang="en-US" sz="2000" dirty="0"/>
              <a:t>两点。即摇动手柄</a:t>
            </a:r>
            <a:r>
              <a:rPr lang="en-US" sz="2000" dirty="0"/>
              <a:t>,</a:t>
            </a:r>
            <a:r>
              <a:rPr lang="zh-CN" altLang="en-US" sz="2000" dirty="0"/>
              <a:t>使电机达到额定转速</a:t>
            </a:r>
            <a:r>
              <a:rPr lang="en-US" sz="2000" dirty="0"/>
              <a:t>,</a:t>
            </a:r>
            <a:r>
              <a:rPr lang="zh-CN" altLang="en-US" sz="2000" dirty="0"/>
              <a:t>兆欧表在短路时应指在</a:t>
            </a:r>
            <a:r>
              <a:rPr lang="en-US" sz="2000" dirty="0"/>
              <a:t>“0”</a:t>
            </a:r>
            <a:r>
              <a:rPr lang="zh-CN" altLang="en-US" sz="2000" dirty="0"/>
              <a:t>位置</a:t>
            </a:r>
            <a:r>
              <a:rPr lang="en-US" sz="2000" dirty="0"/>
              <a:t>,</a:t>
            </a:r>
            <a:r>
              <a:rPr lang="zh-CN" altLang="en-US" sz="2000" dirty="0"/>
              <a:t>开路时应指在</a:t>
            </a:r>
            <a:r>
              <a:rPr lang="en-US" sz="2000" dirty="0"/>
              <a:t>“∞”</a:t>
            </a:r>
            <a:r>
              <a:rPr lang="zh-CN" altLang="en-US" sz="2000" dirty="0"/>
              <a:t>位置。</a:t>
            </a:r>
          </a:p>
          <a:p>
            <a:pPr>
              <a:buFontTx/>
              <a:buNone/>
              <a:defRPr/>
            </a:pPr>
            <a:r>
              <a:rPr lang="zh-CN" altLang="en-US" sz="2000" dirty="0"/>
              <a:t>（</a:t>
            </a:r>
            <a:r>
              <a:rPr lang="en-US" sz="2000" dirty="0"/>
              <a:t>5</a:t>
            </a:r>
            <a:r>
              <a:rPr lang="zh-CN" altLang="en-US" sz="2000" dirty="0"/>
              <a:t>）兆欧表使用时应放在平稳、牢固的地方</a:t>
            </a:r>
            <a:r>
              <a:rPr lang="en-US" sz="2000" dirty="0"/>
              <a:t>,</a:t>
            </a:r>
            <a:r>
              <a:rPr lang="zh-CN" altLang="en-US" sz="2000" dirty="0"/>
              <a:t>且远离大的外电流导体和外磁场。 </a:t>
            </a:r>
          </a:p>
          <a:p>
            <a:pPr indent="0">
              <a:buNone/>
              <a:defRPr/>
            </a:pPr>
            <a:r>
              <a:rPr lang="en-US" sz="2000" dirty="0"/>
              <a:t>   </a:t>
            </a:r>
            <a:r>
              <a:rPr lang="zh-CN" altLang="en-US" sz="2000" dirty="0"/>
              <a:t>做好上述准备工作后就可以进行测量了</a:t>
            </a:r>
            <a:r>
              <a:rPr lang="en-US" sz="2000" dirty="0"/>
              <a:t>,</a:t>
            </a:r>
            <a:r>
              <a:rPr lang="zh-CN" altLang="en-US" sz="2000" dirty="0"/>
              <a:t>在测量时</a:t>
            </a:r>
            <a:r>
              <a:rPr lang="en-US" sz="2000" dirty="0"/>
              <a:t>,</a:t>
            </a:r>
            <a:r>
              <a:rPr lang="zh-CN" altLang="en-US" sz="2000" dirty="0"/>
              <a:t>还要注意兆欧表的正确接线</a:t>
            </a:r>
            <a:r>
              <a:rPr lang="en-US" sz="2000" dirty="0"/>
              <a:t>,</a:t>
            </a:r>
            <a:r>
              <a:rPr lang="zh-CN" altLang="en-US" sz="2000" dirty="0"/>
              <a:t>否则将引起不必要的误差甚至错误。</a:t>
            </a:r>
          </a:p>
        </p:txBody>
      </p:sp>
      <p:sp>
        <p:nvSpPr>
          <p:cNvPr id="97282" name="标题 1"/>
          <p:cNvSpPr>
            <a:spLocks noGrp="1"/>
          </p:cNvSpPr>
          <p:nvPr>
            <p:ph type="title"/>
          </p:nvPr>
        </p:nvSpPr>
        <p:spPr/>
        <p:txBody>
          <a:bodyPr>
            <a:normAutofit/>
          </a:bodyPr>
          <a:lstStyle/>
          <a:p>
            <a:r>
              <a:rPr lang="zh-CN" altLang="en-US" dirty="0">
                <a:latin typeface="+mj-ea"/>
              </a:rPr>
              <a:t>绝缘电阻表的使用</a:t>
            </a:r>
          </a:p>
        </p:txBody>
      </p:sp>
    </p:spTree>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7" name="内容占位符 2"/>
          <p:cNvSpPr>
            <a:spLocks noGrp="1"/>
          </p:cNvSpPr>
          <p:nvPr>
            <p:ph sz="quarter" idx="10"/>
          </p:nvPr>
        </p:nvSpPr>
        <p:spPr>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a:normAutofit lnSpcReduction="10000"/>
          </a:bodyPr>
          <a:lstStyle/>
          <a:p>
            <a:pPr marL="0" indent="0">
              <a:buNone/>
            </a:pPr>
            <a:r>
              <a:rPr lang="zh-CN" altLang="en-US" sz="2400" dirty="0"/>
              <a:t>      绝缘电阻值的大小，能有效地反映绝缘的整体受潮、污秽以及严重过热老化等缺陷，并且用兆欧表测量绝缘电阻操作简单、安全、概念清晰以及兆欧表价格便宜等，所以在高压电气设备的绝缘测试中兆欧表的使用最广泛。但是用兆欧表测试绝缘时，存在下列明显缺点：</a:t>
            </a:r>
            <a:endParaRPr lang="en-US" altLang="zh-CN" sz="2400" dirty="0"/>
          </a:p>
          <a:p>
            <a:pPr marL="0" indent="0">
              <a:buNone/>
            </a:pPr>
            <a:r>
              <a:rPr lang="zh-CN" altLang="en-US" sz="2400" dirty="0"/>
              <a:t>（</a:t>
            </a:r>
            <a:r>
              <a:rPr lang="en-US" altLang="zh-CN" sz="2400" dirty="0"/>
              <a:t>1</a:t>
            </a:r>
            <a:r>
              <a:rPr lang="zh-CN" altLang="en-US" sz="2400" dirty="0"/>
              <a:t>）一般直流兆欧表的电压</a:t>
            </a:r>
            <a:r>
              <a:rPr lang="en-US" altLang="zh-CN" sz="2400" dirty="0">
                <a:solidFill>
                  <a:srgbClr val="FF0000"/>
                </a:solidFill>
              </a:rPr>
              <a:t>2.5KV</a:t>
            </a:r>
            <a:r>
              <a:rPr lang="zh-CN" altLang="en-US" sz="2400" dirty="0">
                <a:solidFill>
                  <a:srgbClr val="FF0000"/>
                </a:solidFill>
              </a:rPr>
              <a:t>以下</a:t>
            </a:r>
            <a:r>
              <a:rPr lang="zh-CN" altLang="en-US" sz="2400" dirty="0"/>
              <a:t>，比某些电气设备的</a:t>
            </a:r>
            <a:r>
              <a:rPr lang="zh-CN" altLang="en-US" sz="2400" dirty="0">
                <a:solidFill>
                  <a:srgbClr val="FF0000"/>
                </a:solidFill>
              </a:rPr>
              <a:t>工作电压要低得多</a:t>
            </a:r>
            <a:r>
              <a:rPr lang="zh-CN" altLang="en-US" sz="2400" dirty="0"/>
              <a:t>，当设备存在某些缺陷时，高压下的泄漏电流要比低压下的大得多，亦即高压下的绝缘电阻要比低压下的电阻小得多</a:t>
            </a:r>
            <a:r>
              <a:rPr lang="en-US" altLang="zh-CN" sz="2400" dirty="0"/>
              <a:t>,</a:t>
            </a:r>
            <a:r>
              <a:rPr lang="zh-CN" altLang="en-US" sz="2400" dirty="0">
                <a:solidFill>
                  <a:srgbClr val="FF0000"/>
                </a:solidFill>
              </a:rPr>
              <a:t>测试的值偏大</a:t>
            </a:r>
            <a:r>
              <a:rPr lang="zh-CN" altLang="en-US" sz="2400" dirty="0"/>
              <a:t>。</a:t>
            </a:r>
          </a:p>
          <a:p>
            <a:pPr marL="0" indent="0">
              <a:buNone/>
            </a:pPr>
            <a:r>
              <a:rPr lang="zh-CN" altLang="en-US" sz="2400" dirty="0"/>
              <a:t>（</a:t>
            </a:r>
            <a:r>
              <a:rPr lang="en-US" altLang="zh-CN" sz="2400" dirty="0"/>
              <a:t>2</a:t>
            </a:r>
            <a:r>
              <a:rPr lang="zh-CN" altLang="en-US" sz="2400" dirty="0"/>
              <a:t>）一般直流兆欧表的输出电流在</a:t>
            </a:r>
            <a:r>
              <a:rPr lang="en-US" altLang="zh-CN" sz="2400" dirty="0">
                <a:solidFill>
                  <a:srgbClr val="FF0000"/>
                </a:solidFill>
              </a:rPr>
              <a:t>2mA</a:t>
            </a:r>
            <a:r>
              <a:rPr lang="zh-CN" altLang="en-US" sz="2400" dirty="0">
                <a:solidFill>
                  <a:srgbClr val="FF0000"/>
                </a:solidFill>
              </a:rPr>
              <a:t>以下</a:t>
            </a:r>
            <a:r>
              <a:rPr lang="zh-CN" altLang="en-US" sz="2400" dirty="0"/>
              <a:t>，当被测试设备的</a:t>
            </a:r>
            <a:r>
              <a:rPr lang="zh-CN" altLang="en-US" sz="2400" dirty="0">
                <a:solidFill>
                  <a:srgbClr val="FF0000"/>
                </a:solidFill>
              </a:rPr>
              <a:t>等效电容较大</a:t>
            </a:r>
            <a:r>
              <a:rPr lang="zh-CN" altLang="en-US" sz="2400" dirty="0"/>
              <a:t>（例如电力变压器、发电机定子绕组）时，充电速度慢，难以测得准确数据。</a:t>
            </a:r>
          </a:p>
        </p:txBody>
      </p:sp>
      <p:sp>
        <p:nvSpPr>
          <p:cNvPr id="98306" name="标题 1"/>
          <p:cNvSpPr>
            <a:spLocks noGrp="1"/>
          </p:cNvSpPr>
          <p:nvPr>
            <p:ph type="title"/>
          </p:nvPr>
        </p:nvSpPr>
        <p:spPr/>
        <p:txBody>
          <a:bodyPr>
            <a:normAutofit/>
          </a:bodyPr>
          <a:lstStyle/>
          <a:p>
            <a:r>
              <a:rPr lang="zh-CN" altLang="en-US" dirty="0">
                <a:latin typeface="+mj-ea"/>
              </a:rPr>
              <a:t>绝缘电阻表的局限</a:t>
            </a:r>
          </a:p>
        </p:txBody>
      </p:sp>
    </p:spTree>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1" name="内容占位符 2"/>
          <p:cNvSpPr>
            <a:spLocks noGrp="1"/>
          </p:cNvSpPr>
          <p:nvPr>
            <p:ph sz="quarter" idx="10"/>
          </p:nvPr>
        </p:nvSpPr>
        <p:spPr>
          <a:prstGeom prst="ribbon2">
            <a:avLst/>
          </a:prstGeom>
          <a:noFill/>
        </p:spPr>
        <p:style>
          <a:lnRef idx="2">
            <a:schemeClr val="accent1"/>
          </a:lnRef>
          <a:fillRef idx="1">
            <a:schemeClr val="lt1"/>
          </a:fillRef>
          <a:effectRef idx="0">
            <a:schemeClr val="accent1"/>
          </a:effectRef>
          <a:fontRef idx="minor">
            <a:schemeClr val="dk1"/>
          </a:fontRef>
        </p:style>
        <p:txBody>
          <a:bodyPr/>
          <a:lstStyle/>
          <a:p>
            <a:pPr>
              <a:lnSpc>
                <a:spcPct val="150000"/>
              </a:lnSpc>
            </a:pPr>
            <a:r>
              <a:rPr lang="zh-CN" altLang="en-US" dirty="0"/>
              <a:t> 介质损耗因数     是反映绝缘性能的基本指标之一。它可以很灵敏地发现电气设备绝缘整体受潮、劣化变质以及小体积设备贯通和未贯通的局部缺陷。</a:t>
            </a:r>
            <a:endParaRPr lang="en-US" altLang="zh-CN" dirty="0"/>
          </a:p>
          <a:p>
            <a:pPr>
              <a:lnSpc>
                <a:spcPct val="150000"/>
              </a:lnSpc>
            </a:pPr>
            <a:r>
              <a:rPr lang="zh-CN" altLang="en-US" dirty="0"/>
              <a:t>介质损耗因数 与绝缘电阻和泄漏电流的测试相比具有明显的优点，它</a:t>
            </a:r>
            <a:r>
              <a:rPr lang="zh-CN" altLang="en-US" dirty="0">
                <a:solidFill>
                  <a:srgbClr val="FF0000"/>
                </a:solidFill>
              </a:rPr>
              <a:t>与试验电压、试品尺寸等因素无关，更便于判断电气设备绝缘变化情况。</a:t>
            </a:r>
          </a:p>
        </p:txBody>
      </p:sp>
      <p:sp>
        <p:nvSpPr>
          <p:cNvPr id="99330" name="标题 1"/>
          <p:cNvSpPr>
            <a:spLocks noGrp="1"/>
          </p:cNvSpPr>
          <p:nvPr>
            <p:ph type="title"/>
          </p:nvPr>
        </p:nvSpPr>
        <p:spPr/>
        <p:txBody>
          <a:bodyPr>
            <a:normAutofit/>
          </a:bodyPr>
          <a:lstStyle/>
          <a:p>
            <a:r>
              <a:rPr lang="zh-CN" altLang="en-US" dirty="0">
                <a:latin typeface="+mj-ea"/>
              </a:rPr>
              <a:t>介质损耗因数的测量</a:t>
            </a:r>
          </a:p>
        </p:txBody>
      </p:sp>
      <p:sp>
        <p:nvSpPr>
          <p:cNvPr id="99332" name="Rectangle 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99334" name="Rectangle 4"/>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mc:AlternateContent xmlns:mc="http://schemas.openxmlformats.org/markup-compatibility/2006" xmlns:a14="http://schemas.microsoft.com/office/drawing/2010/main">
        <mc:Choice Requires="a14">
          <p:sp>
            <p:nvSpPr>
              <p:cNvPr id="99335" name="Object 3"/>
              <p:cNvSpPr txBox="1"/>
              <p:nvPr/>
            </p:nvSpPr>
            <p:spPr bwMode="auto">
              <a:xfrm>
                <a:off x="5375920" y="1772816"/>
                <a:ext cx="393700" cy="30480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𝑡𝑔</m:t>
                      </m:r>
                      <m:r>
                        <a:rPr lang="zh-CN" altLang="en-US" i="1">
                          <a:solidFill>
                            <a:srgbClr val="000000"/>
                          </a:solidFill>
                          <a:latin typeface="Cambria Math" panose="02040503050406030204" pitchFamily="18" charset="0"/>
                        </a:rPr>
                        <m:t>𝛿</m:t>
                      </m:r>
                    </m:oMath>
                  </m:oMathPara>
                </a14:m>
                <a:endParaRPr lang="zh-CN" altLang="en-US"/>
              </a:p>
            </p:txBody>
          </p:sp>
        </mc:Choice>
        <mc:Fallback xmlns="">
          <p:sp>
            <p:nvSpPr>
              <p:cNvPr id="99335" name="Object 3"/>
              <p:cNvSpPr txBox="1">
                <a:spLocks noRot="1" noChangeAspect="1" noMove="1" noResize="1" noEditPoints="1" noAdjustHandles="1" noChangeArrowheads="1" noChangeShapeType="1" noTextEdit="1"/>
              </p:cNvSpPr>
              <p:nvPr/>
            </p:nvSpPr>
            <p:spPr bwMode="auto">
              <a:xfrm>
                <a:off x="5375920" y="1772816"/>
                <a:ext cx="393700" cy="304800"/>
              </a:xfrm>
              <a:prstGeom prst="rect">
                <a:avLst/>
              </a:prstGeom>
              <a:blipFill>
                <a:blip r:embed="rId3"/>
                <a:stretch>
                  <a:fillRect r="-14063" b="-10000"/>
                </a:stretch>
              </a:blipFill>
              <a:ln>
                <a:noFill/>
              </a:ln>
            </p:spPr>
            <p:txBody>
              <a:bodyPr/>
              <a:lstStyle/>
              <a:p>
                <a:r>
                  <a:rPr lang="zh-CN" altLang="en-US">
                    <a:noFill/>
                  </a:rPr>
                  <a:t> </a:t>
                </a:r>
              </a:p>
            </p:txBody>
          </p:sp>
        </mc:Fallback>
      </mc:AlternateContent>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085371" cy="574183"/>
          </a:xfrm>
        </p:spPr>
        <p:txBody>
          <a:bodyPr>
            <a:normAutofit/>
          </a:bodyPr>
          <a:lstStyle/>
          <a:p>
            <a:r>
              <a:rPr lang="zh-CN" altLang="zh-CN" dirty="0">
                <a:ea typeface="宋体" panose="02010600030101010101" pitchFamily="2" charset="-122"/>
              </a:rPr>
              <a:t>电磁式电压互感器测量误差分析</a:t>
            </a:r>
            <a:endParaRPr lang="zh-CN" altLang="en-US" dirty="0"/>
          </a:p>
        </p:txBody>
      </p:sp>
      <p:graphicFrame>
        <p:nvGraphicFramePr>
          <p:cNvPr id="12" name="Object 1"/>
          <p:cNvGraphicFramePr>
            <a:graphicFrameLocks noChangeAspect="1"/>
          </p:cNvGraphicFramePr>
          <p:nvPr>
            <p:extLst>
              <p:ext uri="{D42A27DB-BD31-4B8C-83A1-F6EECF244321}">
                <p14:modId xmlns:p14="http://schemas.microsoft.com/office/powerpoint/2010/main" val="3809782743"/>
              </p:ext>
            </p:extLst>
          </p:nvPr>
        </p:nvGraphicFramePr>
        <p:xfrm>
          <a:off x="263350" y="1525544"/>
          <a:ext cx="6237509" cy="2198621"/>
        </p:xfrm>
        <a:graphic>
          <a:graphicData uri="http://schemas.openxmlformats.org/presentationml/2006/ole">
            <mc:AlternateContent xmlns:mc="http://schemas.openxmlformats.org/markup-compatibility/2006">
              <mc:Choice xmlns:v="urn:schemas-microsoft-com:vml" Requires="v">
                <p:oleObj spid="_x0000_s2070" name="Visio" r:id="rId3" imgW="6003755" imgH="2118169" progId="Visio.Drawing.11">
                  <p:embed/>
                </p:oleObj>
              </mc:Choice>
              <mc:Fallback>
                <p:oleObj name="Visio" r:id="rId3" imgW="6003755" imgH="211816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50" y="1525544"/>
                        <a:ext cx="6237509" cy="2198621"/>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3" name="Object 27"/>
              <p:cNvSpPr txBox="1"/>
              <p:nvPr/>
            </p:nvSpPr>
            <p:spPr bwMode="auto">
              <a:xfrm>
                <a:off x="498475" y="4365104"/>
                <a:ext cx="1481138" cy="417513"/>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13" name="Object 27"/>
              <p:cNvSpPr txBox="1">
                <a:spLocks noRot="1" noChangeAspect="1" noMove="1" noResize="1" noEditPoints="1" noAdjustHandles="1" noChangeArrowheads="1" noChangeShapeType="1" noTextEdit="1"/>
              </p:cNvSpPr>
              <p:nvPr/>
            </p:nvSpPr>
            <p:spPr bwMode="auto">
              <a:xfrm>
                <a:off x="498475" y="4365104"/>
                <a:ext cx="1481138" cy="4175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bject 26"/>
              <p:cNvSpPr txBox="1"/>
              <p:nvPr/>
            </p:nvSpPr>
            <p:spPr bwMode="auto">
              <a:xfrm>
                <a:off x="498475" y="5012804"/>
                <a:ext cx="1565275" cy="4191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4" name="Object 26"/>
              <p:cNvSpPr txBox="1">
                <a:spLocks noRot="1" noChangeAspect="1" noMove="1" noResize="1" noEditPoints="1" noAdjustHandles="1" noChangeArrowheads="1" noChangeShapeType="1" noTextEdit="1"/>
              </p:cNvSpPr>
              <p:nvPr/>
            </p:nvSpPr>
            <p:spPr bwMode="auto">
              <a:xfrm>
                <a:off x="498475" y="5012804"/>
                <a:ext cx="1565275" cy="419100"/>
              </a:xfrm>
              <a:prstGeom prst="rect">
                <a:avLst/>
              </a:prstGeom>
              <a:blipFill>
                <a:blip r:embed="rId6"/>
                <a:stretch>
                  <a:fillRect b="-14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bject 25"/>
              <p:cNvSpPr txBox="1"/>
              <p:nvPr/>
            </p:nvSpPr>
            <p:spPr bwMode="auto">
              <a:xfrm>
                <a:off x="501650" y="5663679"/>
                <a:ext cx="1608138" cy="4286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𝑏</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𝑏</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𝑏</m:t>
                          </m:r>
                        </m:sub>
                      </m:sSub>
                    </m:oMath>
                  </m:oMathPara>
                </a14:m>
                <a:endParaRPr lang="zh-CN" altLang="en-US"/>
              </a:p>
            </p:txBody>
          </p:sp>
        </mc:Choice>
        <mc:Fallback xmlns="">
          <p:sp>
            <p:nvSpPr>
              <p:cNvPr id="15" name="Object 25"/>
              <p:cNvSpPr txBox="1">
                <a:spLocks noRot="1" noChangeAspect="1" noMove="1" noResize="1" noEditPoints="1" noAdjustHandles="1" noChangeArrowheads="1" noChangeShapeType="1" noTextEdit="1"/>
              </p:cNvSpPr>
              <p:nvPr/>
            </p:nvSpPr>
            <p:spPr bwMode="auto">
              <a:xfrm>
                <a:off x="501650" y="5663679"/>
                <a:ext cx="1608138" cy="4286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bject 24"/>
              <p:cNvSpPr txBox="1"/>
              <p:nvPr/>
            </p:nvSpPr>
            <p:spPr bwMode="auto">
              <a:xfrm>
                <a:off x="505779" y="6174020"/>
                <a:ext cx="1258887" cy="442912"/>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1">
                              <a:solidFill>
                                <a:srgbClr val="000000"/>
                              </a:solidFill>
                              <a:latin typeface="Cambria Math" panose="02040503050406030204" pitchFamily="18" charset="0"/>
                            </a:rPr>
                            <m:t>0</m:t>
                          </m:r>
                        </m:sub>
                      </m:sSub>
                    </m:oMath>
                  </m:oMathPara>
                </a14:m>
                <a:endParaRPr lang="zh-CN" altLang="en-US"/>
              </a:p>
            </p:txBody>
          </p:sp>
        </mc:Choice>
        <mc:Fallback xmlns="">
          <p:sp>
            <p:nvSpPr>
              <p:cNvPr id="16" name="Object 24"/>
              <p:cNvSpPr txBox="1">
                <a:spLocks noRot="1" noChangeAspect="1" noMove="1" noResize="1" noEditPoints="1" noAdjustHandles="1" noChangeArrowheads="1" noChangeShapeType="1" noTextEdit="1"/>
              </p:cNvSpPr>
              <p:nvPr/>
            </p:nvSpPr>
            <p:spPr bwMode="auto">
              <a:xfrm>
                <a:off x="505779" y="6174020"/>
                <a:ext cx="1258887" cy="44291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23"/>
              <p:cNvSpPr txBox="1"/>
              <p:nvPr/>
            </p:nvSpPr>
            <p:spPr bwMode="auto">
              <a:xfrm>
                <a:off x="2367106" y="4436265"/>
                <a:ext cx="2200275" cy="471487"/>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𝑈</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𝐸</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e>
                      </m:d>
                    </m:oMath>
                  </m:oMathPara>
                </a14:m>
                <a:endParaRPr lang="zh-CN" altLang="en-US"/>
              </a:p>
            </p:txBody>
          </p:sp>
        </mc:Choice>
        <mc:Fallback xmlns="">
          <p:sp>
            <p:nvSpPr>
              <p:cNvPr id="17" name="Object 23"/>
              <p:cNvSpPr txBox="1">
                <a:spLocks noRot="1" noChangeAspect="1" noMove="1" noResize="1" noEditPoints="1" noAdjustHandles="1" noChangeArrowheads="1" noChangeShapeType="1" noTextEdit="1"/>
              </p:cNvSpPr>
              <p:nvPr/>
            </p:nvSpPr>
            <p:spPr bwMode="auto">
              <a:xfrm>
                <a:off x="2367106" y="4436265"/>
                <a:ext cx="2200275" cy="4714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22"/>
              <p:cNvSpPr txBox="1"/>
              <p:nvPr/>
            </p:nvSpPr>
            <p:spPr bwMode="auto">
              <a:xfrm>
                <a:off x="2280380" y="5064942"/>
                <a:ext cx="2203450" cy="4699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𝑈</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𝑎</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𝑏</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8" name="Object 22"/>
              <p:cNvSpPr txBox="1">
                <a:spLocks noRot="1" noChangeAspect="1" noMove="1" noResize="1" noEditPoints="1" noAdjustHandles="1" noChangeArrowheads="1" noChangeShapeType="1" noTextEdit="1"/>
              </p:cNvSpPr>
              <p:nvPr/>
            </p:nvSpPr>
            <p:spPr bwMode="auto">
              <a:xfrm>
                <a:off x="2280380" y="5064942"/>
                <a:ext cx="2203450" cy="469900"/>
              </a:xfrm>
              <a:prstGeom prst="rect">
                <a:avLst/>
              </a:prstGeom>
              <a:blipFill>
                <a:blip r:embed="rId10"/>
                <a:stretch>
                  <a:fillRect/>
                </a:stretch>
              </a:blipFill>
            </p:spPr>
            <p:txBody>
              <a:bodyPr/>
              <a:lstStyle/>
              <a:p>
                <a:r>
                  <a:rPr lang="zh-CN" altLang="en-US">
                    <a:noFill/>
                  </a:rPr>
                  <a:t> </a:t>
                </a:r>
              </a:p>
            </p:txBody>
          </p:sp>
        </mc:Fallback>
      </mc:AlternateContent>
      <p:pic>
        <p:nvPicPr>
          <p:cNvPr id="20" name="图片 19"/>
          <p:cNvPicPr>
            <a:picLocks noChangeAspect="1"/>
          </p:cNvPicPr>
          <p:nvPr/>
        </p:nvPicPr>
        <p:blipFill rotWithShape="1">
          <a:blip r:embed="rId11"/>
          <a:srcRect l="10517" r="13405"/>
          <a:stretch/>
        </p:blipFill>
        <p:spPr>
          <a:xfrm>
            <a:off x="7176120" y="1340768"/>
            <a:ext cx="4680520" cy="2534844"/>
          </a:xfrm>
          <a:prstGeom prst="rect">
            <a:avLst/>
          </a:prstGeom>
        </p:spPr>
      </p:pic>
      <p:sp>
        <p:nvSpPr>
          <p:cNvPr id="21" name="右箭头 20"/>
          <p:cNvSpPr/>
          <p:nvPr/>
        </p:nvSpPr>
        <p:spPr>
          <a:xfrm>
            <a:off x="6672064" y="2460169"/>
            <a:ext cx="360040" cy="3600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矩形 21"/>
              <p:cNvSpPr/>
              <p:nvPr/>
            </p:nvSpPr>
            <p:spPr>
              <a:xfrm>
                <a:off x="7504932" y="4293096"/>
                <a:ext cx="2698816" cy="4098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𝑈</m:t>
                              </m:r>
                            </m:e>
                          </m:acc>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𝐼</m:t>
                              </m:r>
                            </m:e>
                          </m:acc>
                        </m:e>
                        <m:sub>
                          <m:r>
                            <a:rPr lang="en-US" altLang="zh-CN" sz="2000" i="1">
                              <a:latin typeface="Cambria Math" panose="02040503050406030204" pitchFamily="18" charset="0"/>
                            </a:rPr>
                            <m:t>1</m:t>
                          </m:r>
                        </m:sub>
                      </m:sSub>
                      <m:d>
                        <m:dPr>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d>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𝐸</m:t>
                              </m:r>
                            </m:e>
                          </m:acc>
                        </m:e>
                        <m:sub>
                          <m:r>
                            <a:rPr lang="en-US" altLang="zh-CN" sz="2000" i="1">
                              <a:latin typeface="Cambria Math" panose="02040503050406030204" pitchFamily="18" charset="0"/>
                            </a:rPr>
                            <m:t>1</m:t>
                          </m:r>
                        </m:sub>
                      </m:sSub>
                    </m:oMath>
                  </m:oMathPara>
                </a14:m>
                <a:endParaRPr lang="zh-CN" altLang="zh-CN" sz="2000" dirty="0"/>
              </a:p>
            </p:txBody>
          </p:sp>
        </mc:Choice>
        <mc:Fallback xmlns="">
          <p:sp>
            <p:nvSpPr>
              <p:cNvPr id="22" name="矩形 21"/>
              <p:cNvSpPr>
                <a:spLocks noRot="1" noChangeAspect="1" noMove="1" noResize="1" noEditPoints="1" noAdjustHandles="1" noChangeArrowheads="1" noChangeShapeType="1" noTextEdit="1"/>
              </p:cNvSpPr>
              <p:nvPr/>
            </p:nvSpPr>
            <p:spPr>
              <a:xfrm>
                <a:off x="7504932" y="4293096"/>
                <a:ext cx="2698816" cy="409856"/>
              </a:xfrm>
              <a:prstGeom prst="rect">
                <a:avLst/>
              </a:prstGeom>
              <a:blipFill rotWithShape="0">
                <a:blip r:embed="rId18"/>
                <a:stretch>
                  <a:fillRect b="-16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474863" y="4810756"/>
                <a:ext cx="4411849" cy="4101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bSup>
                        <m:sSubSupPr>
                          <m:ctrlPr>
                            <a:rPr lang="zh-CN" altLang="zh-CN" sz="2000" i="1">
                              <a:latin typeface="Cambria Math" panose="02040503050406030204" pitchFamily="18" charset="0"/>
                            </a:rPr>
                          </m:ctrlPr>
                        </m:sSubSup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𝑈</m:t>
                              </m:r>
                            </m:e>
                          </m:acc>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𝐸</m:t>
                              </m:r>
                            </m:e>
                          </m:acc>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𝐼</m:t>
                              </m:r>
                            </m:e>
                          </m:acc>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d>
                        <m:dPr>
                          <m:ctrlPr>
                            <a:rPr lang="zh-CN" altLang="zh-CN" sz="2000" i="1">
                              <a:latin typeface="Cambria Math" panose="02040503050406030204" pitchFamily="18" charset="0"/>
                            </a:rPr>
                          </m:ctrlPr>
                        </m:dPr>
                        <m:e>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r>
                            <a:rPr lang="en-US" altLang="zh-CN" sz="2000" i="1">
                              <a:latin typeface="Cambria Math" panose="02040503050406030204" pitchFamily="18" charset="0"/>
                            </a:rPr>
                            <m:t>𝑗</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e>
                      </m:d>
                      <m:r>
                        <a:rPr lang="en-US" altLang="zh-CN" sz="2000">
                          <a:latin typeface="Cambria Math" panose="02040503050406030204" pitchFamily="18" charset="0"/>
                        </a:rPr>
                        <m:t>=</m:t>
                      </m:r>
                      <m:sSubSup>
                        <m:sSubSupPr>
                          <m:ctrlPr>
                            <a:rPr lang="zh-CN" altLang="zh-CN" sz="2000" i="1">
                              <a:latin typeface="Cambria Math" panose="02040503050406030204" pitchFamily="18" charset="0"/>
                            </a:rPr>
                          </m:ctrlPr>
                        </m:sSubSup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𝐼</m:t>
                              </m:r>
                            </m:e>
                          </m:acc>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d>
                        <m:dPr>
                          <m:ctrlPr>
                            <a:rPr lang="zh-CN" altLang="zh-CN" sz="2000" i="1">
                              <a:latin typeface="Cambria Math" panose="02040503050406030204" pitchFamily="18" charset="0"/>
                            </a:rPr>
                          </m:ctrlPr>
                        </m:dPr>
                        <m:e>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𝑅</m:t>
                              </m:r>
                            </m:e>
                            <m:sub>
                              <m:r>
                                <a:rPr lang="en-US" altLang="zh-CN" sz="2000" i="1">
                                  <a:latin typeface="Cambria Math" panose="02040503050406030204" pitchFamily="18" charset="0"/>
                                </a:rPr>
                                <m:t>𝐿</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r>
                            <a:rPr lang="en-US" altLang="zh-CN" sz="2000" i="1">
                              <a:latin typeface="Cambria Math" panose="02040503050406030204" pitchFamily="18" charset="0"/>
                            </a:rPr>
                            <m:t>𝑗</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𝑥</m:t>
                              </m:r>
                            </m:e>
                            <m:sub>
                              <m:r>
                                <a:rPr lang="en-US" altLang="zh-CN" sz="2000" i="1">
                                  <a:latin typeface="Cambria Math" panose="02040503050406030204" pitchFamily="18" charset="0"/>
                                </a:rPr>
                                <m:t>𝐿</m:t>
                              </m:r>
                            </m:sub>
                            <m:sup>
                              <m:r>
                                <a:rPr lang="en-US" altLang="zh-CN" sz="2000" i="1">
                                  <a:latin typeface="Cambria Math" panose="02040503050406030204" pitchFamily="18" charset="0"/>
                                </a:rPr>
                                <m:t>′</m:t>
                              </m:r>
                            </m:sup>
                          </m:sSubSup>
                        </m:e>
                      </m:d>
                    </m:oMath>
                  </m:oMathPara>
                </a14:m>
                <a:endParaRPr lang="zh-CN" altLang="zh-CN" sz="2000" dirty="0"/>
              </a:p>
            </p:txBody>
          </p:sp>
        </mc:Choice>
        <mc:Fallback xmlns="">
          <p:sp>
            <p:nvSpPr>
              <p:cNvPr id="23" name="矩形 22"/>
              <p:cNvSpPr>
                <a:spLocks noRot="1" noChangeAspect="1" noMove="1" noResize="1" noEditPoints="1" noAdjustHandles="1" noChangeArrowheads="1" noChangeShapeType="1" noTextEdit="1"/>
              </p:cNvSpPr>
              <p:nvPr/>
            </p:nvSpPr>
            <p:spPr>
              <a:xfrm>
                <a:off x="7474863" y="4810756"/>
                <a:ext cx="4411849" cy="410112"/>
              </a:xfrm>
              <a:prstGeom prst="rect">
                <a:avLst/>
              </a:prstGeom>
              <a:blipFill rotWithShape="0">
                <a:blip r:embed="rId19"/>
                <a:stretch>
                  <a:fillRect b="-16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474863" y="5436031"/>
                <a:ext cx="1724639" cy="4098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𝐼</m:t>
                              </m:r>
                            </m:e>
                          </m:acc>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𝐼</m:t>
                              </m:r>
                            </m:e>
                          </m:acc>
                        </m:e>
                        <m:sub>
                          <m:r>
                            <a:rPr lang="en-US" altLang="zh-CN" sz="2000" i="1">
                              <a:latin typeface="Cambria Math" panose="02040503050406030204" pitchFamily="18" charset="0"/>
                            </a:rPr>
                            <m:t>0</m:t>
                          </m:r>
                          <m:r>
                            <a:rPr lang="en-US" altLang="zh-CN" sz="2000" i="1">
                              <a:latin typeface="Cambria Math" panose="02040503050406030204" pitchFamily="18" charset="0"/>
                            </a:rPr>
                            <m:t>𝑟</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𝐼</m:t>
                              </m:r>
                            </m:e>
                          </m:acc>
                        </m:e>
                        <m:sub>
                          <m:r>
                            <a:rPr lang="en-US" altLang="zh-CN" sz="2000" i="1">
                              <a:latin typeface="Cambria Math" panose="02040503050406030204" pitchFamily="18" charset="0"/>
                            </a:rPr>
                            <m:t>0</m:t>
                          </m:r>
                          <m:r>
                            <a:rPr lang="en-US" altLang="zh-CN" sz="2000" i="1">
                              <a:latin typeface="Cambria Math" panose="02040503050406030204" pitchFamily="18" charset="0"/>
                            </a:rPr>
                            <m:t>𝑥</m:t>
                          </m:r>
                        </m:sub>
                      </m:sSub>
                    </m:oMath>
                  </m:oMathPara>
                </a14:m>
                <a:endParaRPr lang="zh-CN" altLang="zh-CN" sz="2000" dirty="0"/>
              </a:p>
            </p:txBody>
          </p:sp>
        </mc:Choice>
        <mc:Fallback xmlns="">
          <p:sp>
            <p:nvSpPr>
              <p:cNvPr id="24" name="矩形 23"/>
              <p:cNvSpPr>
                <a:spLocks noRot="1" noChangeAspect="1" noMove="1" noResize="1" noEditPoints="1" noAdjustHandles="1" noChangeArrowheads="1" noChangeShapeType="1" noTextEdit="1"/>
              </p:cNvSpPr>
              <p:nvPr/>
            </p:nvSpPr>
            <p:spPr>
              <a:xfrm>
                <a:off x="7474863" y="5436031"/>
                <a:ext cx="1724639" cy="409856"/>
              </a:xfrm>
              <a:prstGeom prst="rect">
                <a:avLst/>
              </a:prstGeom>
              <a:blipFill rotWithShape="0">
                <a:blip r:embed="rId20"/>
                <a:stretch>
                  <a:fillRect b="-29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7488270" y="5949404"/>
                <a:ext cx="1618328" cy="4098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𝐼</m:t>
                              </m:r>
                            </m:e>
                          </m:acc>
                        </m:e>
                        <m:sub>
                          <m:r>
                            <a:rPr lang="en-US" altLang="zh-CN" sz="2000" i="1">
                              <a:latin typeface="Cambria Math" panose="02040503050406030204" pitchFamily="18" charset="0"/>
                            </a:rPr>
                            <m:t>0</m:t>
                          </m:r>
                          <m:r>
                            <a:rPr lang="en-US" altLang="zh-CN" sz="2000" i="1">
                              <a:latin typeface="Cambria Math" panose="02040503050406030204" pitchFamily="18" charset="0"/>
                            </a:rPr>
                            <m:t>𝑟</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𝑔</m:t>
                          </m:r>
                        </m:e>
                        <m:sub>
                          <m:r>
                            <a:rPr lang="en-US" altLang="zh-CN" sz="2000" i="1">
                              <a:latin typeface="Cambria Math" panose="02040503050406030204" pitchFamily="18" charset="0"/>
                            </a:rPr>
                            <m:t>0</m:t>
                          </m:r>
                        </m:sub>
                      </m:sSub>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𝐸</m:t>
                              </m:r>
                            </m:e>
                          </m:acc>
                        </m:e>
                        <m:sub>
                          <m:r>
                            <a:rPr lang="en-US" altLang="zh-CN" sz="2000" i="1">
                              <a:latin typeface="Cambria Math" panose="02040503050406030204" pitchFamily="18" charset="0"/>
                            </a:rPr>
                            <m:t>1</m:t>
                          </m:r>
                        </m:sub>
                      </m:sSub>
                    </m:oMath>
                  </m:oMathPara>
                </a14:m>
                <a:endParaRPr lang="zh-CN" altLang="zh-CN" sz="2000" dirty="0"/>
              </a:p>
            </p:txBody>
          </p:sp>
        </mc:Choice>
        <mc:Fallback xmlns="">
          <p:sp>
            <p:nvSpPr>
              <p:cNvPr id="25" name="矩形 24"/>
              <p:cNvSpPr>
                <a:spLocks noRot="1" noChangeAspect="1" noMove="1" noResize="1" noEditPoints="1" noAdjustHandles="1" noChangeArrowheads="1" noChangeShapeType="1" noTextEdit="1"/>
              </p:cNvSpPr>
              <p:nvPr/>
            </p:nvSpPr>
            <p:spPr>
              <a:xfrm>
                <a:off x="7488270" y="5949404"/>
                <a:ext cx="1618328" cy="409856"/>
              </a:xfrm>
              <a:prstGeom prst="rect">
                <a:avLst/>
              </a:prstGeom>
              <a:blipFill rotWithShape="0">
                <a:blip r:embed="rId21"/>
                <a:stretch>
                  <a:fillRect b="-8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9383326" y="5981570"/>
                <a:ext cx="1514967" cy="4098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𝐼</m:t>
                              </m:r>
                            </m:e>
                          </m:acc>
                        </m:e>
                        <m:sub>
                          <m:r>
                            <a:rPr lang="en-US" altLang="zh-CN" sz="2000" i="1">
                              <a:latin typeface="Cambria Math" panose="02040503050406030204" pitchFamily="18" charset="0"/>
                            </a:rPr>
                            <m:t>0</m:t>
                          </m:r>
                          <m:r>
                            <a:rPr lang="en-US" altLang="zh-CN" sz="2000" i="1">
                              <a:latin typeface="Cambria Math" panose="02040503050406030204" pitchFamily="18" charset="0"/>
                            </a:rPr>
                            <m:t>𝑥</m:t>
                          </m:r>
                        </m:sub>
                      </m:sSub>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0</m:t>
                          </m:r>
                        </m:sub>
                      </m:sSub>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𝐸</m:t>
                              </m:r>
                            </m:e>
                          </m:acc>
                        </m:e>
                        <m:sub>
                          <m:r>
                            <a:rPr lang="en-US" altLang="zh-CN" sz="2000" i="1">
                              <a:latin typeface="Cambria Math" panose="02040503050406030204" pitchFamily="18" charset="0"/>
                            </a:rPr>
                            <m:t>1</m:t>
                          </m:r>
                        </m:sub>
                      </m:sSub>
                    </m:oMath>
                  </m:oMathPara>
                </a14:m>
                <a:endParaRPr lang="zh-CN" altLang="zh-CN" sz="2000" dirty="0"/>
              </a:p>
            </p:txBody>
          </p:sp>
        </mc:Choice>
        <mc:Fallback xmlns="">
          <p:sp>
            <p:nvSpPr>
              <p:cNvPr id="26" name="矩形 25"/>
              <p:cNvSpPr>
                <a:spLocks noRot="1" noChangeAspect="1" noMove="1" noResize="1" noEditPoints="1" noAdjustHandles="1" noChangeArrowheads="1" noChangeShapeType="1" noTextEdit="1"/>
              </p:cNvSpPr>
              <p:nvPr/>
            </p:nvSpPr>
            <p:spPr>
              <a:xfrm>
                <a:off x="9383326" y="5981570"/>
                <a:ext cx="1514967" cy="409856"/>
              </a:xfrm>
              <a:prstGeom prst="rect">
                <a:avLst/>
              </a:prstGeom>
              <a:blipFill rotWithShape="0">
                <a:blip r:embed="rId22"/>
                <a:stretch>
                  <a:fillRect b="-16418"/>
                </a:stretch>
              </a:blipFill>
            </p:spPr>
            <p:txBody>
              <a:bodyPr/>
              <a:lstStyle/>
              <a:p>
                <a:r>
                  <a:rPr lang="zh-CN" altLang="en-US">
                    <a:noFill/>
                  </a:rPr>
                  <a:t> </a:t>
                </a:r>
              </a:p>
            </p:txBody>
          </p:sp>
        </mc:Fallback>
      </mc:AlternateContent>
      <p:sp>
        <p:nvSpPr>
          <p:cNvPr id="27" name="右箭头 26"/>
          <p:cNvSpPr/>
          <p:nvPr/>
        </p:nvSpPr>
        <p:spPr>
          <a:xfrm>
            <a:off x="6445250" y="5073411"/>
            <a:ext cx="360040" cy="3600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3168052"/>
            <a:ext cx="877163" cy="230832"/>
          </a:xfrm>
          <a:prstGeom prst="rect">
            <a:avLst/>
          </a:prstGeom>
        </p:spPr>
        <p:txBody>
          <a:bodyPr wrap="none">
            <a:spAutoFit/>
          </a:bodyPr>
          <a:lstStyle/>
          <a:p>
            <a:r>
              <a:rPr lang="zh-CN" altLang="en-US" sz="900" dirty="0"/>
              <a:t>一次绕组电压</a:t>
            </a:r>
          </a:p>
        </p:txBody>
      </p:sp>
      <p:sp>
        <p:nvSpPr>
          <p:cNvPr id="19" name="矩形 18"/>
          <p:cNvSpPr/>
          <p:nvPr/>
        </p:nvSpPr>
        <p:spPr>
          <a:xfrm>
            <a:off x="1957214" y="1946422"/>
            <a:ext cx="646331" cy="230832"/>
          </a:xfrm>
          <a:prstGeom prst="rect">
            <a:avLst/>
          </a:prstGeom>
        </p:spPr>
        <p:txBody>
          <a:bodyPr wrap="none">
            <a:spAutoFit/>
          </a:bodyPr>
          <a:lstStyle/>
          <a:p>
            <a:r>
              <a:rPr lang="zh-CN" altLang="en-US" sz="900" dirty="0"/>
              <a:t>励磁电流</a:t>
            </a:r>
          </a:p>
        </p:txBody>
      </p:sp>
      <p:sp>
        <p:nvSpPr>
          <p:cNvPr id="28" name="矩形 27"/>
          <p:cNvSpPr/>
          <p:nvPr/>
        </p:nvSpPr>
        <p:spPr>
          <a:xfrm>
            <a:off x="1747375" y="2737737"/>
            <a:ext cx="646331" cy="230832"/>
          </a:xfrm>
          <a:prstGeom prst="rect">
            <a:avLst/>
          </a:prstGeom>
        </p:spPr>
        <p:txBody>
          <a:bodyPr wrap="none">
            <a:spAutoFit/>
          </a:bodyPr>
          <a:lstStyle/>
          <a:p>
            <a:r>
              <a:rPr lang="zh-CN" altLang="en-US" sz="900" dirty="0"/>
              <a:t>铁损电流</a:t>
            </a:r>
          </a:p>
        </p:txBody>
      </p:sp>
      <p:sp>
        <p:nvSpPr>
          <p:cNvPr id="29" name="矩形 28"/>
          <p:cNvSpPr/>
          <p:nvPr/>
        </p:nvSpPr>
        <p:spPr>
          <a:xfrm>
            <a:off x="2810673" y="2838548"/>
            <a:ext cx="646331" cy="230832"/>
          </a:xfrm>
          <a:prstGeom prst="rect">
            <a:avLst/>
          </a:prstGeom>
        </p:spPr>
        <p:txBody>
          <a:bodyPr wrap="none">
            <a:spAutoFit/>
          </a:bodyPr>
          <a:lstStyle/>
          <a:p>
            <a:r>
              <a:rPr lang="zh-CN" altLang="en-US" sz="900" dirty="0"/>
              <a:t>磁化电流</a:t>
            </a:r>
          </a:p>
        </p:txBody>
      </p:sp>
      <p:sp>
        <p:nvSpPr>
          <p:cNvPr id="30" name="矩形 29"/>
          <p:cNvSpPr/>
          <p:nvPr/>
        </p:nvSpPr>
        <p:spPr>
          <a:xfrm>
            <a:off x="696640" y="1946422"/>
            <a:ext cx="877163" cy="230832"/>
          </a:xfrm>
          <a:prstGeom prst="rect">
            <a:avLst/>
          </a:prstGeom>
        </p:spPr>
        <p:txBody>
          <a:bodyPr wrap="none">
            <a:spAutoFit/>
          </a:bodyPr>
          <a:lstStyle/>
          <a:p>
            <a:r>
              <a:rPr lang="zh-CN" altLang="en-US" sz="900" dirty="0"/>
              <a:t>一次绕组电阻</a:t>
            </a:r>
          </a:p>
        </p:txBody>
      </p:sp>
      <p:sp>
        <p:nvSpPr>
          <p:cNvPr id="31" name="矩形 30"/>
          <p:cNvSpPr/>
          <p:nvPr/>
        </p:nvSpPr>
        <p:spPr>
          <a:xfrm>
            <a:off x="1494213" y="1513275"/>
            <a:ext cx="877163" cy="230832"/>
          </a:xfrm>
          <a:prstGeom prst="rect">
            <a:avLst/>
          </a:prstGeom>
        </p:spPr>
        <p:txBody>
          <a:bodyPr wrap="none">
            <a:spAutoFit/>
          </a:bodyPr>
          <a:lstStyle/>
          <a:p>
            <a:r>
              <a:rPr lang="zh-CN" altLang="en-US" sz="900" dirty="0"/>
              <a:t>一次绕组漏抗</a:t>
            </a:r>
          </a:p>
        </p:txBody>
      </p:sp>
    </p:spTree>
    <p:extLst>
      <p:ext uri="{BB962C8B-B14F-4D97-AF65-F5344CB8AC3E}">
        <p14:creationId xmlns:p14="http://schemas.microsoft.com/office/powerpoint/2010/main" val="24243346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p:bldP spid="25" grpId="0"/>
      <p:bldP spid="26" grpId="0"/>
      <p:bldP spid="2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标题 1"/>
          <p:cNvSpPr>
            <a:spLocks noGrp="1"/>
          </p:cNvSpPr>
          <p:nvPr>
            <p:ph type="title"/>
          </p:nvPr>
        </p:nvSpPr>
        <p:spPr/>
        <p:txBody>
          <a:bodyPr>
            <a:normAutofit/>
          </a:bodyPr>
          <a:lstStyle/>
          <a:p>
            <a:r>
              <a:rPr lang="zh-CN" altLang="en-US" dirty="0"/>
              <a:t>介质损耗及介质损耗角</a:t>
            </a:r>
            <a:r>
              <a:rPr lang="en-US" altLang="zh-CN" dirty="0"/>
              <a:t>δ</a:t>
            </a:r>
            <a:endParaRPr lang="zh-CN" altLang="en-US" dirty="0"/>
          </a:p>
        </p:txBody>
      </p:sp>
      <p:sp>
        <p:nvSpPr>
          <p:cNvPr id="100356" name="Rectangle 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graphicFrame>
        <p:nvGraphicFramePr>
          <p:cNvPr id="100357" name="Object 1"/>
          <p:cNvGraphicFramePr>
            <a:graphicFrameLocks noChangeAspect="1"/>
          </p:cNvGraphicFramePr>
          <p:nvPr>
            <p:extLst>
              <p:ext uri="{D42A27DB-BD31-4B8C-83A1-F6EECF244321}">
                <p14:modId xmlns:p14="http://schemas.microsoft.com/office/powerpoint/2010/main" val="419512100"/>
              </p:ext>
            </p:extLst>
          </p:nvPr>
        </p:nvGraphicFramePr>
        <p:xfrm>
          <a:off x="32965" y="2535976"/>
          <a:ext cx="6625952" cy="3955166"/>
        </p:xfrm>
        <a:graphic>
          <a:graphicData uri="http://schemas.openxmlformats.org/presentationml/2006/ole">
            <mc:AlternateContent xmlns:mc="http://schemas.openxmlformats.org/markup-compatibility/2006">
              <mc:Choice xmlns:v="urn:schemas-microsoft-com:vml" Requires="v">
                <p:oleObj spid="_x0000_s17430" name="Visio" r:id="rId4" imgW="4600592" imgH="2771734" progId="Visio.Drawing.11">
                  <p:embed/>
                </p:oleObj>
              </mc:Choice>
              <mc:Fallback>
                <p:oleObj name="Visio" r:id="rId4" imgW="4600592" imgH="2771734"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65" y="2535976"/>
                        <a:ext cx="6625952" cy="3955166"/>
                      </a:xfrm>
                      <a:prstGeom prst="rect">
                        <a:avLst/>
                      </a:prstGeom>
                      <a:noFill/>
                      <a:ln>
                        <a:noFill/>
                      </a:ln>
                    </p:spPr>
                  </p:pic>
                </p:oleObj>
              </mc:Fallback>
            </mc:AlternateContent>
          </a:graphicData>
        </a:graphic>
      </p:graphicFrame>
      <p:sp>
        <p:nvSpPr>
          <p:cNvPr id="100358" name="TextBox 7"/>
          <p:cNvSpPr txBox="1">
            <a:spLocks noChangeArrowheads="1"/>
          </p:cNvSpPr>
          <p:nvPr/>
        </p:nvSpPr>
        <p:spPr bwMode="auto">
          <a:xfrm>
            <a:off x="495616" y="5699641"/>
            <a:ext cx="53043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en-US" altLang="zh-CN" sz="1800" dirty="0"/>
              <a:t>(a)</a:t>
            </a:r>
            <a:r>
              <a:rPr lang="zh-CN" altLang="en-US" sz="1800" dirty="0"/>
              <a:t>电介质的</a:t>
            </a:r>
            <a:r>
              <a:rPr lang="en-US" altLang="zh-CN" sz="1800" dirty="0"/>
              <a:t>RC</a:t>
            </a:r>
            <a:r>
              <a:rPr lang="zh-CN" altLang="en-US" sz="1800" dirty="0"/>
              <a:t>并联等效电路               </a:t>
            </a:r>
            <a:r>
              <a:rPr lang="en-US" altLang="zh-CN" sz="1800" dirty="0"/>
              <a:t>(b)</a:t>
            </a:r>
            <a:r>
              <a:rPr lang="zh-CN" altLang="en-US" sz="1800" dirty="0"/>
              <a:t>相量图</a:t>
            </a:r>
          </a:p>
        </p:txBody>
      </p:sp>
      <p:sp>
        <p:nvSpPr>
          <p:cNvPr id="100359" name="Rectangle 5"/>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0361" name="Rectangle 7"/>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0364" name="Rectangle 9"/>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mc:AlternateContent xmlns:mc="http://schemas.openxmlformats.org/markup-compatibility/2006" xmlns:a14="http://schemas.microsoft.com/office/drawing/2010/main">
        <mc:Choice Requires="a14">
          <p:sp>
            <p:nvSpPr>
              <p:cNvPr id="100365" name="Object 8"/>
              <p:cNvSpPr txBox="1"/>
              <p:nvPr/>
            </p:nvSpPr>
            <p:spPr bwMode="auto">
              <a:xfrm>
                <a:off x="6888088" y="1568746"/>
                <a:ext cx="5102373" cy="29448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介质损耗因数</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被测试品的有功损耗</m:t>
                          </m:r>
                          <m:r>
                            <m:rPr>
                              <m:sty m:val="p"/>
                            </m:rPr>
                            <a:rPr lang="zh-CN" altLang="en-US" i="0">
                              <a:solidFill>
                                <a:srgbClr val="000000"/>
                              </a:solidFill>
                              <a:latin typeface="Cambria Math" panose="02040503050406030204" pitchFamily="18" charset="0"/>
                            </a:rPr>
                            <m:t>P</m:t>
                          </m:r>
                        </m:num>
                        <m:den>
                          <m:r>
                            <a:rPr lang="zh-CN" altLang="en-US" i="1">
                              <a:solidFill>
                                <a:srgbClr val="000000"/>
                              </a:solidFill>
                              <a:latin typeface="Cambria Math" panose="02040503050406030204" pitchFamily="18" charset="0"/>
                            </a:rPr>
                            <m:t>被测试品的无功功率</m:t>
                          </m:r>
                          <m:r>
                            <m:rPr>
                              <m:sty m:val="p"/>
                            </m:rPr>
                            <a:rPr lang="zh-CN" altLang="en-US" i="0">
                              <a:solidFill>
                                <a:srgbClr val="000000"/>
                              </a:solidFill>
                              <a:latin typeface="Cambria Math" panose="02040503050406030204" pitchFamily="18" charset="0"/>
                            </a:rPr>
                            <m:t>Q</m:t>
                          </m:r>
                        </m:den>
                      </m:f>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100%</m:t>
                      </m:r>
                    </m:oMath>
                    <m:oMath xmlns:m="http://schemas.openxmlformats.org/officeDocument/2006/math">
                      <m:r>
                        <m:rPr>
                          <m:nor/>
                        </m:rPr>
                        <a:rPr lang="zh-CN" altLang="en-US" i="0">
                          <a:solidFill>
                            <a:srgbClr val="000000"/>
                          </a:solidFill>
                          <a:latin typeface="Cambria Math" panose="02040503050406030204" pitchFamily="18" charset="0"/>
                        </a:rPr>
                        <m:t>                         =</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𝑈𝐼</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𝜑</m:t>
                              </m:r>
                            </m:e>
                          </m:func>
                        </m:num>
                        <m:den>
                          <m:r>
                            <a:rPr lang="zh-CN" altLang="en-US" i="1">
                              <a:solidFill>
                                <a:srgbClr val="000000"/>
                              </a:solidFill>
                              <a:latin typeface="Cambria Math" panose="02040503050406030204" pitchFamily="18" charset="0"/>
                            </a:rPr>
                            <m:t>𝑈𝐼</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𝜑</m:t>
                              </m:r>
                            </m:e>
                          </m:func>
                        </m:den>
                      </m:f>
                      <m:r>
                        <a:rPr lang="zh-CN" altLang="en-US" i="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𝛿</m:t>
                              </m:r>
                            </m:e>
                          </m:func>
                        </m:num>
                        <m:den>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𝛿</m:t>
                              </m:r>
                            </m:e>
                          </m:func>
                        </m:den>
                      </m:f>
                    </m:oMath>
                    <m:oMath xmlns:m="http://schemas.openxmlformats.org/officeDocument/2006/math">
                      <m:r>
                        <a:rPr lang="zh-CN" altLang="en-US" i="1">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tan</m:t>
                      </m:r>
                      <m:r>
                        <a:rPr lang="zh-CN" altLang="en-US" i="1">
                          <a:solidFill>
                            <a:srgbClr val="000000"/>
                          </a:solidFill>
                          <a:latin typeface="Cambria Math" panose="02040503050406030204" pitchFamily="18" charset="0"/>
                        </a:rPr>
                        <m:t>𝛿</m:t>
                      </m:r>
                    </m:oMath>
                    <m:oMath xmlns:m="http://schemas.openxmlformats.org/officeDocument/2006/math">
                      <m:r>
                        <m:rPr>
                          <m:nor/>
                        </m:rPr>
                        <a:rPr lang="zh-CN" altLang="en-US" i="0">
                          <a:solidFill>
                            <a:srgbClr val="000000"/>
                          </a:solidFill>
                          <a:latin typeface="Cambria Math" panose="02040503050406030204" pitchFamily="18" charset="0"/>
                        </a:rPr>
                        <m:t>                         =</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𝑅</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𝐶</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𝑈</m:t>
                          </m:r>
                        </m:num>
                        <m:den>
                          <m:r>
                            <a:rPr lang="zh-CN" altLang="en-US" i="1">
                              <a:solidFill>
                                <a:srgbClr val="000000"/>
                              </a:solidFill>
                              <a:latin typeface="Cambria Math" panose="02040503050406030204" pitchFamily="18" charset="0"/>
                            </a:rPr>
                            <m:t>𝑅</m:t>
                          </m:r>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𝐶𝑈</m:t>
                          </m:r>
                        </m:den>
                      </m:f>
                    </m:oMath>
                    <m:oMath xmlns:m="http://schemas.openxmlformats.org/officeDocument/2006/math">
                      <m:r>
                        <a:rPr lang="zh-CN" altLang="en-US" i="1">
                          <a:solidFill>
                            <a:srgbClr val="000000"/>
                          </a:solidFill>
                          <a:latin typeface="Cambria Math" panose="02040503050406030204" pitchFamily="18" charset="0"/>
                        </a:rPr>
                        <m:t>      </m:t>
                      </m:r>
                      <m:r>
                        <a:rPr lang="zh-CN" altLang="en-US" i="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𝑅𝐶</m:t>
                          </m:r>
                        </m:den>
                      </m:f>
                    </m:oMath>
                  </m:oMathPara>
                </a14:m>
                <a:endParaRPr lang="zh-CN" altLang="en-US" dirty="0"/>
              </a:p>
            </p:txBody>
          </p:sp>
        </mc:Choice>
        <mc:Fallback xmlns="">
          <p:sp>
            <p:nvSpPr>
              <p:cNvPr id="100365" name="Object 8"/>
              <p:cNvSpPr txBox="1">
                <a:spLocks noRot="1" noChangeAspect="1" noMove="1" noResize="1" noEditPoints="1" noAdjustHandles="1" noChangeArrowheads="1" noChangeShapeType="1" noTextEdit="1"/>
              </p:cNvSpPr>
              <p:nvPr/>
            </p:nvSpPr>
            <p:spPr bwMode="auto">
              <a:xfrm>
                <a:off x="6888088" y="1568746"/>
                <a:ext cx="5102373" cy="2944813"/>
              </a:xfrm>
              <a:prstGeom prst="rect">
                <a:avLst/>
              </a:prstGeom>
              <a:blipFill rotWithShape="0">
                <a:blip r:embed="rId6"/>
                <a:stretch>
                  <a:fillRect l="-1075"/>
                </a:stretch>
              </a:blipFill>
              <a:ln>
                <a:noFill/>
              </a:ln>
            </p:spPr>
            <p:txBody>
              <a:bodyPr/>
              <a:lstStyle/>
              <a:p>
                <a:r>
                  <a:rPr lang="zh-CN" altLang="en-US">
                    <a:noFill/>
                  </a:rPr>
                  <a:t> </a:t>
                </a:r>
              </a:p>
            </p:txBody>
          </p:sp>
        </mc:Fallback>
      </mc:AlternateContent>
      <p:sp>
        <p:nvSpPr>
          <p:cNvPr id="4" name="矩形 3"/>
          <p:cNvSpPr/>
          <p:nvPr/>
        </p:nvSpPr>
        <p:spPr>
          <a:xfrm>
            <a:off x="5578901" y="4144227"/>
            <a:ext cx="1338828" cy="369332"/>
          </a:xfrm>
          <a:prstGeom prst="rect">
            <a:avLst/>
          </a:prstGeom>
        </p:spPr>
        <p:txBody>
          <a:bodyPr wrap="none">
            <a:spAutoFit/>
          </a:bodyPr>
          <a:lstStyle/>
          <a:p>
            <a:r>
              <a:rPr lang="zh-CN" altLang="en-US" dirty="0"/>
              <a:t>功率因素角</a:t>
            </a:r>
          </a:p>
        </p:txBody>
      </p:sp>
      <p:sp>
        <p:nvSpPr>
          <p:cNvPr id="16" name="矩形 15"/>
          <p:cNvSpPr/>
          <p:nvPr/>
        </p:nvSpPr>
        <p:spPr>
          <a:xfrm>
            <a:off x="3295987" y="3840863"/>
            <a:ext cx="1338828" cy="369332"/>
          </a:xfrm>
          <a:prstGeom prst="rect">
            <a:avLst/>
          </a:prstGeom>
        </p:spPr>
        <p:txBody>
          <a:bodyPr wrap="none">
            <a:spAutoFit/>
          </a:bodyPr>
          <a:lstStyle/>
          <a:p>
            <a:r>
              <a:rPr lang="zh-CN" altLang="en-US" dirty="0"/>
              <a:t>介质损耗角</a:t>
            </a:r>
          </a:p>
        </p:txBody>
      </p:sp>
      <p:cxnSp>
        <p:nvCxnSpPr>
          <p:cNvPr id="6" name="直接箭头连接符 5"/>
          <p:cNvCxnSpPr/>
          <p:nvPr/>
        </p:nvCxnSpPr>
        <p:spPr>
          <a:xfrm flipV="1">
            <a:off x="4757489" y="4513559"/>
            <a:ext cx="1277242" cy="76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3965401" y="4290710"/>
            <a:ext cx="457735" cy="448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176120" y="5473386"/>
            <a:ext cx="4570482" cy="923330"/>
          </a:xfrm>
          <a:prstGeom prst="rect">
            <a:avLst/>
          </a:prstGeom>
        </p:spPr>
        <p:txBody>
          <a:bodyPr wrap="none">
            <a:spAutoFit/>
          </a:bodyPr>
          <a:lstStyle/>
          <a:p>
            <a:r>
              <a:rPr lang="zh-CN" altLang="en-US" dirty="0"/>
              <a:t>介质损耗因数用来衡量电介质损耗大小</a:t>
            </a:r>
            <a:endParaRPr lang="en-US" altLang="zh-CN" dirty="0"/>
          </a:p>
          <a:p>
            <a:endParaRPr lang="en-US" altLang="zh-CN" dirty="0"/>
          </a:p>
          <a:p>
            <a:r>
              <a:rPr lang="zh-CN" altLang="en-US" dirty="0"/>
              <a:t>介质损耗会导致发热，引起电介质热击穿。</a:t>
            </a:r>
          </a:p>
        </p:txBody>
      </p:sp>
      <mc:AlternateContent xmlns:mc="http://schemas.openxmlformats.org/markup-compatibility/2006" xmlns:a14="http://schemas.microsoft.com/office/drawing/2010/main">
        <mc:Choice Requires="a14">
          <p:sp>
            <p:nvSpPr>
              <p:cNvPr id="15" name="Object 322">
                <a:extLst>
                  <a:ext uri="{FF2B5EF4-FFF2-40B4-BE49-F238E27FC236}">
                    <a16:creationId xmlns:a16="http://schemas.microsoft.com/office/drawing/2014/main" id="{EA5661B8-6633-449A-B6A7-1EDC88230A7B}"/>
                  </a:ext>
                </a:extLst>
              </p:cNvPr>
              <p:cNvSpPr txBox="1"/>
              <p:nvPr/>
            </p:nvSpPr>
            <p:spPr bwMode="auto">
              <a:xfrm>
                <a:off x="797049" y="4677075"/>
                <a:ext cx="993775" cy="66198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𝑋</m:t>
                      </m:r>
                      <m:r>
                        <m:rPr>
                          <m:nor/>
                        </m:rPr>
                        <a:rPr lang="zh-CN" altLang="en-US" i="0">
                          <a:solidFill>
                            <a:srgbClr val="000000"/>
                          </a:solidFill>
                          <a:latin typeface="Cambria Math" panose="02040503050406030204" pitchFamily="18" charset="0"/>
                        </a:rPr>
                        <m:t>c</m:t>
                      </m:r>
                      <m:r>
                        <m:rPr>
                          <m:nor/>
                        </m:rPr>
                        <a:rPr lang="zh-CN" altLang="en-US" i="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m:rPr>
                              <m:sty m:val="p"/>
                            </m:rPr>
                            <a:rPr lang="zh-CN" altLang="en-US" i="0">
                              <a:solidFill>
                                <a:srgbClr val="000000"/>
                              </a:solidFill>
                              <a:latin typeface="Cambria Math" panose="02040503050406030204" pitchFamily="18" charset="0"/>
                            </a:rPr>
                            <m:t>j</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𝐶</m:t>
                          </m:r>
                        </m:den>
                      </m:f>
                    </m:oMath>
                  </m:oMathPara>
                </a14:m>
                <a:endParaRPr lang="zh-CN" altLang="en-US"/>
              </a:p>
            </p:txBody>
          </p:sp>
        </mc:Choice>
        <mc:Fallback xmlns="">
          <p:sp>
            <p:nvSpPr>
              <p:cNvPr id="15" name="Object 322">
                <a:extLst>
                  <a:ext uri="{FF2B5EF4-FFF2-40B4-BE49-F238E27FC236}">
                    <a16:creationId xmlns:a16="http://schemas.microsoft.com/office/drawing/2014/main" id="{EA5661B8-6633-449A-B6A7-1EDC88230A7B}"/>
                  </a:ext>
                </a:extLst>
              </p:cNvPr>
              <p:cNvSpPr txBox="1">
                <a:spLocks noRot="1" noChangeAspect="1" noMove="1" noResize="1" noEditPoints="1" noAdjustHandles="1" noChangeArrowheads="1" noChangeShapeType="1" noTextEdit="1"/>
              </p:cNvSpPr>
              <p:nvPr/>
            </p:nvSpPr>
            <p:spPr bwMode="auto">
              <a:xfrm>
                <a:off x="797049" y="4677075"/>
                <a:ext cx="993775" cy="661988"/>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bject 322">
                <a:extLst>
                  <a:ext uri="{FF2B5EF4-FFF2-40B4-BE49-F238E27FC236}">
                    <a16:creationId xmlns:a16="http://schemas.microsoft.com/office/drawing/2014/main" id="{EB54A11C-468D-4A48-BB2E-01E32BB525EC}"/>
                  </a:ext>
                </a:extLst>
              </p:cNvPr>
              <p:cNvSpPr txBox="1"/>
              <p:nvPr/>
            </p:nvSpPr>
            <p:spPr bwMode="auto">
              <a:xfrm>
                <a:off x="718178" y="4127626"/>
                <a:ext cx="1011237" cy="330200"/>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sty m:val="p"/>
                            </m:rPr>
                            <a:rPr lang="zh-CN" altLang="en-US" i="0">
                              <a:solidFill>
                                <a:srgbClr val="000000"/>
                              </a:solidFill>
                              <a:latin typeface="Cambria Math" panose="02040503050406030204" pitchFamily="18" charset="0"/>
                            </a:rPr>
                            <m:t>c</m:t>
                          </m:r>
                        </m:sub>
                      </m:sSub>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j</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𝐶𝑈</m:t>
                      </m:r>
                    </m:oMath>
                  </m:oMathPara>
                </a14:m>
                <a:endParaRPr lang="zh-CN" altLang="en-US"/>
              </a:p>
            </p:txBody>
          </p:sp>
        </mc:Choice>
        <mc:Fallback xmlns="">
          <p:sp>
            <p:nvSpPr>
              <p:cNvPr id="17" name="Object 322">
                <a:extLst>
                  <a:ext uri="{FF2B5EF4-FFF2-40B4-BE49-F238E27FC236}">
                    <a16:creationId xmlns:a16="http://schemas.microsoft.com/office/drawing/2014/main" id="{EB54A11C-468D-4A48-BB2E-01E32BB525EC}"/>
                  </a:ext>
                </a:extLst>
              </p:cNvPr>
              <p:cNvSpPr txBox="1">
                <a:spLocks noRot="1" noChangeAspect="1" noMove="1" noResize="1" noEditPoints="1" noAdjustHandles="1" noChangeArrowheads="1" noChangeShapeType="1" noTextEdit="1"/>
              </p:cNvSpPr>
              <p:nvPr/>
            </p:nvSpPr>
            <p:spPr bwMode="auto">
              <a:xfrm>
                <a:off x="718178" y="4127626"/>
                <a:ext cx="1011237" cy="330200"/>
              </a:xfrm>
              <a:prstGeom prst="rect">
                <a:avLst/>
              </a:prstGeom>
              <a:blipFill>
                <a:blip r:embed="rId8"/>
                <a:stretch>
                  <a:fillRect b="-9259"/>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8">
                <a:extLst>
                  <a:ext uri="{FF2B5EF4-FFF2-40B4-BE49-F238E27FC236}">
                    <a16:creationId xmlns:a16="http://schemas.microsoft.com/office/drawing/2014/main" id="{2DF2BCEC-3727-4E1B-AFF3-059BE1BEB0F6}"/>
                  </a:ext>
                </a:extLst>
              </p:cNvPr>
              <p:cNvSpPr txBox="1"/>
              <p:nvPr/>
            </p:nvSpPr>
            <p:spPr bwMode="auto">
              <a:xfrm>
                <a:off x="7364852" y="1120371"/>
                <a:ext cx="1581555" cy="38383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𝑈𝐼</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𝜑</m:t>
                          </m:r>
                        </m:e>
                      </m:func>
                    </m:oMath>
                  </m:oMathPara>
                </a14:m>
                <a:endParaRPr lang="zh-CN" altLang="en-US" dirty="0"/>
              </a:p>
            </p:txBody>
          </p:sp>
        </mc:Choice>
        <mc:Fallback xmlns="">
          <p:sp>
            <p:nvSpPr>
              <p:cNvPr id="18" name="Object 8">
                <a:extLst>
                  <a:ext uri="{FF2B5EF4-FFF2-40B4-BE49-F238E27FC236}">
                    <a16:creationId xmlns="" xmlns:a16="http://schemas.microsoft.com/office/drawing/2014/main" xmlns:a14="http://schemas.microsoft.com/office/drawing/2010/main" id="{2DF2BCEC-3727-4E1B-AFF3-059BE1BEB0F6}"/>
                  </a:ext>
                </a:extLst>
              </p:cNvPr>
              <p:cNvSpPr txBox="1">
                <a:spLocks noRot="1" noChangeAspect="1" noMove="1" noResize="1" noEditPoints="1" noAdjustHandles="1" noChangeArrowheads="1" noChangeShapeType="1" noTextEdit="1"/>
              </p:cNvSpPr>
              <p:nvPr/>
            </p:nvSpPr>
            <p:spPr bwMode="auto">
              <a:xfrm>
                <a:off x="7364852" y="1120371"/>
                <a:ext cx="1581555" cy="383830"/>
              </a:xfrm>
              <a:prstGeom prst="rect">
                <a:avLst/>
              </a:prstGeom>
              <a:blipFill rotWithShape="0">
                <a:blip r:embed="rId9"/>
                <a:stretch>
                  <a:fillRect b="-317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Object 8">
                <a:extLst>
                  <a:ext uri="{FF2B5EF4-FFF2-40B4-BE49-F238E27FC236}">
                    <a16:creationId xmlns:a16="http://schemas.microsoft.com/office/drawing/2014/main" id="{52F2BFC8-F4F2-4BD6-B6E9-AAC89B864725}"/>
                  </a:ext>
                </a:extLst>
              </p:cNvPr>
              <p:cNvSpPr txBox="1"/>
              <p:nvPr/>
            </p:nvSpPr>
            <p:spPr bwMode="auto">
              <a:xfrm>
                <a:off x="9697710" y="1061688"/>
                <a:ext cx="1694636" cy="57600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𝑈𝐼</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𝜑</m:t>
                          </m:r>
                        </m:e>
                      </m:func>
                    </m:oMath>
                  </m:oMathPara>
                </a14:m>
                <a:endParaRPr lang="zh-CN" altLang="en-US" dirty="0"/>
              </a:p>
            </p:txBody>
          </p:sp>
        </mc:Choice>
        <mc:Fallback xmlns="">
          <p:sp>
            <p:nvSpPr>
              <p:cNvPr id="20" name="Object 8">
                <a:extLst>
                  <a:ext uri="{FF2B5EF4-FFF2-40B4-BE49-F238E27FC236}">
                    <a16:creationId xmlns="" xmlns:a16="http://schemas.microsoft.com/office/drawing/2014/main" xmlns:a14="http://schemas.microsoft.com/office/drawing/2010/main" id="{52F2BFC8-F4F2-4BD6-B6E9-AAC89B864725}"/>
                  </a:ext>
                </a:extLst>
              </p:cNvPr>
              <p:cNvSpPr txBox="1">
                <a:spLocks noRot="1" noChangeAspect="1" noMove="1" noResize="1" noEditPoints="1" noAdjustHandles="1" noChangeArrowheads="1" noChangeShapeType="1" noTextEdit="1"/>
              </p:cNvSpPr>
              <p:nvPr/>
            </p:nvSpPr>
            <p:spPr bwMode="auto">
              <a:xfrm>
                <a:off x="9697710" y="1061688"/>
                <a:ext cx="1694636" cy="576001"/>
              </a:xfrm>
              <a:prstGeom prst="rect">
                <a:avLst/>
              </a:prstGeom>
              <a:blipFill rotWithShape="0">
                <a:blip r:embed="rId10"/>
                <a:stretch>
                  <a:fillRect l="-719"/>
                </a:stretch>
              </a:blipFill>
              <a:ln>
                <a:noFill/>
              </a:ln>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5FD201AB-9FA5-423A-A707-9E6F08A7A016}"/>
              </a:ext>
            </a:extLst>
          </p:cNvPr>
          <p:cNvSpPr/>
          <p:nvPr/>
        </p:nvSpPr>
        <p:spPr>
          <a:xfrm>
            <a:off x="1492477" y="2649186"/>
            <a:ext cx="3903633" cy="369332"/>
          </a:xfrm>
          <a:prstGeom prst="rect">
            <a:avLst/>
          </a:prstGeom>
        </p:spPr>
        <p:txBody>
          <a:bodyPr wrap="none">
            <a:spAutoFit/>
          </a:bodyPr>
          <a:lstStyle/>
          <a:p>
            <a:r>
              <a:rPr lang="zh-CN" altLang="en-US" dirty="0">
                <a:solidFill>
                  <a:srgbClr val="FF0000"/>
                </a:solidFill>
              </a:rPr>
              <a:t>电容电流超前电压，逆时针旋转</a:t>
            </a:r>
            <a:r>
              <a:rPr lang="en-US" altLang="zh-CN" dirty="0">
                <a:solidFill>
                  <a:srgbClr val="FF0000"/>
                </a:solidFill>
              </a:rPr>
              <a:t>90°</a:t>
            </a:r>
            <a:endParaRPr lang="zh-CN" altLang="en-US" dirty="0">
              <a:solidFill>
                <a:srgbClr val="FF0000"/>
              </a:solidFill>
            </a:endParaRPr>
          </a:p>
        </p:txBody>
      </p:sp>
      <p:sp>
        <p:nvSpPr>
          <p:cNvPr id="2" name="矩形 1">
            <a:extLst>
              <a:ext uri="{FF2B5EF4-FFF2-40B4-BE49-F238E27FC236}">
                <a16:creationId xmlns:a16="http://schemas.microsoft.com/office/drawing/2014/main" id="{64B7C513-4547-ADC2-E42E-57AC58303482}"/>
              </a:ext>
            </a:extLst>
          </p:cNvPr>
          <p:cNvSpPr/>
          <p:nvPr/>
        </p:nvSpPr>
        <p:spPr>
          <a:xfrm>
            <a:off x="280083" y="1653068"/>
            <a:ext cx="6067623" cy="646331"/>
          </a:xfrm>
          <a:prstGeom prst="rect">
            <a:avLst/>
          </a:prstGeom>
        </p:spPr>
        <p:txBody>
          <a:bodyPr wrap="square">
            <a:spAutoFit/>
          </a:bodyPr>
          <a:lstStyle/>
          <a:p>
            <a:r>
              <a:rPr lang="zh-CN" altLang="en-US" dirty="0">
                <a:solidFill>
                  <a:srgbClr val="FF0000"/>
                </a:solidFill>
              </a:rPr>
              <a:t>介质损耗</a:t>
            </a:r>
            <a:r>
              <a:rPr lang="zh-CN" altLang="en-US" dirty="0"/>
              <a:t>：绝缘材料在交变电场作用下，由于介质电导、介质极化和局部放电，在其内部引起的有功损耗。</a:t>
            </a:r>
          </a:p>
        </p:txBody>
      </p:sp>
      <p:sp>
        <p:nvSpPr>
          <p:cNvPr id="5" name="TextBox 7">
            <a:extLst>
              <a:ext uri="{FF2B5EF4-FFF2-40B4-BE49-F238E27FC236}">
                <a16:creationId xmlns:a16="http://schemas.microsoft.com/office/drawing/2014/main" id="{3CEE4A42-0B68-AC81-8A12-6A517FBD4C0E}"/>
              </a:ext>
            </a:extLst>
          </p:cNvPr>
          <p:cNvSpPr txBox="1">
            <a:spLocks noChangeArrowheads="1"/>
          </p:cNvSpPr>
          <p:nvPr/>
        </p:nvSpPr>
        <p:spPr bwMode="auto">
          <a:xfrm>
            <a:off x="1311200" y="6095391"/>
            <a:ext cx="4248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1800" dirty="0"/>
              <a:t>图</a:t>
            </a:r>
            <a:r>
              <a:rPr lang="en-US" altLang="zh-CN" sz="1800" dirty="0"/>
              <a:t>6</a:t>
            </a:r>
            <a:r>
              <a:rPr lang="zh-CN" altLang="en-US" sz="1800" dirty="0"/>
              <a:t> </a:t>
            </a:r>
            <a:r>
              <a:rPr lang="en-US" altLang="zh-CN" sz="1800" dirty="0"/>
              <a:t> </a:t>
            </a:r>
            <a:r>
              <a:rPr lang="zh-CN" altLang="en-US" sz="1800" dirty="0"/>
              <a:t>电介质</a:t>
            </a:r>
            <a:r>
              <a:rPr lang="en-US" altLang="zh-CN" sz="1800" dirty="0"/>
              <a:t>RC</a:t>
            </a:r>
            <a:r>
              <a:rPr lang="zh-CN" altLang="en-US" sz="1800" dirty="0"/>
              <a:t>并联等效电路和相量图</a:t>
            </a:r>
          </a:p>
        </p:txBody>
      </p:sp>
      <p:sp>
        <p:nvSpPr>
          <p:cNvPr id="10" name="矩形 9">
            <a:extLst>
              <a:ext uri="{FF2B5EF4-FFF2-40B4-BE49-F238E27FC236}">
                <a16:creationId xmlns:a16="http://schemas.microsoft.com/office/drawing/2014/main" id="{A5A2CEC3-ED72-3A07-A87E-1DFF0A25C684}"/>
              </a:ext>
            </a:extLst>
          </p:cNvPr>
          <p:cNvSpPr/>
          <p:nvPr/>
        </p:nvSpPr>
        <p:spPr>
          <a:xfrm>
            <a:off x="7312795" y="4815023"/>
            <a:ext cx="1338828" cy="369332"/>
          </a:xfrm>
          <a:prstGeom prst="rect">
            <a:avLst/>
          </a:prstGeom>
        </p:spPr>
        <p:txBody>
          <a:bodyPr wrap="none">
            <a:spAutoFit/>
          </a:bodyPr>
          <a:lstStyle/>
          <a:p>
            <a:r>
              <a:rPr lang="zh-CN" altLang="en-US" dirty="0"/>
              <a:t>有功损耗：</a:t>
            </a:r>
          </a:p>
        </p:txBody>
      </p:sp>
      <mc:AlternateContent xmlns:mc="http://schemas.openxmlformats.org/markup-compatibility/2006" xmlns:a14="http://schemas.microsoft.com/office/drawing/2010/main">
        <mc:Choice Requires="a14">
          <p:sp>
            <p:nvSpPr>
              <p:cNvPr id="24" name="Object 8">
                <a:extLst>
                  <a:ext uri="{FF2B5EF4-FFF2-40B4-BE49-F238E27FC236}">
                    <a16:creationId xmlns:a16="http://schemas.microsoft.com/office/drawing/2014/main" id="{2DF2BCEC-3727-4E1B-AFF3-059BE1BEB0F6}"/>
                  </a:ext>
                </a:extLst>
              </p:cNvPr>
              <p:cNvSpPr txBox="1"/>
              <p:nvPr/>
            </p:nvSpPr>
            <p:spPr bwMode="auto">
              <a:xfrm>
                <a:off x="8618900" y="4815022"/>
                <a:ext cx="2157620" cy="48618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𝑃</m:t>
                      </m:r>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𝑈𝐼𝑅</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𝑈𝐼𝐶</m:t>
                      </m:r>
                      <m:r>
                        <m:rPr>
                          <m:nor/>
                        </m:rPr>
                        <a:rPr lang="zh-CN" altLang="en-US">
                          <a:solidFill>
                            <a:srgbClr val="000000"/>
                          </a:solidFill>
                          <a:latin typeface="+mn-lt"/>
                        </a:rPr>
                        <m:t>tan</m:t>
                      </m:r>
                      <m:r>
                        <a:rPr lang="zh-CN" altLang="en-US" i="1">
                          <a:solidFill>
                            <a:srgbClr val="000000"/>
                          </a:solidFill>
                          <a:latin typeface="Cambria Math" panose="02040503050406030204" pitchFamily="18" charset="0"/>
                        </a:rPr>
                        <m:t>𝛿</m:t>
                      </m:r>
                    </m:oMath>
                  </m:oMathPara>
                </a14:m>
                <a:r>
                  <a:rPr lang="zh-CN" altLang="en-US" i="1" dirty="0">
                    <a:solidFill>
                      <a:srgbClr val="000000"/>
                    </a:solidFill>
                    <a:latin typeface="+mn-lt"/>
                  </a:rPr>
                  <a:t/>
                </a:r>
                <a:br>
                  <a:rPr lang="zh-CN" altLang="en-US" i="1" dirty="0">
                    <a:solidFill>
                      <a:srgbClr val="000000"/>
                    </a:solidFill>
                    <a:latin typeface="+mn-lt"/>
                  </a:rPr>
                </a:br>
                <a:endParaRPr lang="zh-CN" altLang="en-US" baseline="-25000" dirty="0">
                  <a:latin typeface="+mn-lt"/>
                </a:endParaRPr>
              </a:p>
              <a:p>
                <a:endParaRPr lang="zh-CN" altLang="en-US" baseline="-25000" dirty="0"/>
              </a:p>
            </p:txBody>
          </p:sp>
        </mc:Choice>
        <mc:Fallback xmlns="">
          <p:sp>
            <p:nvSpPr>
              <p:cNvPr id="24" name="Object 8">
                <a:extLst>
                  <a:ext uri="{FF2B5EF4-FFF2-40B4-BE49-F238E27FC236}">
                    <a16:creationId xmlns="" xmlns:a16="http://schemas.microsoft.com/office/drawing/2014/main" xmlns:a14="http://schemas.microsoft.com/office/drawing/2010/main" id="{2DF2BCEC-3727-4E1B-AFF3-059BE1BEB0F6}"/>
                  </a:ext>
                </a:extLst>
              </p:cNvPr>
              <p:cNvSpPr txBox="1">
                <a:spLocks noRot="1" noChangeAspect="1" noMove="1" noResize="1" noEditPoints="1" noAdjustHandles="1" noChangeArrowheads="1" noChangeShapeType="1" noTextEdit="1"/>
              </p:cNvSpPr>
              <p:nvPr/>
            </p:nvSpPr>
            <p:spPr bwMode="auto">
              <a:xfrm>
                <a:off x="8618900" y="4815022"/>
                <a:ext cx="2157620" cy="486185"/>
              </a:xfrm>
              <a:prstGeom prst="rect">
                <a:avLst/>
              </a:prstGeom>
              <a:blipFill rotWithShape="0">
                <a:blip r:embed="rId11"/>
                <a:stretch>
                  <a:fillRect/>
                </a:stretch>
              </a:blipFill>
              <a:ln>
                <a:noFill/>
              </a:ln>
            </p:spPr>
            <p:txBody>
              <a:bodyPr/>
              <a:lstStyle/>
              <a:p>
                <a:r>
                  <a:rPr lang="zh-CN" altLang="en-US">
                    <a:noFill/>
                  </a:rPr>
                  <a:t> </a:t>
                </a:r>
              </a:p>
            </p:txBody>
          </p:sp>
        </mc:Fallback>
      </mc:AlternateContent>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3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3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8" grpId="0"/>
      <p:bldP spid="100365" grpId="0"/>
      <p:bldP spid="4" grpId="0"/>
      <p:bldP spid="16" grpId="0"/>
      <p:bldP spid="23" grpId="0"/>
      <p:bldP spid="15" grpId="0"/>
      <p:bldP spid="17" grpId="0"/>
      <p:bldP spid="18" grpId="0"/>
      <p:bldP spid="20" grpId="0"/>
      <p:bldP spid="21" grpId="0"/>
      <p:bldP spid="5" grpId="0"/>
      <p:bldP spid="10" grpId="0"/>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5235418-B593-457F-8A27-70824575695F}"/>
              </a:ext>
            </a:extLst>
          </p:cNvPr>
          <p:cNvPicPr>
            <a:picLocks noChangeAspect="1"/>
          </p:cNvPicPr>
          <p:nvPr/>
        </p:nvPicPr>
        <p:blipFill>
          <a:blip r:embed="rId4"/>
          <a:stretch>
            <a:fillRect/>
          </a:stretch>
        </p:blipFill>
        <p:spPr>
          <a:xfrm>
            <a:off x="437122" y="2122901"/>
            <a:ext cx="4142874" cy="3334106"/>
          </a:xfrm>
          <a:prstGeom prst="rect">
            <a:avLst/>
          </a:prstGeom>
        </p:spPr>
      </p:pic>
      <p:sp>
        <p:nvSpPr>
          <p:cNvPr id="102402" name="标题 1"/>
          <p:cNvSpPr>
            <a:spLocks noGrp="1"/>
          </p:cNvSpPr>
          <p:nvPr>
            <p:ph type="title"/>
          </p:nvPr>
        </p:nvSpPr>
        <p:spPr/>
        <p:txBody>
          <a:bodyPr>
            <a:normAutofit/>
          </a:bodyPr>
          <a:lstStyle/>
          <a:p>
            <a:r>
              <a:rPr lang="en-US" altLang="zh-CN" dirty="0"/>
              <a:t>QS1</a:t>
            </a:r>
            <a:r>
              <a:rPr lang="zh-CN" altLang="en-US" dirty="0"/>
              <a:t>电桥测量介质损耗角正切原理</a:t>
            </a:r>
          </a:p>
        </p:txBody>
      </p:sp>
      <p:sp>
        <p:nvSpPr>
          <p:cNvPr id="102404" name="Rectangle 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08" name="Rectangle 6"/>
          <p:cNvSpPr>
            <a:spLocks noChangeArrowheads="1"/>
          </p:cNvSpPr>
          <p:nvPr/>
        </p:nvSpPr>
        <p:spPr bwMode="auto">
          <a:xfrm>
            <a:off x="1524000" y="484656"/>
            <a:ext cx="37411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endParaRPr lang="en-US" altLang="zh-CN" sz="1000">
              <a:latin typeface="Times New Roman" panose="02020603050405020304" pitchFamily="18" charset="0"/>
              <a:cs typeface="Times New Roman" panose="02020603050405020304" pitchFamily="18" charset="0"/>
            </a:endParaRPr>
          </a:p>
          <a:p>
            <a:pPr>
              <a:lnSpc>
                <a:spcPct val="100000"/>
              </a:lnSpc>
              <a:spcBef>
                <a:spcPct val="0"/>
              </a:spcBef>
              <a:buSzTx/>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
        <p:nvSpPr>
          <p:cNvPr id="102409" name="Rectangle 8"/>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10" name="Rectangle 5"/>
          <p:cNvSpPr>
            <a:spLocks noChangeArrowheads="1"/>
          </p:cNvSpPr>
          <p:nvPr/>
        </p:nvSpPr>
        <p:spPr bwMode="auto">
          <a:xfrm>
            <a:off x="1123558" y="5354445"/>
            <a:ext cx="2373073"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zh-CN" altLang="en-US" sz="1800" dirty="0">
                <a:latin typeface="Times New Roman" panose="02020603050405020304" pitchFamily="18" charset="0"/>
                <a:cs typeface="Times New Roman" panose="02020603050405020304" pitchFamily="18" charset="0"/>
              </a:rPr>
              <a:t>图</a:t>
            </a:r>
            <a:r>
              <a:rPr lang="en-US" altLang="zh-CN" sz="1800" dirty="0">
                <a:latin typeface="Times New Roman" panose="02020603050405020304" pitchFamily="18" charset="0"/>
                <a:cs typeface="Times New Roman" panose="02020603050405020304" pitchFamily="18" charset="0"/>
              </a:rPr>
              <a:t>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QS1</a:t>
            </a:r>
            <a:r>
              <a:rPr lang="zh-CN" altLang="en-US" sz="1800" dirty="0">
                <a:latin typeface="Times New Roman" panose="02020603050405020304" pitchFamily="18" charset="0"/>
                <a:cs typeface="Times New Roman" panose="02020603050405020304" pitchFamily="18" charset="0"/>
              </a:rPr>
              <a:t>电桥原理图</a:t>
            </a:r>
            <a:endParaRPr lang="en-US" altLang="zh-CN" sz="1800" dirty="0">
              <a:latin typeface="Times New Roman" panose="02020603050405020304" pitchFamily="18" charset="0"/>
              <a:cs typeface="Times New Roman" panose="02020603050405020304" pitchFamily="18" charset="0"/>
            </a:endParaRPr>
          </a:p>
          <a:p>
            <a:pPr algn="ctr">
              <a:lnSpc>
                <a:spcPct val="100000"/>
              </a:lnSpc>
              <a:spcBef>
                <a:spcPct val="0"/>
              </a:spcBef>
              <a:buSzTx/>
              <a:buFontTx/>
              <a:buNone/>
            </a:pPr>
            <a:r>
              <a:rPr lang="zh-CN" altLang="en-US" sz="1800" dirty="0">
                <a:latin typeface="Times New Roman" panose="02020603050405020304" pitchFamily="18" charset="0"/>
                <a:cs typeface="Times New Roman" panose="02020603050405020304" pitchFamily="18" charset="0"/>
              </a:rPr>
              <a:t>（高压西林电桥）</a:t>
            </a:r>
            <a:endParaRPr lang="zh-CN" altLang="en-US" sz="1800" dirty="0"/>
          </a:p>
        </p:txBody>
      </p:sp>
      <p:sp>
        <p:nvSpPr>
          <p:cNvPr id="102412" name="Rectangle 11"/>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16" name="Rectangle 13"/>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18" name="Rectangle 15"/>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21" name="Rectangle 17"/>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24" name="Rectangle 2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26" name="Rectangle 24"/>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24" name="Rectangle 5"/>
          <p:cNvSpPr>
            <a:spLocks noChangeArrowheads="1"/>
          </p:cNvSpPr>
          <p:nvPr/>
        </p:nvSpPr>
        <p:spPr bwMode="auto">
          <a:xfrm>
            <a:off x="191344" y="6044846"/>
            <a:ext cx="5086020"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lang="en-US" altLang="zh-CN" sz="1800" dirty="0" err="1">
                <a:latin typeface="Times New Roman" panose="02020603050405020304" pitchFamily="18" charset="0"/>
                <a:cs typeface="Times New Roman" panose="02020603050405020304" pitchFamily="18" charset="0"/>
              </a:rPr>
              <a:t>Z</a:t>
            </a:r>
            <a:r>
              <a:rPr lang="en-US" altLang="zh-CN" sz="1800" baseline="-30000" dirty="0" err="1">
                <a:latin typeface="Times New Roman" panose="02020603050405020304" pitchFamily="18" charset="0"/>
                <a:cs typeface="Times New Roman" panose="02020603050405020304" pitchFamily="18" charset="0"/>
              </a:rPr>
              <a:t>x</a:t>
            </a:r>
            <a:r>
              <a:rPr lang="zh-CN" altLang="en-US" sz="1800" dirty="0">
                <a:latin typeface="Times New Roman" panose="02020603050405020304" pitchFamily="18" charset="0"/>
                <a:cs typeface="Times New Roman" panose="02020603050405020304" pitchFamily="18" charset="0"/>
              </a:rPr>
              <a:t>：为被试品的等效阻抗；</a:t>
            </a:r>
            <a:r>
              <a:rPr lang="en-US" altLang="zh-CN" sz="1800" dirty="0">
                <a:latin typeface="Times New Roman" panose="02020603050405020304" pitchFamily="18" charset="0"/>
                <a:cs typeface="Times New Roman" panose="02020603050405020304" pitchFamily="18" charset="0"/>
              </a:rPr>
              <a:t>C</a:t>
            </a:r>
            <a:r>
              <a:rPr lang="en-US" altLang="zh-CN" sz="1800" baseline="-30000" dirty="0">
                <a:latin typeface="Times New Roman" panose="02020603050405020304" pitchFamily="18" charset="0"/>
                <a:cs typeface="Times New Roman" panose="02020603050405020304" pitchFamily="18" charset="0"/>
              </a:rPr>
              <a:t>n</a:t>
            </a:r>
            <a:r>
              <a:rPr lang="zh-CN" altLang="en-US" sz="1800" dirty="0">
                <a:latin typeface="Times New Roman" panose="02020603050405020304" pitchFamily="18" charset="0"/>
                <a:cs typeface="Times New Roman" panose="02020603050405020304" pitchFamily="18" charset="0"/>
              </a:rPr>
              <a:t> ：为标准电容器</a:t>
            </a:r>
            <a:endParaRPr lang="en-US" altLang="zh-CN" sz="1800" dirty="0">
              <a:latin typeface="Times New Roman" panose="02020603050405020304" pitchFamily="18" charset="0"/>
              <a:cs typeface="Times New Roman" panose="02020603050405020304" pitchFamily="18" charset="0"/>
            </a:endParaRPr>
          </a:p>
          <a:p>
            <a:pPr>
              <a:lnSpc>
                <a:spcPct val="100000"/>
              </a:lnSpc>
              <a:spcBef>
                <a:spcPct val="0"/>
              </a:spcBef>
              <a:buSzTx/>
              <a:buFontTx/>
              <a:buNone/>
            </a:pPr>
            <a:r>
              <a:rPr lang="en-US" altLang="zh-CN" sz="1800" i="1" dirty="0">
                <a:latin typeface="Times New Roman" panose="02020603050405020304" pitchFamily="18" charset="0"/>
                <a:cs typeface="Times New Roman" panose="02020603050405020304" pitchFamily="18" charset="0"/>
              </a:rPr>
              <a:t>R</a:t>
            </a:r>
            <a:r>
              <a:rPr lang="en-US" altLang="zh-CN" sz="1800" baseline="-30000" dirty="0">
                <a:latin typeface="Times New Roman" panose="02020603050405020304" pitchFamily="18" charset="0"/>
                <a:cs typeface="Times New Roman" panose="02020603050405020304" pitchFamily="18" charset="0"/>
              </a:rPr>
              <a:t>3</a:t>
            </a:r>
            <a:r>
              <a:rPr lang="zh-CN" altLang="en-US" sz="1800" dirty="0">
                <a:latin typeface="Times New Roman" panose="02020603050405020304" pitchFamily="18" charset="0"/>
                <a:cs typeface="Times New Roman" panose="02020603050405020304" pitchFamily="18" charset="0"/>
              </a:rPr>
              <a:t> ：可调无感电阻；</a:t>
            </a:r>
            <a:r>
              <a:rPr lang="en-US" altLang="zh-CN" sz="1800" i="1" dirty="0">
                <a:latin typeface="Times New Roman" panose="02020603050405020304" pitchFamily="18" charset="0"/>
                <a:cs typeface="Times New Roman" panose="02020603050405020304" pitchFamily="18" charset="0"/>
              </a:rPr>
              <a:t>C</a:t>
            </a:r>
            <a:r>
              <a:rPr lang="en-US" altLang="zh-CN" sz="1800" baseline="-30000" dirty="0">
                <a:latin typeface="Times New Roman" panose="02020603050405020304" pitchFamily="18" charset="0"/>
                <a:cs typeface="Times New Roman" panose="02020603050405020304" pitchFamily="18" charset="0"/>
              </a:rPr>
              <a:t>4</a:t>
            </a:r>
            <a:r>
              <a:rPr lang="zh-CN" altLang="en-US" sz="1800" dirty="0">
                <a:latin typeface="Times New Roman" panose="02020603050405020304" pitchFamily="18" charset="0"/>
                <a:cs typeface="Times New Roman" panose="02020603050405020304" pitchFamily="18" charset="0"/>
              </a:rPr>
              <a:t> ：可调无感电容器</a:t>
            </a:r>
            <a:r>
              <a:rPr lang="en-US" altLang="zh-CN" sz="1800" dirty="0">
                <a:latin typeface="Times New Roman" panose="02020603050405020304" pitchFamily="18" charset="0"/>
                <a:cs typeface="Times New Roman" panose="02020603050405020304" pitchFamily="18" charset="0"/>
              </a:rPr>
              <a:t>  </a:t>
            </a:r>
          </a:p>
        </p:txBody>
      </p:sp>
      <p:graphicFrame>
        <p:nvGraphicFramePr>
          <p:cNvPr id="23" name="Object 23">
            <a:extLst>
              <a:ext uri="{FF2B5EF4-FFF2-40B4-BE49-F238E27FC236}">
                <a16:creationId xmlns:a16="http://schemas.microsoft.com/office/drawing/2014/main" id="{2E25A056-AE6B-4ACE-A246-4F9A33381BD6}"/>
              </a:ext>
            </a:extLst>
          </p:cNvPr>
          <p:cNvGraphicFramePr>
            <a:graphicFrameLocks noChangeAspect="1"/>
          </p:cNvGraphicFramePr>
          <p:nvPr>
            <p:extLst>
              <p:ext uri="{D42A27DB-BD31-4B8C-83A1-F6EECF244321}">
                <p14:modId xmlns:p14="http://schemas.microsoft.com/office/powerpoint/2010/main" val="2710251047"/>
              </p:ext>
            </p:extLst>
          </p:nvPr>
        </p:nvGraphicFramePr>
        <p:xfrm>
          <a:off x="1422667" y="4680374"/>
          <a:ext cx="742950" cy="384175"/>
        </p:xfrm>
        <a:graphic>
          <a:graphicData uri="http://schemas.openxmlformats.org/presentationml/2006/ole">
            <mc:AlternateContent xmlns:mc="http://schemas.openxmlformats.org/markup-compatibility/2006">
              <mc:Choice xmlns:v="urn:schemas-microsoft-com:vml" Requires="v">
                <p:oleObj spid="_x0000_s18514" name="Equation" r:id="rId6" imgW="469800" imgH="241200" progId="Equation.DSMT4">
                  <p:embed/>
                </p:oleObj>
              </mc:Choice>
              <mc:Fallback>
                <p:oleObj name="Equation" r:id="rId6" imgW="469800" imgH="241200" progId="Equation.DSMT4">
                  <p:embed/>
                  <p:pic>
                    <p:nvPicPr>
                      <p:cNvPr id="102427" name="Object 23"/>
                      <p:cNvPicPr>
                        <a:picLocks noChangeAspect="1" noChangeArrowheads="1"/>
                      </p:cNvPicPr>
                      <p:nvPr/>
                    </p:nvPicPr>
                    <p:blipFill>
                      <a:blip r:embed="rId7"/>
                      <a:srcRect/>
                      <a:stretch>
                        <a:fillRect/>
                      </a:stretch>
                    </p:blipFill>
                    <p:spPr bwMode="auto">
                      <a:xfrm>
                        <a:off x="1422667" y="4680374"/>
                        <a:ext cx="7429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3">
            <a:extLst>
              <a:ext uri="{FF2B5EF4-FFF2-40B4-BE49-F238E27FC236}">
                <a16:creationId xmlns:a16="http://schemas.microsoft.com/office/drawing/2014/main" id="{05C0B52F-A115-4B39-8CE4-AE1521D1A5B1}"/>
              </a:ext>
            </a:extLst>
          </p:cNvPr>
          <p:cNvGraphicFramePr>
            <a:graphicFrameLocks noChangeAspect="1"/>
          </p:cNvGraphicFramePr>
          <p:nvPr>
            <p:extLst>
              <p:ext uri="{D42A27DB-BD31-4B8C-83A1-F6EECF244321}">
                <p14:modId xmlns:p14="http://schemas.microsoft.com/office/powerpoint/2010/main" val="1344329536"/>
              </p:ext>
            </p:extLst>
          </p:nvPr>
        </p:nvGraphicFramePr>
        <p:xfrm>
          <a:off x="3976163" y="2158834"/>
          <a:ext cx="1204912" cy="788988"/>
        </p:xfrm>
        <a:graphic>
          <a:graphicData uri="http://schemas.openxmlformats.org/presentationml/2006/ole">
            <mc:AlternateContent xmlns:mc="http://schemas.openxmlformats.org/markup-compatibility/2006">
              <mc:Choice xmlns:v="urn:schemas-microsoft-com:vml" Requires="v">
                <p:oleObj spid="_x0000_s18515" name="Equation" r:id="rId8" imgW="761760" imgH="495000" progId="Equation.DSMT4">
                  <p:embed/>
                </p:oleObj>
              </mc:Choice>
              <mc:Fallback>
                <p:oleObj name="Equation" r:id="rId8" imgW="761760" imgH="495000" progId="Equation.DSMT4">
                  <p:embed/>
                  <p:pic>
                    <p:nvPicPr>
                      <p:cNvPr id="23" name="Object 23">
                        <a:extLst>
                          <a:ext uri="{FF2B5EF4-FFF2-40B4-BE49-F238E27FC236}">
                            <a16:creationId xmlns:a16="http://schemas.microsoft.com/office/drawing/2014/main" id="{2E25A056-AE6B-4ACE-A246-4F9A33381BD6}"/>
                          </a:ext>
                        </a:extLst>
                      </p:cNvPr>
                      <p:cNvPicPr>
                        <a:picLocks noChangeAspect="1" noChangeArrowheads="1"/>
                      </p:cNvPicPr>
                      <p:nvPr/>
                    </p:nvPicPr>
                    <p:blipFill>
                      <a:blip r:embed="rId9"/>
                      <a:srcRect/>
                      <a:stretch>
                        <a:fillRect/>
                      </a:stretch>
                    </p:blipFill>
                    <p:spPr bwMode="auto">
                      <a:xfrm>
                        <a:off x="3976163" y="2158834"/>
                        <a:ext cx="1204912"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3">
            <a:extLst>
              <a:ext uri="{FF2B5EF4-FFF2-40B4-BE49-F238E27FC236}">
                <a16:creationId xmlns:a16="http://schemas.microsoft.com/office/drawing/2014/main" id="{3EF13156-DE54-4828-818D-BF766F549923}"/>
              </a:ext>
            </a:extLst>
          </p:cNvPr>
          <p:cNvGraphicFramePr>
            <a:graphicFrameLocks noChangeAspect="1"/>
          </p:cNvGraphicFramePr>
          <p:nvPr>
            <p:extLst>
              <p:ext uri="{D42A27DB-BD31-4B8C-83A1-F6EECF244321}">
                <p14:modId xmlns:p14="http://schemas.microsoft.com/office/powerpoint/2010/main" val="2545035919"/>
              </p:ext>
            </p:extLst>
          </p:nvPr>
        </p:nvGraphicFramePr>
        <p:xfrm>
          <a:off x="1027791" y="1639807"/>
          <a:ext cx="1706563" cy="1131887"/>
        </p:xfrm>
        <a:graphic>
          <a:graphicData uri="http://schemas.openxmlformats.org/presentationml/2006/ole">
            <mc:AlternateContent xmlns:mc="http://schemas.openxmlformats.org/markup-compatibility/2006">
              <mc:Choice xmlns:v="urn:schemas-microsoft-com:vml" Requires="v">
                <p:oleObj spid="_x0000_s18516" name="Equation" r:id="rId10" imgW="1079280" imgH="711000" progId="Equation.DSMT4">
                  <p:embed/>
                </p:oleObj>
              </mc:Choice>
              <mc:Fallback>
                <p:oleObj name="Equation" r:id="rId10" imgW="1079280" imgH="711000" progId="Equation.DSMT4">
                  <p:embed/>
                  <p:pic>
                    <p:nvPicPr>
                      <p:cNvPr id="25" name="Object 23">
                        <a:extLst>
                          <a:ext uri="{FF2B5EF4-FFF2-40B4-BE49-F238E27FC236}">
                            <a16:creationId xmlns:a16="http://schemas.microsoft.com/office/drawing/2014/main" id="{05C0B52F-A115-4B39-8CE4-AE1521D1A5B1}"/>
                          </a:ext>
                        </a:extLst>
                      </p:cNvPr>
                      <p:cNvPicPr>
                        <a:picLocks noChangeAspect="1" noChangeArrowheads="1"/>
                      </p:cNvPicPr>
                      <p:nvPr/>
                    </p:nvPicPr>
                    <p:blipFill>
                      <a:blip r:embed="rId11"/>
                      <a:srcRect/>
                      <a:stretch>
                        <a:fillRect/>
                      </a:stretch>
                    </p:blipFill>
                    <p:spPr bwMode="auto">
                      <a:xfrm>
                        <a:off x="1027791" y="1639807"/>
                        <a:ext cx="1706563"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3">
            <a:extLst>
              <a:ext uri="{FF2B5EF4-FFF2-40B4-BE49-F238E27FC236}">
                <a16:creationId xmlns:a16="http://schemas.microsoft.com/office/drawing/2014/main" id="{1DA707B1-503F-4BC8-9BCA-9F181864BBA6}"/>
              </a:ext>
            </a:extLst>
          </p:cNvPr>
          <p:cNvGraphicFramePr>
            <a:graphicFrameLocks noChangeAspect="1"/>
          </p:cNvGraphicFramePr>
          <p:nvPr>
            <p:extLst>
              <p:ext uri="{D42A27DB-BD31-4B8C-83A1-F6EECF244321}">
                <p14:modId xmlns:p14="http://schemas.microsoft.com/office/powerpoint/2010/main" val="2989870561"/>
              </p:ext>
            </p:extLst>
          </p:nvPr>
        </p:nvGraphicFramePr>
        <p:xfrm>
          <a:off x="4415204" y="4282465"/>
          <a:ext cx="1685925" cy="1130300"/>
        </p:xfrm>
        <a:graphic>
          <a:graphicData uri="http://schemas.openxmlformats.org/presentationml/2006/ole">
            <mc:AlternateContent xmlns:mc="http://schemas.openxmlformats.org/markup-compatibility/2006">
              <mc:Choice xmlns:v="urn:schemas-microsoft-com:vml" Requires="v">
                <p:oleObj spid="_x0000_s18517" name="Equation" r:id="rId12" imgW="1066680" imgH="711000" progId="Equation.DSMT4">
                  <p:embed/>
                </p:oleObj>
              </mc:Choice>
              <mc:Fallback>
                <p:oleObj name="Equation" r:id="rId12" imgW="1066680" imgH="711000" progId="Equation.DSMT4">
                  <p:embed/>
                  <p:pic>
                    <p:nvPicPr>
                      <p:cNvPr id="26" name="Object 23">
                        <a:extLst>
                          <a:ext uri="{FF2B5EF4-FFF2-40B4-BE49-F238E27FC236}">
                            <a16:creationId xmlns:a16="http://schemas.microsoft.com/office/drawing/2014/main" id="{3EF13156-DE54-4828-818D-BF766F549923}"/>
                          </a:ext>
                        </a:extLst>
                      </p:cNvPr>
                      <p:cNvPicPr>
                        <a:picLocks noChangeAspect="1" noChangeArrowheads="1"/>
                      </p:cNvPicPr>
                      <p:nvPr/>
                    </p:nvPicPr>
                    <p:blipFill>
                      <a:blip r:embed="rId13"/>
                      <a:srcRect/>
                      <a:stretch>
                        <a:fillRect/>
                      </a:stretch>
                    </p:blipFill>
                    <p:spPr bwMode="auto">
                      <a:xfrm>
                        <a:off x="4415204" y="4282465"/>
                        <a:ext cx="16859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文本框 29">
            <a:extLst>
              <a:ext uri="{FF2B5EF4-FFF2-40B4-BE49-F238E27FC236}">
                <a16:creationId xmlns:a16="http://schemas.microsoft.com/office/drawing/2014/main" id="{22B9CD00-996F-46AB-87F5-5AD56110E614}"/>
              </a:ext>
            </a:extLst>
          </p:cNvPr>
          <p:cNvSpPr txBox="1"/>
          <p:nvPr/>
        </p:nvSpPr>
        <p:spPr>
          <a:xfrm>
            <a:off x="7104112" y="1655500"/>
            <a:ext cx="381642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当电桥平衡时，</a:t>
            </a:r>
            <a:r>
              <a:rPr lang="en-US" altLang="zh-CN" dirty="0">
                <a:latin typeface="Times New Roman" panose="02020603050405020304" pitchFamily="18" charset="0"/>
                <a:cs typeface="Times New Roman" panose="02020603050405020304" pitchFamily="18" charset="0"/>
              </a:rPr>
              <a:t>I</a:t>
            </a:r>
            <a:r>
              <a:rPr lang="en-US" altLang="zh-CN" baseline="-30000" dirty="0">
                <a:latin typeface="Times New Roman" panose="02020603050405020304" pitchFamily="18" charset="0"/>
                <a:cs typeface="Times New Roman" panose="02020603050405020304" pitchFamily="18" charset="0"/>
              </a:rPr>
              <a:t>G</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，应满足：</a:t>
            </a:r>
            <a:endParaRPr lang="zh-CN" altLang="en-US" dirty="0"/>
          </a:p>
        </p:txBody>
      </p:sp>
      <mc:AlternateContent xmlns:mc="http://schemas.openxmlformats.org/markup-compatibility/2006" xmlns:a14="http://schemas.microsoft.com/office/drawing/2010/main">
        <mc:Choice Requires="a14">
          <p:sp>
            <p:nvSpPr>
              <p:cNvPr id="31" name="Object 4">
                <a:extLst>
                  <a:ext uri="{FF2B5EF4-FFF2-40B4-BE49-F238E27FC236}">
                    <a16:creationId xmlns:a16="http://schemas.microsoft.com/office/drawing/2014/main" id="{B2F7894C-AEA7-417F-93AD-3AB3F86983F3}"/>
                  </a:ext>
                </a:extLst>
              </p:cNvPr>
              <p:cNvSpPr txBox="1"/>
              <p:nvPr/>
            </p:nvSpPr>
            <p:spPr bwMode="auto">
              <a:xfrm>
                <a:off x="8256240" y="2122901"/>
                <a:ext cx="1594906" cy="42328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𝑋</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𝑛</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3</m:t>
                          </m:r>
                        </m:sub>
                      </m:sSub>
                    </m:oMath>
                  </m:oMathPara>
                </a14:m>
                <a:endParaRPr lang="zh-CN" altLang="en-US"/>
              </a:p>
            </p:txBody>
          </p:sp>
        </mc:Choice>
        <mc:Fallback xmlns="">
          <p:sp>
            <p:nvSpPr>
              <p:cNvPr id="31" name="Object 4">
                <a:extLst>
                  <a:ext uri="{FF2B5EF4-FFF2-40B4-BE49-F238E27FC236}">
                    <a16:creationId xmlns:a16="http://schemas.microsoft.com/office/drawing/2014/main" id="{B2F7894C-AEA7-417F-93AD-3AB3F86983F3}"/>
                  </a:ext>
                </a:extLst>
              </p:cNvPr>
              <p:cNvSpPr txBox="1">
                <a:spLocks noRot="1" noChangeAspect="1" noMove="1" noResize="1" noEditPoints="1" noAdjustHandles="1" noChangeArrowheads="1" noChangeShapeType="1" noTextEdit="1"/>
              </p:cNvSpPr>
              <p:nvPr/>
            </p:nvSpPr>
            <p:spPr bwMode="auto">
              <a:xfrm>
                <a:off x="8256240" y="2122901"/>
                <a:ext cx="1594906" cy="423286"/>
              </a:xfrm>
              <a:prstGeom prst="rect">
                <a:avLst/>
              </a:prstGeom>
              <a:blipFill>
                <a:blip r:embed="rId1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Object 10">
                <a:extLst>
                  <a:ext uri="{FF2B5EF4-FFF2-40B4-BE49-F238E27FC236}">
                    <a16:creationId xmlns:a16="http://schemas.microsoft.com/office/drawing/2014/main" id="{7ADD8A9F-B42E-498B-8809-2C4F70B78C1D}"/>
                  </a:ext>
                </a:extLst>
              </p:cNvPr>
              <p:cNvSpPr txBox="1"/>
              <p:nvPr/>
            </p:nvSpPr>
            <p:spPr bwMode="auto">
              <a:xfrm>
                <a:off x="6898398" y="3165611"/>
                <a:ext cx="4526194" cy="72441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𝑋</m:t>
                              </m:r>
                            </m:sub>
                          </m:sSub>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𝜔</m:t>
                          </m:r>
                        </m:e>
                        <m:sup>
                          <m:r>
                            <a:rPr lang="zh-CN" altLang="en-US" i="1">
                              <a:solidFill>
                                <a:srgbClr val="000000"/>
                              </a:solidFill>
                              <a:latin typeface="Cambria Math" panose="02040503050406030204" pitchFamily="18" charset="0"/>
                            </a:rPr>
                            <m:t>2</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𝑋</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𝑋</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𝑋</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𝑛</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3</m:t>
                              </m:r>
                            </m:sub>
                          </m:sSub>
                        </m:den>
                      </m:f>
                    </m:oMath>
                  </m:oMathPara>
                </a14:m>
                <a:endParaRPr lang="zh-CN" altLang="en-US" dirty="0"/>
              </a:p>
            </p:txBody>
          </p:sp>
        </mc:Choice>
        <mc:Fallback xmlns="">
          <p:sp>
            <p:nvSpPr>
              <p:cNvPr id="32" name="Object 10">
                <a:extLst>
                  <a:ext uri="{FF2B5EF4-FFF2-40B4-BE49-F238E27FC236}">
                    <a16:creationId xmlns="" xmlns:a16="http://schemas.microsoft.com/office/drawing/2014/main" xmlns:a14="http://schemas.microsoft.com/office/drawing/2010/main" id="{7ADD8A9F-B42E-498B-8809-2C4F70B78C1D}"/>
                  </a:ext>
                </a:extLst>
              </p:cNvPr>
              <p:cNvSpPr txBox="1">
                <a:spLocks noRot="1" noChangeAspect="1" noMove="1" noResize="1" noEditPoints="1" noAdjustHandles="1" noChangeArrowheads="1" noChangeShapeType="1" noTextEdit="1"/>
              </p:cNvSpPr>
              <p:nvPr/>
            </p:nvSpPr>
            <p:spPr bwMode="auto">
              <a:xfrm>
                <a:off x="6898398" y="3165611"/>
                <a:ext cx="4526194" cy="724418"/>
              </a:xfrm>
              <a:prstGeom prst="rect">
                <a:avLst/>
              </a:prstGeom>
              <a:blipFill rotWithShape="0">
                <a:blip r:embed="rId15"/>
                <a:stretch>
                  <a:fillRect/>
                </a:stretch>
              </a:blipFill>
              <a:ln>
                <a:noFill/>
              </a:ln>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C81D21C8-9196-4425-8A1C-8D35D643BBBA}"/>
              </a:ext>
            </a:extLst>
          </p:cNvPr>
          <p:cNvSpPr txBox="1"/>
          <p:nvPr/>
        </p:nvSpPr>
        <p:spPr>
          <a:xfrm>
            <a:off x="6855541" y="2644256"/>
            <a:ext cx="381642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将</a:t>
            </a:r>
            <a:r>
              <a:rPr lang="en-US" altLang="zh-CN" dirty="0" err="1">
                <a:latin typeface="Times New Roman" panose="02020603050405020304" pitchFamily="18" charset="0"/>
                <a:cs typeface="Times New Roman" panose="02020603050405020304" pitchFamily="18" charset="0"/>
              </a:rPr>
              <a:t>Zx</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Z4</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Zn,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Z3</a:t>
            </a:r>
            <a:r>
              <a:rPr lang="zh-CN" altLang="en-US" dirty="0">
                <a:latin typeface="Times New Roman" panose="02020603050405020304" pitchFamily="18" charset="0"/>
                <a:cs typeface="Times New Roman" panose="02020603050405020304" pitchFamily="18" charset="0"/>
              </a:rPr>
              <a:t>的公式带入：</a:t>
            </a:r>
            <a:endParaRPr lang="zh-CN" altLang="en-US" dirty="0"/>
          </a:p>
        </p:txBody>
      </p:sp>
      <p:sp>
        <p:nvSpPr>
          <p:cNvPr id="40" name="文本框 39">
            <a:extLst>
              <a:ext uri="{FF2B5EF4-FFF2-40B4-BE49-F238E27FC236}">
                <a16:creationId xmlns:a16="http://schemas.microsoft.com/office/drawing/2014/main" id="{1472C1C2-B205-43DE-BE84-E47F70DC4133}"/>
              </a:ext>
            </a:extLst>
          </p:cNvPr>
          <p:cNvSpPr txBox="1"/>
          <p:nvPr/>
        </p:nvSpPr>
        <p:spPr>
          <a:xfrm>
            <a:off x="6672064" y="4138327"/>
            <a:ext cx="1584176"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实部等于</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41" name="Object 12">
                <a:extLst>
                  <a:ext uri="{FF2B5EF4-FFF2-40B4-BE49-F238E27FC236}">
                    <a16:creationId xmlns:a16="http://schemas.microsoft.com/office/drawing/2014/main" id="{377314E0-2539-41E9-83DB-CB816EEEAC69}"/>
                  </a:ext>
                </a:extLst>
              </p:cNvPr>
              <p:cNvSpPr txBox="1"/>
              <p:nvPr/>
            </p:nvSpPr>
            <p:spPr bwMode="auto">
              <a:xfrm>
                <a:off x="8256239" y="4005874"/>
                <a:ext cx="1822971" cy="67449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𝑋</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𝑋</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Sub>
                    </m:oMath>
                  </m:oMathPara>
                </a14:m>
                <a:endParaRPr lang="zh-CN" altLang="en-US" dirty="0"/>
              </a:p>
            </p:txBody>
          </p:sp>
        </mc:Choice>
        <mc:Fallback xmlns="">
          <p:sp>
            <p:nvSpPr>
              <p:cNvPr id="41" name="Object 12">
                <a:extLst>
                  <a:ext uri="{FF2B5EF4-FFF2-40B4-BE49-F238E27FC236}">
                    <a16:creationId xmlns="" xmlns:a16="http://schemas.microsoft.com/office/drawing/2014/main" xmlns:a14="http://schemas.microsoft.com/office/drawing/2010/main" id="{377314E0-2539-41E9-83DB-CB816EEEAC69}"/>
                  </a:ext>
                </a:extLst>
              </p:cNvPr>
              <p:cNvSpPr txBox="1">
                <a:spLocks noRot="1" noChangeAspect="1" noMove="1" noResize="1" noEditPoints="1" noAdjustHandles="1" noChangeArrowheads="1" noChangeShapeType="1" noTextEdit="1"/>
              </p:cNvSpPr>
              <p:nvPr/>
            </p:nvSpPr>
            <p:spPr bwMode="auto">
              <a:xfrm>
                <a:off x="8256239" y="4005874"/>
                <a:ext cx="1822971" cy="674499"/>
              </a:xfrm>
              <a:prstGeom prst="rect">
                <a:avLst/>
              </a:prstGeom>
              <a:blipFill rotWithShape="0">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Object 14">
                <a:extLst>
                  <a:ext uri="{FF2B5EF4-FFF2-40B4-BE49-F238E27FC236}">
                    <a16:creationId xmlns:a16="http://schemas.microsoft.com/office/drawing/2014/main" id="{C00953E3-07A2-4544-9FF0-64FEDC695AAB}"/>
                  </a:ext>
                </a:extLst>
              </p:cNvPr>
              <p:cNvSpPr txBox="1"/>
              <p:nvPr/>
            </p:nvSpPr>
            <p:spPr bwMode="auto">
              <a:xfrm>
                <a:off x="7738031" y="4691602"/>
                <a:ext cx="3653126" cy="71245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𝑡𝑔</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𝑋</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𝑋</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𝑓</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Sub>
                    </m:oMath>
                  </m:oMathPara>
                </a14:m>
                <a:endParaRPr lang="zh-CN" altLang="en-US" dirty="0"/>
              </a:p>
            </p:txBody>
          </p:sp>
        </mc:Choice>
        <mc:Fallback xmlns="">
          <p:sp>
            <p:nvSpPr>
              <p:cNvPr id="42" name="Object 14">
                <a:extLst>
                  <a:ext uri="{FF2B5EF4-FFF2-40B4-BE49-F238E27FC236}">
                    <a16:creationId xmlns="" xmlns:a16="http://schemas.microsoft.com/office/drawing/2014/main" xmlns:a14="http://schemas.microsoft.com/office/drawing/2010/main" id="{C00953E3-07A2-4544-9FF0-64FEDC695AAB}"/>
                  </a:ext>
                </a:extLst>
              </p:cNvPr>
              <p:cNvSpPr txBox="1">
                <a:spLocks noRot="1" noChangeAspect="1" noMove="1" noResize="1" noEditPoints="1" noAdjustHandles="1" noChangeArrowheads="1" noChangeShapeType="1" noTextEdit="1"/>
              </p:cNvSpPr>
              <p:nvPr/>
            </p:nvSpPr>
            <p:spPr bwMode="auto">
              <a:xfrm>
                <a:off x="7738031" y="4691602"/>
                <a:ext cx="3653126" cy="712454"/>
              </a:xfrm>
              <a:prstGeom prst="rect">
                <a:avLst/>
              </a:prstGeom>
              <a:blipFill rotWithShape="0">
                <a:blip r:embed="rId17"/>
                <a:stretch>
                  <a:fillRect/>
                </a:stretch>
              </a:blipFill>
              <a:ln>
                <a:noFill/>
              </a:ln>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FFA56572-18D5-4C8F-A4B1-1E0645B682E6}"/>
              </a:ext>
            </a:extLst>
          </p:cNvPr>
          <p:cNvSpPr txBox="1"/>
          <p:nvPr/>
        </p:nvSpPr>
        <p:spPr>
          <a:xfrm>
            <a:off x="6829583" y="4718243"/>
            <a:ext cx="1080120" cy="369332"/>
          </a:xfrm>
          <a:prstGeom prst="rect">
            <a:avLst/>
          </a:prstGeom>
          <a:noFill/>
        </p:spPr>
        <p:txBody>
          <a:bodyPr wrap="square">
            <a:spAutoFit/>
          </a:bodyPr>
          <a:lstStyle/>
          <a:p>
            <a:r>
              <a:rPr lang="zh-CN" altLang="en-US" dirty="0"/>
              <a:t>因此：</a:t>
            </a:r>
          </a:p>
        </p:txBody>
      </p:sp>
      <mc:AlternateContent xmlns:mc="http://schemas.openxmlformats.org/markup-compatibility/2006" xmlns:a14="http://schemas.microsoft.com/office/drawing/2010/main">
        <mc:Choice Requires="a14">
          <p:sp>
            <p:nvSpPr>
              <p:cNvPr id="44" name="Object 16">
                <a:extLst>
                  <a:ext uri="{FF2B5EF4-FFF2-40B4-BE49-F238E27FC236}">
                    <a16:creationId xmlns:a16="http://schemas.microsoft.com/office/drawing/2014/main" id="{57FA25E8-34CE-41F1-96FC-DA42BC11D83D}"/>
                  </a:ext>
                </a:extLst>
              </p:cNvPr>
              <p:cNvSpPr txBox="1"/>
              <p:nvPr/>
            </p:nvSpPr>
            <p:spPr bwMode="auto">
              <a:xfrm>
                <a:off x="7056536" y="5412765"/>
                <a:ext cx="1146128" cy="74881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6</m:t>
                              </m:r>
                            </m:sup>
                          </m:sSup>
                        </m:num>
                        <m:den>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𝑓</m:t>
                          </m:r>
                        </m:den>
                      </m:f>
                    </m:oMath>
                  </m:oMathPara>
                </a14:m>
                <a:endParaRPr lang="zh-CN" altLang="en-US" dirty="0"/>
              </a:p>
            </p:txBody>
          </p:sp>
        </mc:Choice>
        <mc:Fallback xmlns="">
          <p:sp>
            <p:nvSpPr>
              <p:cNvPr id="44" name="Object 16">
                <a:extLst>
                  <a:ext uri="{FF2B5EF4-FFF2-40B4-BE49-F238E27FC236}">
                    <a16:creationId xmlns="" xmlns:a16="http://schemas.microsoft.com/office/drawing/2014/main" xmlns:a14="http://schemas.microsoft.com/office/drawing/2010/main" id="{57FA25E8-34CE-41F1-96FC-DA42BC11D83D}"/>
                  </a:ext>
                </a:extLst>
              </p:cNvPr>
              <p:cNvSpPr txBox="1">
                <a:spLocks noRot="1" noChangeAspect="1" noMove="1" noResize="1" noEditPoints="1" noAdjustHandles="1" noChangeArrowheads="1" noChangeShapeType="1" noTextEdit="1"/>
              </p:cNvSpPr>
              <p:nvPr/>
            </p:nvSpPr>
            <p:spPr bwMode="auto">
              <a:xfrm>
                <a:off x="7056536" y="5412765"/>
                <a:ext cx="1146128" cy="748817"/>
              </a:xfrm>
              <a:prstGeom prst="rect">
                <a:avLst/>
              </a:prstGeom>
              <a:blipFill rotWithShape="0">
                <a:blip r:embed="rId18"/>
                <a:stretch>
                  <a:fillRect/>
                </a:stretch>
              </a:blipFill>
              <a:ln>
                <a:noFill/>
              </a:ln>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A4C8E711-4C0A-4808-9E22-ABCF4A1F4E31}"/>
              </a:ext>
            </a:extLst>
          </p:cNvPr>
          <p:cNvSpPr txBox="1"/>
          <p:nvPr/>
        </p:nvSpPr>
        <p:spPr>
          <a:xfrm>
            <a:off x="6706993" y="5600315"/>
            <a:ext cx="485856" cy="369332"/>
          </a:xfrm>
          <a:prstGeom prst="rect">
            <a:avLst/>
          </a:prstGeom>
          <a:noFill/>
        </p:spPr>
        <p:txBody>
          <a:bodyPr wrap="square">
            <a:spAutoFit/>
          </a:bodyPr>
          <a:lstStyle/>
          <a:p>
            <a:r>
              <a:rPr lang="zh-CN" altLang="en-US" dirty="0"/>
              <a:t>若</a:t>
            </a:r>
          </a:p>
        </p:txBody>
      </p:sp>
      <mc:AlternateContent xmlns:mc="http://schemas.openxmlformats.org/markup-compatibility/2006" xmlns:a14="http://schemas.microsoft.com/office/drawing/2010/main">
        <mc:Choice Requires="a14">
          <p:sp>
            <p:nvSpPr>
              <p:cNvPr id="47" name="Object 21">
                <a:extLst>
                  <a:ext uri="{FF2B5EF4-FFF2-40B4-BE49-F238E27FC236}">
                    <a16:creationId xmlns:a16="http://schemas.microsoft.com/office/drawing/2014/main" id="{B665D3E0-D280-4F1C-B88A-7EAD8186DEAB}"/>
                  </a:ext>
                </a:extLst>
              </p:cNvPr>
              <p:cNvSpPr txBox="1"/>
              <p:nvPr/>
            </p:nvSpPr>
            <p:spPr bwMode="auto">
              <a:xfrm>
                <a:off x="8556360" y="6210135"/>
                <a:ext cx="1522850" cy="39946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𝑡𝑔</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6</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Sub>
                    </m:oMath>
                  </m:oMathPara>
                </a14:m>
                <a:endParaRPr lang="zh-CN" altLang="en-US" dirty="0"/>
              </a:p>
            </p:txBody>
          </p:sp>
        </mc:Choice>
        <mc:Fallback xmlns="">
          <p:sp>
            <p:nvSpPr>
              <p:cNvPr id="47" name="Object 21">
                <a:extLst>
                  <a:ext uri="{FF2B5EF4-FFF2-40B4-BE49-F238E27FC236}">
                    <a16:creationId xmlns="" xmlns:a16="http://schemas.microsoft.com/office/drawing/2014/main" xmlns:a14="http://schemas.microsoft.com/office/drawing/2010/main" id="{B665D3E0-D280-4F1C-B88A-7EAD8186DEAB}"/>
                  </a:ext>
                </a:extLst>
              </p:cNvPr>
              <p:cNvSpPr txBox="1">
                <a:spLocks noRot="1" noChangeAspect="1" noMove="1" noResize="1" noEditPoints="1" noAdjustHandles="1" noChangeArrowheads="1" noChangeShapeType="1" noTextEdit="1"/>
              </p:cNvSpPr>
              <p:nvPr/>
            </p:nvSpPr>
            <p:spPr bwMode="auto">
              <a:xfrm>
                <a:off x="8556360" y="6210135"/>
                <a:ext cx="1522850" cy="399467"/>
              </a:xfrm>
              <a:prstGeom prst="rect">
                <a:avLst/>
              </a:prstGeom>
              <a:blipFill rotWithShape="0">
                <a:blip r:embed="rId19"/>
                <a:stretch>
                  <a:fillRect l="-1205" b="-6154"/>
                </a:stretch>
              </a:blipFill>
              <a:ln>
                <a:noFill/>
              </a:ln>
            </p:spPr>
            <p:txBody>
              <a:bodyPr/>
              <a:lstStyle/>
              <a:p>
                <a:r>
                  <a:rPr lang="zh-CN" altLang="en-US">
                    <a:noFill/>
                  </a:rPr>
                  <a:t> </a:t>
                </a:r>
              </a:p>
            </p:txBody>
          </p:sp>
        </mc:Fallback>
      </mc:AlternateContent>
      <p:sp>
        <p:nvSpPr>
          <p:cNvPr id="34" name="矩形 33"/>
          <p:cNvSpPr/>
          <p:nvPr/>
        </p:nvSpPr>
        <p:spPr>
          <a:xfrm>
            <a:off x="2432126" y="3242355"/>
            <a:ext cx="423514" cy="279796"/>
          </a:xfrm>
          <a:prstGeom prst="rect">
            <a:avLst/>
          </a:prstGeom>
          <a:solidFill>
            <a:schemeClr val="bg1"/>
          </a:solidFill>
        </p:spPr>
        <p:txBody>
          <a:bodyPr wrap="none">
            <a:spAutoFit/>
          </a:bodyPr>
          <a:lstStyle/>
          <a:p>
            <a:r>
              <a:rPr lang="en-US" altLang="zh-CN" sz="1600" dirty="0" err="1">
                <a:solidFill>
                  <a:schemeClr val="tx1"/>
                </a:solidFill>
                <a:latin typeface="Times New Roman" panose="02020603050405020304" pitchFamily="18" charset="0"/>
                <a:cs typeface="Times New Roman" panose="02020603050405020304" pitchFamily="18" charset="0"/>
              </a:rPr>
              <a:t>Cx</a:t>
            </a:r>
            <a:endParaRPr lang="zh-CN" altLang="en-US" sz="1600" dirty="0">
              <a:solidFill>
                <a:schemeClr val="tx1"/>
              </a:solidFill>
            </a:endParaRPr>
          </a:p>
        </p:txBody>
      </p:sp>
      <p:sp>
        <p:nvSpPr>
          <p:cNvPr id="35" name="文本框 34">
            <a:extLst>
              <a:ext uri="{FF2B5EF4-FFF2-40B4-BE49-F238E27FC236}">
                <a16:creationId xmlns:a16="http://schemas.microsoft.com/office/drawing/2014/main" id="{A4C8E711-4C0A-4808-9E22-ABCF4A1F4E31}"/>
              </a:ext>
            </a:extLst>
          </p:cNvPr>
          <p:cNvSpPr txBox="1"/>
          <p:nvPr/>
        </p:nvSpPr>
        <p:spPr>
          <a:xfrm>
            <a:off x="8082435" y="5665459"/>
            <a:ext cx="3993549" cy="369332"/>
          </a:xfrm>
          <a:prstGeom prst="rect">
            <a:avLst/>
          </a:prstGeom>
          <a:noFill/>
        </p:spPr>
        <p:txBody>
          <a:bodyPr wrap="square">
            <a:spAutoFit/>
          </a:bodyPr>
          <a:lstStyle/>
          <a:p>
            <a:r>
              <a:rPr lang="zh-CN" altLang="en-US" dirty="0"/>
              <a:t>（当</a:t>
            </a:r>
            <a:r>
              <a:rPr lang="en-US" altLang="zh-CN" i="1" dirty="0">
                <a:cs typeface="Times New Roman" panose="02020603050405020304" pitchFamily="18" charset="0"/>
              </a:rPr>
              <a:t>f </a:t>
            </a:r>
            <a:r>
              <a:rPr lang="en-US" altLang="zh-CN" dirty="0">
                <a:cs typeface="Times New Roman" panose="02020603050405020304" pitchFamily="18" charset="0"/>
              </a:rPr>
              <a:t>=50Hz</a:t>
            </a:r>
            <a:r>
              <a:rPr lang="zh-CN" altLang="en-US" dirty="0">
                <a:cs typeface="Times New Roman" panose="02020603050405020304" pitchFamily="18" charset="0"/>
              </a:rPr>
              <a:t>，</a:t>
            </a:r>
            <a:r>
              <a:rPr lang="en-US" altLang="zh-CN" i="1" dirty="0">
                <a:cs typeface="Times New Roman" panose="02020603050405020304" pitchFamily="18" charset="0"/>
              </a:rPr>
              <a:t>R</a:t>
            </a:r>
            <a:r>
              <a:rPr lang="en-US" altLang="zh-CN" baseline="-30000" dirty="0">
                <a:cs typeface="Times New Roman" panose="02020603050405020304" pitchFamily="18" charset="0"/>
              </a:rPr>
              <a:t>4</a:t>
            </a:r>
            <a:r>
              <a:rPr lang="en-US" altLang="zh-CN" dirty="0">
                <a:cs typeface="Times New Roman" panose="02020603050405020304" pitchFamily="18" charset="0"/>
                <a:sym typeface="Symbol" panose="05050102010706020507" pitchFamily="18" charset="2"/>
              </a:rPr>
              <a:t></a:t>
            </a:r>
            <a:r>
              <a:rPr lang="en-US" altLang="zh-CN" dirty="0">
                <a:cs typeface="Times New Roman" panose="02020603050405020304" pitchFamily="18" charset="0"/>
              </a:rPr>
              <a:t>3184</a:t>
            </a:r>
            <a:r>
              <a:rPr lang="zh-CN" altLang="en-US" dirty="0">
                <a:cs typeface="Times New Roman" panose="02020603050405020304" pitchFamily="18" charset="0"/>
                <a:sym typeface="Symbol" panose="05050102010706020507" pitchFamily="18" charset="2"/>
              </a:rPr>
              <a:t></a:t>
            </a:r>
            <a:r>
              <a:rPr lang="zh-CN" altLang="en-US" dirty="0"/>
              <a:t>），可知：</a:t>
            </a:r>
          </a:p>
        </p:txBody>
      </p:sp>
      <p:sp>
        <p:nvSpPr>
          <p:cNvPr id="2" name="文本框 1">
            <a:extLst>
              <a:ext uri="{FF2B5EF4-FFF2-40B4-BE49-F238E27FC236}">
                <a16:creationId xmlns:a16="http://schemas.microsoft.com/office/drawing/2014/main" id="{FDC308E6-9BAF-CF00-7EF4-DC0267B0B1C2}"/>
              </a:ext>
            </a:extLst>
          </p:cNvPr>
          <p:cNvSpPr txBox="1"/>
          <p:nvPr/>
        </p:nvSpPr>
        <p:spPr>
          <a:xfrm>
            <a:off x="7027514" y="1176325"/>
            <a:ext cx="4580541" cy="369332"/>
          </a:xfrm>
          <a:prstGeom prst="rect">
            <a:avLst/>
          </a:prstGeom>
          <a:noFill/>
        </p:spPr>
        <p:txBody>
          <a:bodyPr wrap="square">
            <a:spAutoFit/>
          </a:bodyPr>
          <a:lstStyle/>
          <a:p>
            <a:r>
              <a:rPr lang="zh-CN" altLang="en-US" dirty="0">
                <a:solidFill>
                  <a:srgbClr val="FF0000"/>
                </a:solidFill>
                <a:latin typeface="Times New Roman" panose="02020603050405020304" pitchFamily="18" charset="0"/>
                <a:cs typeface="Times New Roman" panose="02020603050405020304" pitchFamily="18" charset="0"/>
              </a:rPr>
              <a:t>通过调整</a:t>
            </a:r>
            <a:r>
              <a:rPr lang="en-US" altLang="zh-CN" dirty="0">
                <a:solidFill>
                  <a:srgbClr val="FF0000"/>
                </a:solidFill>
                <a:latin typeface="Times New Roman" panose="02020603050405020304" pitchFamily="18" charset="0"/>
                <a:cs typeface="Times New Roman" panose="02020603050405020304" pitchFamily="18" charset="0"/>
              </a:rPr>
              <a:t>R3</a:t>
            </a:r>
            <a:r>
              <a:rPr lang="zh-CN" altLang="en-US" dirty="0">
                <a:solidFill>
                  <a:srgbClr val="FF0000"/>
                </a:solidFill>
                <a:latin typeface="Times New Roman" panose="02020603050405020304" pitchFamily="18" charset="0"/>
                <a:cs typeface="Times New Roman" panose="02020603050405020304" pitchFamily="18" charset="0"/>
              </a:rPr>
              <a:t>和</a:t>
            </a:r>
            <a:r>
              <a:rPr lang="en-US" altLang="zh-CN" dirty="0">
                <a:solidFill>
                  <a:srgbClr val="FF0000"/>
                </a:solidFill>
                <a:latin typeface="Times New Roman" panose="02020603050405020304" pitchFamily="18" charset="0"/>
                <a:cs typeface="Times New Roman" panose="02020603050405020304" pitchFamily="18" charset="0"/>
              </a:rPr>
              <a:t>C4,</a:t>
            </a:r>
            <a:r>
              <a:rPr lang="zh-CN" altLang="en-US" dirty="0">
                <a:solidFill>
                  <a:srgbClr val="FF0000"/>
                </a:solidFill>
                <a:latin typeface="Times New Roman" panose="02020603050405020304" pitchFamily="18" charset="0"/>
                <a:cs typeface="Times New Roman" panose="02020603050405020304" pitchFamily="18" charset="0"/>
              </a:rPr>
              <a:t>可以让电桥达到平衡。</a:t>
            </a:r>
            <a:endParaRPr lang="zh-CN" altLang="en-US" dirty="0">
              <a:solidFill>
                <a:srgbClr val="FF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40" grpId="0"/>
      <p:bldP spid="41" grpId="0"/>
      <p:bldP spid="42" grpId="0"/>
      <p:bldP spid="43" grpId="0"/>
      <p:bldP spid="44" grpId="0"/>
      <p:bldP spid="45" grpId="0"/>
      <p:bldP spid="47" grpId="0"/>
      <p:bldP spid="35" grpId="0"/>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E91FFA1D-5612-453A-9D53-0F09B788E4A3}"/>
              </a:ext>
            </a:extLst>
          </p:cNvPr>
          <p:cNvPicPr>
            <a:picLocks noChangeAspect="1"/>
          </p:cNvPicPr>
          <p:nvPr/>
        </p:nvPicPr>
        <p:blipFill>
          <a:blip r:embed="rId3"/>
          <a:stretch>
            <a:fillRect/>
          </a:stretch>
        </p:blipFill>
        <p:spPr>
          <a:xfrm>
            <a:off x="191344" y="2183126"/>
            <a:ext cx="4142874" cy="3334106"/>
          </a:xfrm>
          <a:prstGeom prst="rect">
            <a:avLst/>
          </a:prstGeom>
        </p:spPr>
      </p:pic>
      <p:sp>
        <p:nvSpPr>
          <p:cNvPr id="102402" name="标题 1"/>
          <p:cNvSpPr>
            <a:spLocks noGrp="1"/>
          </p:cNvSpPr>
          <p:nvPr>
            <p:ph type="title"/>
          </p:nvPr>
        </p:nvSpPr>
        <p:spPr/>
        <p:txBody>
          <a:bodyPr>
            <a:normAutofit/>
          </a:bodyPr>
          <a:lstStyle/>
          <a:p>
            <a:r>
              <a:rPr lang="en-US" altLang="zh-CN" dirty="0"/>
              <a:t>QS1</a:t>
            </a:r>
            <a:r>
              <a:rPr lang="zh-CN" altLang="en-US" dirty="0"/>
              <a:t>电桥测量介质损耗角正切原理</a:t>
            </a:r>
          </a:p>
        </p:txBody>
      </p:sp>
      <p:sp>
        <p:nvSpPr>
          <p:cNvPr id="102404" name="Rectangle 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08" name="Rectangle 6"/>
          <p:cNvSpPr>
            <a:spLocks noChangeArrowheads="1"/>
          </p:cNvSpPr>
          <p:nvPr/>
        </p:nvSpPr>
        <p:spPr bwMode="auto">
          <a:xfrm>
            <a:off x="1524000" y="484656"/>
            <a:ext cx="37411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endParaRPr lang="en-US" altLang="zh-CN" sz="1000">
              <a:latin typeface="Times New Roman" panose="02020603050405020304" pitchFamily="18" charset="0"/>
              <a:cs typeface="Times New Roman" panose="02020603050405020304" pitchFamily="18" charset="0"/>
            </a:endParaRPr>
          </a:p>
          <a:p>
            <a:pPr>
              <a:lnSpc>
                <a:spcPct val="100000"/>
              </a:lnSpc>
              <a:spcBef>
                <a:spcPct val="0"/>
              </a:spcBef>
              <a:buSzTx/>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
        <p:nvSpPr>
          <p:cNvPr id="102409" name="Rectangle 8"/>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10" name="Rectangle 5"/>
          <p:cNvSpPr>
            <a:spLocks noChangeArrowheads="1"/>
          </p:cNvSpPr>
          <p:nvPr/>
        </p:nvSpPr>
        <p:spPr bwMode="auto">
          <a:xfrm>
            <a:off x="1123558" y="5354445"/>
            <a:ext cx="2373073"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zh-CN" altLang="en-US" sz="1800" dirty="0">
                <a:latin typeface="Times New Roman" panose="02020603050405020304" pitchFamily="18" charset="0"/>
                <a:cs typeface="Times New Roman" panose="02020603050405020304" pitchFamily="18" charset="0"/>
              </a:rPr>
              <a:t>图</a:t>
            </a:r>
            <a:r>
              <a:rPr lang="en-US" altLang="zh-CN" sz="1800" dirty="0">
                <a:latin typeface="Times New Roman" panose="02020603050405020304" pitchFamily="18" charset="0"/>
                <a:cs typeface="Times New Roman" panose="02020603050405020304" pitchFamily="18" charset="0"/>
              </a:rPr>
              <a:t>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QS1</a:t>
            </a:r>
            <a:r>
              <a:rPr lang="zh-CN" altLang="en-US" sz="1800" dirty="0">
                <a:latin typeface="Times New Roman" panose="02020603050405020304" pitchFamily="18" charset="0"/>
                <a:cs typeface="Times New Roman" panose="02020603050405020304" pitchFamily="18" charset="0"/>
              </a:rPr>
              <a:t>电桥原理图</a:t>
            </a:r>
            <a:endParaRPr lang="en-US" altLang="zh-CN" sz="1800" dirty="0">
              <a:latin typeface="Times New Roman" panose="02020603050405020304" pitchFamily="18" charset="0"/>
              <a:cs typeface="Times New Roman" panose="02020603050405020304" pitchFamily="18" charset="0"/>
            </a:endParaRPr>
          </a:p>
          <a:p>
            <a:pPr algn="ctr">
              <a:lnSpc>
                <a:spcPct val="100000"/>
              </a:lnSpc>
              <a:spcBef>
                <a:spcPct val="0"/>
              </a:spcBef>
              <a:buSzTx/>
              <a:buFontTx/>
              <a:buNone/>
            </a:pPr>
            <a:r>
              <a:rPr lang="zh-CN" altLang="en-US" sz="1800" dirty="0">
                <a:latin typeface="Times New Roman" panose="02020603050405020304" pitchFamily="18" charset="0"/>
                <a:cs typeface="Times New Roman" panose="02020603050405020304" pitchFamily="18" charset="0"/>
              </a:rPr>
              <a:t>（高压西林电桥）</a:t>
            </a:r>
            <a:endParaRPr lang="zh-CN" altLang="en-US" sz="1800" dirty="0"/>
          </a:p>
        </p:txBody>
      </p:sp>
      <p:sp>
        <p:nvSpPr>
          <p:cNvPr id="102412" name="Rectangle 11"/>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16" name="Rectangle 13"/>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18" name="Rectangle 15"/>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21" name="Rectangle 17"/>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24" name="Rectangle 2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26" name="Rectangle 24"/>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24" name="Rectangle 5"/>
          <p:cNvSpPr>
            <a:spLocks noChangeArrowheads="1"/>
          </p:cNvSpPr>
          <p:nvPr/>
        </p:nvSpPr>
        <p:spPr bwMode="auto">
          <a:xfrm>
            <a:off x="191344" y="6044846"/>
            <a:ext cx="5086020"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lang="en-US" altLang="zh-CN" sz="1800" dirty="0" err="1">
                <a:latin typeface="Times New Roman" panose="02020603050405020304" pitchFamily="18" charset="0"/>
                <a:cs typeface="Times New Roman" panose="02020603050405020304" pitchFamily="18" charset="0"/>
              </a:rPr>
              <a:t>Z</a:t>
            </a:r>
            <a:r>
              <a:rPr lang="en-US" altLang="zh-CN" sz="1800" baseline="-30000" dirty="0" err="1">
                <a:latin typeface="Times New Roman" panose="02020603050405020304" pitchFamily="18" charset="0"/>
                <a:cs typeface="Times New Roman" panose="02020603050405020304" pitchFamily="18" charset="0"/>
              </a:rPr>
              <a:t>x</a:t>
            </a:r>
            <a:r>
              <a:rPr lang="zh-CN" altLang="en-US" sz="1800" dirty="0">
                <a:latin typeface="Times New Roman" panose="02020603050405020304" pitchFamily="18" charset="0"/>
                <a:cs typeface="Times New Roman" panose="02020603050405020304" pitchFamily="18" charset="0"/>
              </a:rPr>
              <a:t>：为被试品的等效阻抗；</a:t>
            </a:r>
            <a:r>
              <a:rPr lang="en-US" altLang="zh-CN" sz="1800" dirty="0">
                <a:latin typeface="Times New Roman" panose="02020603050405020304" pitchFamily="18" charset="0"/>
                <a:cs typeface="Times New Roman" panose="02020603050405020304" pitchFamily="18" charset="0"/>
              </a:rPr>
              <a:t>C</a:t>
            </a:r>
            <a:r>
              <a:rPr lang="en-US" altLang="zh-CN" sz="1800" baseline="-30000" dirty="0">
                <a:latin typeface="Times New Roman" panose="02020603050405020304" pitchFamily="18" charset="0"/>
                <a:cs typeface="Times New Roman" panose="02020603050405020304" pitchFamily="18" charset="0"/>
              </a:rPr>
              <a:t>n</a:t>
            </a:r>
            <a:r>
              <a:rPr lang="zh-CN" altLang="en-US" sz="1800" dirty="0">
                <a:latin typeface="Times New Roman" panose="02020603050405020304" pitchFamily="18" charset="0"/>
                <a:cs typeface="Times New Roman" panose="02020603050405020304" pitchFamily="18" charset="0"/>
              </a:rPr>
              <a:t> ：为标准电容器</a:t>
            </a:r>
            <a:endParaRPr lang="en-US" altLang="zh-CN" sz="1800" dirty="0">
              <a:latin typeface="Times New Roman" panose="02020603050405020304" pitchFamily="18" charset="0"/>
              <a:cs typeface="Times New Roman" panose="02020603050405020304" pitchFamily="18" charset="0"/>
            </a:endParaRPr>
          </a:p>
          <a:p>
            <a:pPr>
              <a:lnSpc>
                <a:spcPct val="100000"/>
              </a:lnSpc>
              <a:spcBef>
                <a:spcPct val="0"/>
              </a:spcBef>
              <a:buSzTx/>
              <a:buFontTx/>
              <a:buNone/>
            </a:pPr>
            <a:r>
              <a:rPr lang="en-US" altLang="zh-CN" sz="1800" i="1" dirty="0">
                <a:latin typeface="Times New Roman" panose="02020603050405020304" pitchFamily="18" charset="0"/>
                <a:cs typeface="Times New Roman" panose="02020603050405020304" pitchFamily="18" charset="0"/>
              </a:rPr>
              <a:t>R</a:t>
            </a:r>
            <a:r>
              <a:rPr lang="en-US" altLang="zh-CN" sz="1800" baseline="-30000" dirty="0">
                <a:latin typeface="Times New Roman" panose="02020603050405020304" pitchFamily="18" charset="0"/>
                <a:cs typeface="Times New Roman" panose="02020603050405020304" pitchFamily="18" charset="0"/>
              </a:rPr>
              <a:t>3</a:t>
            </a:r>
            <a:r>
              <a:rPr lang="zh-CN" altLang="en-US" sz="1800" dirty="0">
                <a:latin typeface="Times New Roman" panose="02020603050405020304" pitchFamily="18" charset="0"/>
                <a:cs typeface="Times New Roman" panose="02020603050405020304" pitchFamily="18" charset="0"/>
              </a:rPr>
              <a:t> ：可调无感电阻；</a:t>
            </a:r>
            <a:r>
              <a:rPr lang="en-US" altLang="zh-CN" sz="1800" i="1" dirty="0">
                <a:latin typeface="Times New Roman" panose="02020603050405020304" pitchFamily="18" charset="0"/>
                <a:cs typeface="Times New Roman" panose="02020603050405020304" pitchFamily="18" charset="0"/>
              </a:rPr>
              <a:t>C</a:t>
            </a:r>
            <a:r>
              <a:rPr lang="en-US" altLang="zh-CN" sz="1800" baseline="-30000" dirty="0">
                <a:latin typeface="Times New Roman" panose="02020603050405020304" pitchFamily="18" charset="0"/>
                <a:cs typeface="Times New Roman" panose="02020603050405020304" pitchFamily="18" charset="0"/>
              </a:rPr>
              <a:t>4</a:t>
            </a:r>
            <a:r>
              <a:rPr lang="zh-CN" altLang="en-US" sz="1800" dirty="0">
                <a:latin typeface="Times New Roman" panose="02020603050405020304" pitchFamily="18" charset="0"/>
                <a:cs typeface="Times New Roman" panose="02020603050405020304" pitchFamily="18" charset="0"/>
              </a:rPr>
              <a:t> ：可调无感电容器</a:t>
            </a:r>
            <a:r>
              <a:rPr lang="en-US" altLang="zh-CN" sz="1800" dirty="0">
                <a:latin typeface="Times New Roman" panose="02020603050405020304" pitchFamily="18" charset="0"/>
                <a:cs typeface="Times New Roman" panose="02020603050405020304" pitchFamily="18" charset="0"/>
              </a:rPr>
              <a:t>  </a:t>
            </a:r>
          </a:p>
        </p:txBody>
      </p:sp>
      <p:sp>
        <p:nvSpPr>
          <p:cNvPr id="30" name="文本框 29">
            <a:extLst>
              <a:ext uri="{FF2B5EF4-FFF2-40B4-BE49-F238E27FC236}">
                <a16:creationId xmlns:a16="http://schemas.microsoft.com/office/drawing/2014/main" id="{22B9CD00-996F-46AB-87F5-5AD56110E614}"/>
              </a:ext>
            </a:extLst>
          </p:cNvPr>
          <p:cNvSpPr txBox="1"/>
          <p:nvPr/>
        </p:nvSpPr>
        <p:spPr>
          <a:xfrm>
            <a:off x="7104112" y="1655500"/>
            <a:ext cx="381642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当电桥平衡时，</a:t>
            </a:r>
            <a:r>
              <a:rPr lang="en-US" altLang="zh-CN" dirty="0">
                <a:latin typeface="Times New Roman" panose="02020603050405020304" pitchFamily="18" charset="0"/>
                <a:cs typeface="Times New Roman" panose="02020603050405020304" pitchFamily="18" charset="0"/>
              </a:rPr>
              <a:t>I</a:t>
            </a:r>
            <a:r>
              <a:rPr lang="en-US" altLang="zh-CN" baseline="-30000" dirty="0">
                <a:latin typeface="Times New Roman" panose="02020603050405020304" pitchFamily="18" charset="0"/>
                <a:cs typeface="Times New Roman" panose="02020603050405020304" pitchFamily="18" charset="0"/>
              </a:rPr>
              <a:t>G</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，应满足：</a:t>
            </a:r>
            <a:endParaRPr lang="zh-CN" altLang="en-US" dirty="0"/>
          </a:p>
        </p:txBody>
      </p:sp>
      <mc:AlternateContent xmlns:mc="http://schemas.openxmlformats.org/markup-compatibility/2006" xmlns:a14="http://schemas.microsoft.com/office/drawing/2010/main">
        <mc:Choice Requires="a14">
          <p:sp>
            <p:nvSpPr>
              <p:cNvPr id="31" name="Object 4">
                <a:extLst>
                  <a:ext uri="{FF2B5EF4-FFF2-40B4-BE49-F238E27FC236}">
                    <a16:creationId xmlns:a16="http://schemas.microsoft.com/office/drawing/2014/main" id="{B2F7894C-AEA7-417F-93AD-3AB3F86983F3}"/>
                  </a:ext>
                </a:extLst>
              </p:cNvPr>
              <p:cNvSpPr txBox="1"/>
              <p:nvPr/>
            </p:nvSpPr>
            <p:spPr bwMode="auto">
              <a:xfrm>
                <a:off x="8256240" y="2122901"/>
                <a:ext cx="1594906" cy="42328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𝑋</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𝑛</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3</m:t>
                          </m:r>
                        </m:sub>
                      </m:sSub>
                    </m:oMath>
                  </m:oMathPara>
                </a14:m>
                <a:endParaRPr lang="zh-CN" altLang="en-US" dirty="0"/>
              </a:p>
            </p:txBody>
          </p:sp>
        </mc:Choice>
        <mc:Fallback xmlns="">
          <p:sp>
            <p:nvSpPr>
              <p:cNvPr id="31" name="Object 4">
                <a:extLst>
                  <a:ext uri="{FF2B5EF4-FFF2-40B4-BE49-F238E27FC236}">
                    <a16:creationId xmlns:a16="http://schemas.microsoft.com/office/drawing/2014/main" id="{B2F7894C-AEA7-417F-93AD-3AB3F86983F3}"/>
                  </a:ext>
                </a:extLst>
              </p:cNvPr>
              <p:cNvSpPr txBox="1">
                <a:spLocks noRot="1" noChangeAspect="1" noMove="1" noResize="1" noEditPoints="1" noAdjustHandles="1" noChangeArrowheads="1" noChangeShapeType="1" noTextEdit="1"/>
              </p:cNvSpPr>
              <p:nvPr/>
            </p:nvSpPr>
            <p:spPr bwMode="auto">
              <a:xfrm>
                <a:off x="8256240" y="2122901"/>
                <a:ext cx="1594906" cy="423286"/>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Object 10">
                <a:extLst>
                  <a:ext uri="{FF2B5EF4-FFF2-40B4-BE49-F238E27FC236}">
                    <a16:creationId xmlns:a16="http://schemas.microsoft.com/office/drawing/2014/main" id="{7ADD8A9F-B42E-498B-8809-2C4F70B78C1D}"/>
                  </a:ext>
                </a:extLst>
              </p:cNvPr>
              <p:cNvSpPr txBox="1"/>
              <p:nvPr/>
            </p:nvSpPr>
            <p:spPr bwMode="auto">
              <a:xfrm>
                <a:off x="6898398" y="3165611"/>
                <a:ext cx="4816584" cy="6858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𝑋</m:t>
                              </m:r>
                            </m:sub>
                          </m:sSub>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𝜔</m:t>
                          </m:r>
                        </m:e>
                        <m:sup>
                          <m:r>
                            <a:rPr lang="zh-CN" altLang="en-US" i="1">
                              <a:solidFill>
                                <a:srgbClr val="000000"/>
                              </a:solidFill>
                              <a:latin typeface="Cambria Math" panose="02040503050406030204" pitchFamily="18" charset="0"/>
                            </a:rPr>
                            <m:t>2</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𝑋</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𝑋</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𝑋</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𝑛</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3</m:t>
                              </m:r>
                            </m:sub>
                          </m:sSub>
                        </m:den>
                      </m:f>
                    </m:oMath>
                  </m:oMathPara>
                </a14:m>
                <a:endParaRPr lang="zh-CN" altLang="en-US" dirty="0"/>
              </a:p>
            </p:txBody>
          </p:sp>
        </mc:Choice>
        <mc:Fallback xmlns="">
          <p:sp>
            <p:nvSpPr>
              <p:cNvPr id="32" name="Object 10">
                <a:extLst>
                  <a:ext uri="{FF2B5EF4-FFF2-40B4-BE49-F238E27FC236}">
                    <a16:creationId xmlns:a16="http://schemas.microsoft.com/office/drawing/2014/main" id="{7ADD8A9F-B42E-498B-8809-2C4F70B78C1D}"/>
                  </a:ext>
                </a:extLst>
              </p:cNvPr>
              <p:cNvSpPr txBox="1">
                <a:spLocks noRot="1" noChangeAspect="1" noMove="1" noResize="1" noEditPoints="1" noAdjustHandles="1" noChangeArrowheads="1" noChangeShapeType="1" noTextEdit="1"/>
              </p:cNvSpPr>
              <p:nvPr/>
            </p:nvSpPr>
            <p:spPr bwMode="auto">
              <a:xfrm>
                <a:off x="6898398" y="3165611"/>
                <a:ext cx="4816584" cy="685800"/>
              </a:xfrm>
              <a:prstGeom prst="rect">
                <a:avLst/>
              </a:prstGeom>
              <a:blipFill>
                <a:blip r:embed="rId6"/>
                <a:stretch>
                  <a:fillRect/>
                </a:stretch>
              </a:blipFill>
              <a:ln>
                <a:noFill/>
              </a:ln>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C81D21C8-9196-4425-8A1C-8D35D643BBBA}"/>
              </a:ext>
            </a:extLst>
          </p:cNvPr>
          <p:cNvSpPr txBox="1"/>
          <p:nvPr/>
        </p:nvSpPr>
        <p:spPr>
          <a:xfrm>
            <a:off x="6855541" y="2644256"/>
            <a:ext cx="381642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将</a:t>
            </a:r>
            <a:r>
              <a:rPr lang="en-US" altLang="zh-CN" dirty="0" err="1">
                <a:latin typeface="Times New Roman" panose="02020603050405020304" pitchFamily="18" charset="0"/>
                <a:cs typeface="Times New Roman" panose="02020603050405020304" pitchFamily="18" charset="0"/>
              </a:rPr>
              <a:t>Zx</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Z4</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Zn,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Z3</a:t>
            </a:r>
            <a:r>
              <a:rPr lang="zh-CN" altLang="en-US" dirty="0">
                <a:latin typeface="Times New Roman" panose="02020603050405020304" pitchFamily="18" charset="0"/>
                <a:cs typeface="Times New Roman" panose="02020603050405020304" pitchFamily="18" charset="0"/>
              </a:rPr>
              <a:t>的公式带入：</a:t>
            </a:r>
            <a:endParaRPr lang="zh-CN" altLang="en-US" dirty="0"/>
          </a:p>
        </p:txBody>
      </p:sp>
      <p:sp>
        <p:nvSpPr>
          <p:cNvPr id="34" name="文本框 33">
            <a:extLst>
              <a:ext uri="{FF2B5EF4-FFF2-40B4-BE49-F238E27FC236}">
                <a16:creationId xmlns:a16="http://schemas.microsoft.com/office/drawing/2014/main" id="{92C64BA8-C428-4A23-ABEB-84BB0EC96B1C}"/>
              </a:ext>
            </a:extLst>
          </p:cNvPr>
          <p:cNvSpPr txBox="1"/>
          <p:nvPr/>
        </p:nvSpPr>
        <p:spPr>
          <a:xfrm>
            <a:off x="6377276" y="4148649"/>
            <a:ext cx="2546171"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上述公式虚部相等：</a:t>
            </a:r>
            <a:endParaRPr lang="zh-CN" altLang="en-US" dirty="0"/>
          </a:p>
        </p:txBody>
      </p:sp>
      <mc:AlternateContent xmlns:mc="http://schemas.openxmlformats.org/markup-compatibility/2006" xmlns:a14="http://schemas.microsoft.com/office/drawing/2010/main">
        <mc:Choice Requires="a14">
          <p:sp>
            <p:nvSpPr>
              <p:cNvPr id="35" name="Object 23">
                <a:extLst>
                  <a:ext uri="{FF2B5EF4-FFF2-40B4-BE49-F238E27FC236}">
                    <a16:creationId xmlns:a16="http://schemas.microsoft.com/office/drawing/2014/main" id="{C25B3EE2-BC8F-4E28-A168-0652F18AB4B1}"/>
                  </a:ext>
                </a:extLst>
              </p:cNvPr>
              <p:cNvSpPr txBox="1"/>
              <p:nvPr/>
            </p:nvSpPr>
            <p:spPr bwMode="auto">
              <a:xfrm>
                <a:off x="8160142" y="5594219"/>
                <a:ext cx="3120434" cy="75869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𝑋</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𝑛</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3</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𝑡𝑔</m:t>
                          </m:r>
                          <m:r>
                            <a:rPr lang="zh-CN" altLang="en-US" i="1">
                              <a:solidFill>
                                <a:srgbClr val="000000"/>
                              </a:solidFill>
                              <a:latin typeface="Cambria Math" panose="02040503050406030204" pitchFamily="18" charset="0"/>
                            </a:rPr>
                            <m:t>𝛿</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𝑛</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3</m:t>
                              </m:r>
                            </m:sub>
                          </m:sSub>
                        </m:den>
                      </m:f>
                    </m:oMath>
                  </m:oMathPara>
                </a14:m>
                <a:endParaRPr lang="zh-CN" altLang="en-US" dirty="0"/>
              </a:p>
            </p:txBody>
          </p:sp>
        </mc:Choice>
        <mc:Fallback xmlns="">
          <p:sp>
            <p:nvSpPr>
              <p:cNvPr id="35" name="Object 23">
                <a:extLst>
                  <a:ext uri="{FF2B5EF4-FFF2-40B4-BE49-F238E27FC236}">
                    <a16:creationId xmlns:a16="http://schemas.microsoft.com/office/drawing/2014/main" id="{C25B3EE2-BC8F-4E28-A168-0652F18AB4B1}"/>
                  </a:ext>
                </a:extLst>
              </p:cNvPr>
              <p:cNvSpPr txBox="1">
                <a:spLocks noRot="1" noChangeAspect="1" noMove="1" noResize="1" noEditPoints="1" noAdjustHandles="1" noChangeArrowheads="1" noChangeShapeType="1" noTextEdit="1"/>
              </p:cNvSpPr>
              <p:nvPr/>
            </p:nvSpPr>
            <p:spPr bwMode="auto">
              <a:xfrm>
                <a:off x="8160142" y="5594219"/>
                <a:ext cx="3120434" cy="758694"/>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bject 10">
                <a:extLst>
                  <a:ext uri="{FF2B5EF4-FFF2-40B4-BE49-F238E27FC236}">
                    <a16:creationId xmlns:a16="http://schemas.microsoft.com/office/drawing/2014/main" id="{E211B489-16D4-45EC-B80B-962E3E754EA3}"/>
                  </a:ext>
                </a:extLst>
              </p:cNvPr>
              <p:cNvSpPr txBox="1"/>
              <p:nvPr/>
            </p:nvSpPr>
            <p:spPr bwMode="auto">
              <a:xfrm>
                <a:off x="8661408" y="3974192"/>
                <a:ext cx="2379475" cy="6858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4</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𝑋</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𝑋</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4</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𝑛</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3</m:t>
                              </m:r>
                            </m:sub>
                          </m:sSub>
                        </m:den>
                      </m:f>
                    </m:oMath>
                  </m:oMathPara>
                </a14:m>
                <a:endParaRPr lang="zh-CN" altLang="en-US" dirty="0">
                  <a:latin typeface="+mn-lt"/>
                </a:endParaRPr>
              </a:p>
            </p:txBody>
          </p:sp>
        </mc:Choice>
        <mc:Fallback xmlns="">
          <p:sp>
            <p:nvSpPr>
              <p:cNvPr id="36" name="Object 10">
                <a:extLst>
                  <a:ext uri="{FF2B5EF4-FFF2-40B4-BE49-F238E27FC236}">
                    <a16:creationId xmlns:a16="http://schemas.microsoft.com/office/drawing/2014/main" id="{E211B489-16D4-45EC-B80B-962E3E754EA3}"/>
                  </a:ext>
                </a:extLst>
              </p:cNvPr>
              <p:cNvSpPr txBox="1">
                <a:spLocks noRot="1" noChangeAspect="1" noMove="1" noResize="1" noEditPoints="1" noAdjustHandles="1" noChangeArrowheads="1" noChangeShapeType="1" noTextEdit="1"/>
              </p:cNvSpPr>
              <p:nvPr/>
            </p:nvSpPr>
            <p:spPr bwMode="auto">
              <a:xfrm>
                <a:off x="8661408" y="3974192"/>
                <a:ext cx="2379475" cy="685800"/>
              </a:xfrm>
              <a:prstGeom prst="rect">
                <a:avLst/>
              </a:prstGeom>
              <a:blipFill>
                <a:blip r:embed="rId8"/>
                <a:stretch>
                  <a:fillRect/>
                </a:stretch>
              </a:blipFill>
              <a:ln>
                <a:noFill/>
              </a:ln>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8321A417-700D-416B-8994-379491DBB324}"/>
              </a:ext>
            </a:extLst>
          </p:cNvPr>
          <p:cNvSpPr txBox="1"/>
          <p:nvPr/>
        </p:nvSpPr>
        <p:spPr>
          <a:xfrm>
            <a:off x="6217582" y="5740354"/>
            <a:ext cx="2546171"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试品的电容量</a:t>
            </a:r>
            <a:r>
              <a:rPr lang="en-US" altLang="zh-CN" dirty="0" err="1">
                <a:latin typeface="Times New Roman" panose="02020603050405020304" pitchFamily="18" charset="0"/>
                <a:cs typeface="Times New Roman" panose="02020603050405020304" pitchFamily="18" charset="0"/>
              </a:rPr>
              <a:t>Cx</a:t>
            </a:r>
            <a:r>
              <a:rPr lang="zh-CN" altLang="en-US" dirty="0">
                <a:latin typeface="Times New Roman" panose="02020603050405020304" pitchFamily="18" charset="0"/>
                <a:cs typeface="Times New Roman" panose="02020603050405020304" pitchFamily="18" charset="0"/>
              </a:rPr>
              <a:t>：</a:t>
            </a:r>
            <a:endParaRPr lang="zh-CN" altLang="en-US" dirty="0"/>
          </a:p>
        </p:txBody>
      </p:sp>
      <p:graphicFrame>
        <p:nvGraphicFramePr>
          <p:cNvPr id="38" name="Object 23">
            <a:extLst>
              <a:ext uri="{FF2B5EF4-FFF2-40B4-BE49-F238E27FC236}">
                <a16:creationId xmlns:a16="http://schemas.microsoft.com/office/drawing/2014/main" id="{46E962C6-36B4-4B00-993D-31E7D18DCB8C}"/>
              </a:ext>
            </a:extLst>
          </p:cNvPr>
          <p:cNvGraphicFramePr>
            <a:graphicFrameLocks noChangeAspect="1"/>
          </p:cNvGraphicFramePr>
          <p:nvPr>
            <p:extLst>
              <p:ext uri="{D42A27DB-BD31-4B8C-83A1-F6EECF244321}">
                <p14:modId xmlns:p14="http://schemas.microsoft.com/office/powerpoint/2010/main" val="3257925776"/>
              </p:ext>
            </p:extLst>
          </p:nvPr>
        </p:nvGraphicFramePr>
        <p:xfrm>
          <a:off x="1417123" y="4727224"/>
          <a:ext cx="742950" cy="384175"/>
        </p:xfrm>
        <a:graphic>
          <a:graphicData uri="http://schemas.openxmlformats.org/presentationml/2006/ole">
            <mc:AlternateContent xmlns:mc="http://schemas.openxmlformats.org/markup-compatibility/2006">
              <mc:Choice xmlns:v="urn:schemas-microsoft-com:vml" Requires="v">
                <p:oleObj spid="_x0000_s19538" name="Equation" r:id="rId9" imgW="469800" imgH="241200" progId="Equation.DSMT4">
                  <p:embed/>
                </p:oleObj>
              </mc:Choice>
              <mc:Fallback>
                <p:oleObj name="Equation" r:id="rId9" imgW="469800" imgH="241200" progId="Equation.DSMT4">
                  <p:embed/>
                  <p:pic>
                    <p:nvPicPr>
                      <p:cNvPr id="23" name="Object 23">
                        <a:extLst>
                          <a:ext uri="{FF2B5EF4-FFF2-40B4-BE49-F238E27FC236}">
                            <a16:creationId xmlns:a16="http://schemas.microsoft.com/office/drawing/2014/main" id="{2E25A056-AE6B-4ACE-A246-4F9A33381BD6}"/>
                          </a:ext>
                        </a:extLst>
                      </p:cNvPr>
                      <p:cNvPicPr>
                        <a:picLocks noChangeAspect="1" noChangeArrowheads="1"/>
                      </p:cNvPicPr>
                      <p:nvPr/>
                    </p:nvPicPr>
                    <p:blipFill>
                      <a:blip r:embed="rId10"/>
                      <a:srcRect/>
                      <a:stretch>
                        <a:fillRect/>
                      </a:stretch>
                    </p:blipFill>
                    <p:spPr bwMode="auto">
                      <a:xfrm>
                        <a:off x="1417123" y="4727224"/>
                        <a:ext cx="7429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23">
            <a:extLst>
              <a:ext uri="{FF2B5EF4-FFF2-40B4-BE49-F238E27FC236}">
                <a16:creationId xmlns:a16="http://schemas.microsoft.com/office/drawing/2014/main" id="{5D8E07B3-7FBE-4256-9CA0-9A329E9BAACA}"/>
              </a:ext>
            </a:extLst>
          </p:cNvPr>
          <p:cNvGraphicFramePr>
            <a:graphicFrameLocks noChangeAspect="1"/>
          </p:cNvGraphicFramePr>
          <p:nvPr>
            <p:extLst>
              <p:ext uri="{D42A27DB-BD31-4B8C-83A1-F6EECF244321}">
                <p14:modId xmlns:p14="http://schemas.microsoft.com/office/powerpoint/2010/main" val="1218220536"/>
              </p:ext>
            </p:extLst>
          </p:nvPr>
        </p:nvGraphicFramePr>
        <p:xfrm>
          <a:off x="3526345" y="2151693"/>
          <a:ext cx="1204912" cy="788988"/>
        </p:xfrm>
        <a:graphic>
          <a:graphicData uri="http://schemas.openxmlformats.org/presentationml/2006/ole">
            <mc:AlternateContent xmlns:mc="http://schemas.openxmlformats.org/markup-compatibility/2006">
              <mc:Choice xmlns:v="urn:schemas-microsoft-com:vml" Requires="v">
                <p:oleObj spid="_x0000_s19539" name="Equation" r:id="rId11" imgW="761760" imgH="495000" progId="Equation.DSMT4">
                  <p:embed/>
                </p:oleObj>
              </mc:Choice>
              <mc:Fallback>
                <p:oleObj name="Equation" r:id="rId11" imgW="761760" imgH="495000" progId="Equation.DSMT4">
                  <p:embed/>
                  <p:pic>
                    <p:nvPicPr>
                      <p:cNvPr id="25" name="Object 23">
                        <a:extLst>
                          <a:ext uri="{FF2B5EF4-FFF2-40B4-BE49-F238E27FC236}">
                            <a16:creationId xmlns:a16="http://schemas.microsoft.com/office/drawing/2014/main" id="{05C0B52F-A115-4B39-8CE4-AE1521D1A5B1}"/>
                          </a:ext>
                        </a:extLst>
                      </p:cNvPr>
                      <p:cNvPicPr>
                        <a:picLocks noChangeAspect="1" noChangeArrowheads="1"/>
                      </p:cNvPicPr>
                      <p:nvPr/>
                    </p:nvPicPr>
                    <p:blipFill>
                      <a:blip r:embed="rId12"/>
                      <a:srcRect/>
                      <a:stretch>
                        <a:fillRect/>
                      </a:stretch>
                    </p:blipFill>
                    <p:spPr bwMode="auto">
                      <a:xfrm>
                        <a:off x="3526345" y="2151693"/>
                        <a:ext cx="1204912"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Object 23">
            <a:extLst>
              <a:ext uri="{FF2B5EF4-FFF2-40B4-BE49-F238E27FC236}">
                <a16:creationId xmlns:a16="http://schemas.microsoft.com/office/drawing/2014/main" id="{A38965B0-5BA1-423C-812F-920D629FE3B3}"/>
              </a:ext>
            </a:extLst>
          </p:cNvPr>
          <p:cNvGraphicFramePr>
            <a:graphicFrameLocks noChangeAspect="1"/>
          </p:cNvGraphicFramePr>
          <p:nvPr>
            <p:extLst>
              <p:ext uri="{D42A27DB-BD31-4B8C-83A1-F6EECF244321}">
                <p14:modId xmlns:p14="http://schemas.microsoft.com/office/powerpoint/2010/main" val="720549691"/>
              </p:ext>
            </p:extLst>
          </p:nvPr>
        </p:nvGraphicFramePr>
        <p:xfrm>
          <a:off x="666753" y="1697035"/>
          <a:ext cx="1706563" cy="1131887"/>
        </p:xfrm>
        <a:graphic>
          <a:graphicData uri="http://schemas.openxmlformats.org/presentationml/2006/ole">
            <mc:AlternateContent xmlns:mc="http://schemas.openxmlformats.org/markup-compatibility/2006">
              <mc:Choice xmlns:v="urn:schemas-microsoft-com:vml" Requires="v">
                <p:oleObj spid="_x0000_s19540" name="Equation" r:id="rId13" imgW="1079280" imgH="711000" progId="Equation.DSMT4">
                  <p:embed/>
                </p:oleObj>
              </mc:Choice>
              <mc:Fallback>
                <p:oleObj name="Equation" r:id="rId13" imgW="1079280" imgH="711000" progId="Equation.DSMT4">
                  <p:embed/>
                  <p:pic>
                    <p:nvPicPr>
                      <p:cNvPr id="26" name="Object 23">
                        <a:extLst>
                          <a:ext uri="{FF2B5EF4-FFF2-40B4-BE49-F238E27FC236}">
                            <a16:creationId xmlns:a16="http://schemas.microsoft.com/office/drawing/2014/main" id="{3EF13156-DE54-4828-818D-BF766F549923}"/>
                          </a:ext>
                        </a:extLst>
                      </p:cNvPr>
                      <p:cNvPicPr>
                        <a:picLocks noChangeAspect="1" noChangeArrowheads="1"/>
                      </p:cNvPicPr>
                      <p:nvPr/>
                    </p:nvPicPr>
                    <p:blipFill>
                      <a:blip r:embed="rId14"/>
                      <a:srcRect/>
                      <a:stretch>
                        <a:fillRect/>
                      </a:stretch>
                    </p:blipFill>
                    <p:spPr bwMode="auto">
                      <a:xfrm>
                        <a:off x="666753" y="1697035"/>
                        <a:ext cx="1706563"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23">
            <a:extLst>
              <a:ext uri="{FF2B5EF4-FFF2-40B4-BE49-F238E27FC236}">
                <a16:creationId xmlns:a16="http://schemas.microsoft.com/office/drawing/2014/main" id="{F7D59FDD-5077-405D-941C-26C86B779158}"/>
              </a:ext>
            </a:extLst>
          </p:cNvPr>
          <p:cNvGraphicFramePr>
            <a:graphicFrameLocks noChangeAspect="1"/>
          </p:cNvGraphicFramePr>
          <p:nvPr>
            <p:extLst>
              <p:ext uri="{D42A27DB-BD31-4B8C-83A1-F6EECF244321}">
                <p14:modId xmlns:p14="http://schemas.microsoft.com/office/powerpoint/2010/main" val="984908362"/>
              </p:ext>
            </p:extLst>
          </p:nvPr>
        </p:nvGraphicFramePr>
        <p:xfrm>
          <a:off x="4128801" y="4396600"/>
          <a:ext cx="1685925" cy="1130300"/>
        </p:xfrm>
        <a:graphic>
          <a:graphicData uri="http://schemas.openxmlformats.org/presentationml/2006/ole">
            <mc:AlternateContent xmlns:mc="http://schemas.openxmlformats.org/markup-compatibility/2006">
              <mc:Choice xmlns:v="urn:schemas-microsoft-com:vml" Requires="v">
                <p:oleObj spid="_x0000_s19541" name="Equation" r:id="rId15" imgW="1066680" imgH="711000" progId="Equation.DSMT4">
                  <p:embed/>
                </p:oleObj>
              </mc:Choice>
              <mc:Fallback>
                <p:oleObj name="Equation" r:id="rId15" imgW="1066680" imgH="711000" progId="Equation.DSMT4">
                  <p:embed/>
                  <p:pic>
                    <p:nvPicPr>
                      <p:cNvPr id="27" name="Object 23">
                        <a:extLst>
                          <a:ext uri="{FF2B5EF4-FFF2-40B4-BE49-F238E27FC236}">
                            <a16:creationId xmlns:a16="http://schemas.microsoft.com/office/drawing/2014/main" id="{1DA707B1-503F-4BC8-9BCA-9F181864BBA6}"/>
                          </a:ext>
                        </a:extLst>
                      </p:cNvPr>
                      <p:cNvPicPr>
                        <a:picLocks noChangeAspect="1" noChangeArrowheads="1"/>
                      </p:cNvPicPr>
                      <p:nvPr/>
                    </p:nvPicPr>
                    <p:blipFill>
                      <a:blip r:embed="rId16"/>
                      <a:srcRect/>
                      <a:stretch>
                        <a:fillRect/>
                      </a:stretch>
                    </p:blipFill>
                    <p:spPr bwMode="auto">
                      <a:xfrm>
                        <a:off x="4128801" y="4396600"/>
                        <a:ext cx="16859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2160073" y="3291171"/>
            <a:ext cx="423514" cy="338554"/>
          </a:xfrm>
          <a:prstGeom prst="rect">
            <a:avLst/>
          </a:prstGeom>
          <a:solidFill>
            <a:schemeClr val="bg1"/>
          </a:solidFill>
        </p:spPr>
        <p:txBody>
          <a:bodyPr wrap="none">
            <a:spAutoFit/>
          </a:bodyPr>
          <a:lstStyle/>
          <a:p>
            <a:r>
              <a:rPr lang="en-US" altLang="zh-CN" sz="1600" dirty="0" err="1">
                <a:solidFill>
                  <a:schemeClr val="tx1"/>
                </a:solidFill>
                <a:latin typeface="Times New Roman" panose="02020603050405020304" pitchFamily="18" charset="0"/>
                <a:cs typeface="Times New Roman" panose="02020603050405020304" pitchFamily="18" charset="0"/>
              </a:rPr>
              <a:t>Cx</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3" name="Object 14">
                <a:extLst>
                  <a:ext uri="{FF2B5EF4-FFF2-40B4-BE49-F238E27FC236}">
                    <a16:creationId xmlns:a16="http://schemas.microsoft.com/office/drawing/2014/main" id="{E84BE269-A9AC-9880-2D1E-CDC76CD875FB}"/>
                  </a:ext>
                </a:extLst>
              </p:cNvPr>
              <p:cNvSpPr txBox="1"/>
              <p:nvPr/>
            </p:nvSpPr>
            <p:spPr bwMode="auto">
              <a:xfrm>
                <a:off x="8639093" y="4782773"/>
                <a:ext cx="2156507" cy="75869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𝑡𝑔</m:t>
                      </m:r>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𝜔</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𝑋</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𝑋</m:t>
                              </m:r>
                            </m:sub>
                          </m:sSub>
                        </m:den>
                      </m:f>
                    </m:oMath>
                  </m:oMathPara>
                </a14:m>
                <a:endParaRPr lang="zh-CN" altLang="en-US" dirty="0"/>
              </a:p>
            </p:txBody>
          </p:sp>
        </mc:Choice>
        <mc:Fallback xmlns="">
          <p:sp>
            <p:nvSpPr>
              <p:cNvPr id="3" name="Object 14">
                <a:extLst>
                  <a:ext uri="{FF2B5EF4-FFF2-40B4-BE49-F238E27FC236}">
                    <a16:creationId xmlns:a16="http://schemas.microsoft.com/office/drawing/2014/main" id="{E84BE269-A9AC-9880-2D1E-CDC76CD875FB}"/>
                  </a:ext>
                </a:extLst>
              </p:cNvPr>
              <p:cNvSpPr txBox="1">
                <a:spLocks noRot="1" noChangeAspect="1" noMove="1" noResize="1" noEditPoints="1" noAdjustHandles="1" noChangeArrowheads="1" noChangeShapeType="1" noTextEdit="1"/>
              </p:cNvSpPr>
              <p:nvPr/>
            </p:nvSpPr>
            <p:spPr bwMode="auto">
              <a:xfrm>
                <a:off x="8639093" y="4782773"/>
                <a:ext cx="2156507" cy="758694"/>
              </a:xfrm>
              <a:prstGeom prst="rect">
                <a:avLst/>
              </a:prstGeom>
              <a:blipFill>
                <a:blip r:embed="rId17"/>
                <a:stretch>
                  <a:fillRect/>
                </a:stretch>
              </a:blipFill>
              <a:ln>
                <a:noFill/>
              </a:ln>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72C14170-1BCE-D59D-938E-227E70FD936A}"/>
              </a:ext>
            </a:extLst>
          </p:cNvPr>
          <p:cNvSpPr txBox="1"/>
          <p:nvPr/>
        </p:nvSpPr>
        <p:spPr>
          <a:xfrm>
            <a:off x="7622024" y="4936279"/>
            <a:ext cx="921356"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考虑：</a:t>
            </a:r>
            <a:endParaRPr lang="zh-CN" altLang="en-US" dirty="0"/>
          </a:p>
        </p:txBody>
      </p:sp>
    </p:spTree>
    <p:extLst>
      <p:ext uri="{BB962C8B-B14F-4D97-AF65-F5344CB8AC3E}">
        <p14:creationId xmlns:p14="http://schemas.microsoft.com/office/powerpoint/2010/main" val="25736846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a:xfrm>
            <a:off x="349859" y="975600"/>
            <a:ext cx="4161966" cy="576000"/>
          </a:xfrm>
        </p:spPr>
        <p:txBody>
          <a:bodyPr>
            <a:normAutofit/>
          </a:bodyPr>
          <a:lstStyle/>
          <a:p>
            <a:r>
              <a:rPr lang="zh-CN" altLang="en-US" dirty="0"/>
              <a:t>测量介质损耗的设备</a:t>
            </a:r>
          </a:p>
        </p:txBody>
      </p:sp>
      <p:sp>
        <p:nvSpPr>
          <p:cNvPr id="102404" name="Rectangle 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08" name="Rectangle 6"/>
          <p:cNvSpPr>
            <a:spLocks noChangeArrowheads="1"/>
          </p:cNvSpPr>
          <p:nvPr/>
        </p:nvSpPr>
        <p:spPr bwMode="auto">
          <a:xfrm>
            <a:off x="1524000" y="484656"/>
            <a:ext cx="37411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endParaRPr lang="en-US" altLang="zh-CN" sz="1000">
              <a:latin typeface="Times New Roman" panose="02020603050405020304" pitchFamily="18" charset="0"/>
              <a:cs typeface="Times New Roman" panose="02020603050405020304" pitchFamily="18" charset="0"/>
            </a:endParaRPr>
          </a:p>
          <a:p>
            <a:pPr>
              <a:lnSpc>
                <a:spcPct val="100000"/>
              </a:lnSpc>
              <a:spcBef>
                <a:spcPct val="0"/>
              </a:spcBef>
              <a:buSzTx/>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sp>
        <p:nvSpPr>
          <p:cNvPr id="102409" name="Rectangle 8"/>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12" name="Rectangle 11"/>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16" name="Rectangle 13"/>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18" name="Rectangle 15"/>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21" name="Rectangle 17"/>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24" name="Rectangle 2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02426" name="Rectangle 24"/>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pic>
        <p:nvPicPr>
          <p:cNvPr id="3" name="图片 2">
            <a:extLst>
              <a:ext uri="{FF2B5EF4-FFF2-40B4-BE49-F238E27FC236}">
                <a16:creationId xmlns:a16="http://schemas.microsoft.com/office/drawing/2014/main" id="{B4CAA28C-7804-4233-B97E-337DDD5085CA}"/>
              </a:ext>
            </a:extLst>
          </p:cNvPr>
          <p:cNvPicPr>
            <a:picLocks noChangeAspect="1"/>
          </p:cNvPicPr>
          <p:nvPr/>
        </p:nvPicPr>
        <p:blipFill>
          <a:blip r:embed="rId3"/>
          <a:stretch>
            <a:fillRect/>
          </a:stretch>
        </p:blipFill>
        <p:spPr>
          <a:xfrm>
            <a:off x="1409700" y="1988840"/>
            <a:ext cx="9372600" cy="3095625"/>
          </a:xfrm>
          <a:prstGeom prst="rect">
            <a:avLst/>
          </a:prstGeom>
        </p:spPr>
      </p:pic>
      <p:sp>
        <p:nvSpPr>
          <p:cNvPr id="29" name="Rectangle 5">
            <a:extLst>
              <a:ext uri="{FF2B5EF4-FFF2-40B4-BE49-F238E27FC236}">
                <a16:creationId xmlns:a16="http://schemas.microsoft.com/office/drawing/2014/main" id="{55B99C16-A8A4-4B07-A105-C24060A916E2}"/>
              </a:ext>
            </a:extLst>
          </p:cNvPr>
          <p:cNvSpPr>
            <a:spLocks noChangeArrowheads="1"/>
          </p:cNvSpPr>
          <p:nvPr/>
        </p:nvSpPr>
        <p:spPr bwMode="auto">
          <a:xfrm>
            <a:off x="3863752" y="5192244"/>
            <a:ext cx="295232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lang="zh-CN" altLang="en-US" sz="1800" dirty="0">
                <a:latin typeface="Times New Roman" panose="02020603050405020304" pitchFamily="18" charset="0"/>
                <a:cs typeface="Times New Roman" panose="02020603050405020304" pitchFamily="18" charset="0"/>
              </a:rPr>
              <a:t>常见的介质损耗测量设备</a:t>
            </a:r>
            <a:endParaRPr lang="en-US" altLang="zh-CN" sz="1800" dirty="0">
              <a:latin typeface="Times New Roman" panose="02020603050405020304" pitchFamily="18" charset="0"/>
              <a:cs typeface="Times New Roman" panose="02020603050405020304" pitchFamily="18" charset="0"/>
            </a:endParaRPr>
          </a:p>
        </p:txBody>
      </p:sp>
      <p:sp>
        <p:nvSpPr>
          <p:cNvPr id="40" name="Rectangle 5">
            <a:extLst>
              <a:ext uri="{FF2B5EF4-FFF2-40B4-BE49-F238E27FC236}">
                <a16:creationId xmlns:a16="http://schemas.microsoft.com/office/drawing/2014/main" id="{E1FE072A-AF8A-4820-8BEE-95EB14B435AD}"/>
              </a:ext>
            </a:extLst>
          </p:cNvPr>
          <p:cNvSpPr>
            <a:spLocks noChangeArrowheads="1"/>
          </p:cNvSpPr>
          <p:nvPr/>
        </p:nvSpPr>
        <p:spPr bwMode="auto">
          <a:xfrm>
            <a:off x="3863752" y="6021288"/>
            <a:ext cx="2952328"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SzTx/>
              <a:buFontTx/>
              <a:buNone/>
            </a:pPr>
            <a:r>
              <a:rPr lang="zh-CN" altLang="en-US" sz="1800" dirty="0">
                <a:latin typeface="Times New Roman" panose="02020603050405020304" pitchFamily="18" charset="0"/>
                <a:cs typeface="Times New Roman" panose="02020603050405020304" pitchFamily="18" charset="0"/>
              </a:rPr>
              <a:t>介质损耗测量实验介绍视频</a:t>
            </a:r>
            <a:endParaRPr lang="en-US" altLang="zh-C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4281508"/>
      </p:ext>
    </p:extLst>
  </p:cSld>
  <p:clrMapOvr>
    <a:masterClrMapping/>
  </p:clrMapOvr>
  <p:transition spd="med">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2927648" y="1196752"/>
            <a:ext cx="6410657" cy="4087065"/>
            <a:chOff x="2927648" y="1340768"/>
            <a:chExt cx="6410657" cy="4087065"/>
          </a:xfrm>
        </p:grpSpPr>
        <p:grpSp>
          <p:nvGrpSpPr>
            <p:cNvPr id="4" name="组合 3"/>
            <p:cNvGrpSpPr/>
            <p:nvPr/>
          </p:nvGrpSpPr>
          <p:grpSpPr>
            <a:xfrm>
              <a:off x="2936453" y="1340768"/>
              <a:ext cx="6327900" cy="488897"/>
              <a:chOff x="1841535" y="1303550"/>
              <a:chExt cx="5390433" cy="457982"/>
            </a:xfrm>
          </p:grpSpPr>
          <p:grpSp>
            <p:nvGrpSpPr>
              <p:cNvPr id="41" name="组合 40"/>
              <p:cNvGrpSpPr/>
              <p:nvPr/>
            </p:nvGrpSpPr>
            <p:grpSpPr>
              <a:xfrm>
                <a:off x="1841535" y="1303550"/>
                <a:ext cx="843427" cy="443226"/>
                <a:chOff x="666810" y="2586037"/>
                <a:chExt cx="468000" cy="245937"/>
              </a:xfrm>
            </p:grpSpPr>
            <p:sp>
              <p:nvSpPr>
                <p:cNvPr id="4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5" name="文本框 4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a:stCxn id="44" idx="6"/>
              </p:cNvCxnSpPr>
              <p:nvPr/>
            </p:nvCxnSpPr>
            <p:spPr>
              <a:xfrm>
                <a:off x="2534033" y="1711215"/>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15072" y="1329060"/>
                <a:ext cx="4316896" cy="432472"/>
              </a:xfrm>
              <a:prstGeom prst="rect">
                <a:avLst/>
              </a:prstGeom>
              <a:noFill/>
            </p:spPr>
            <p:txBody>
              <a:bodyPr wrap="square" rtlCol="0">
                <a:spAutoFit/>
              </a:bodyPr>
              <a:lstStyle/>
              <a:p>
                <a:r>
                  <a:rPr lang="zh-CN" altLang="en-US" sz="2400" dirty="0"/>
                  <a:t>高电压的测量：电压互感器</a:t>
                </a:r>
                <a:endParaRPr lang="en-US" altLang="zh-CN" sz="2400" dirty="0"/>
              </a:p>
            </p:txBody>
          </p:sp>
        </p:grpSp>
        <p:grpSp>
          <p:nvGrpSpPr>
            <p:cNvPr id="5" name="组合 4"/>
            <p:cNvGrpSpPr/>
            <p:nvPr/>
          </p:nvGrpSpPr>
          <p:grpSpPr>
            <a:xfrm>
              <a:off x="2936452" y="1943088"/>
              <a:ext cx="5852933" cy="473144"/>
              <a:chOff x="1841535" y="2223512"/>
              <a:chExt cx="4985831" cy="443225"/>
            </a:xfrm>
          </p:grpSpPr>
          <p:grpSp>
            <p:nvGrpSpPr>
              <p:cNvPr id="36" name="组合 35"/>
              <p:cNvGrpSpPr/>
              <p:nvPr/>
            </p:nvGrpSpPr>
            <p:grpSpPr>
              <a:xfrm>
                <a:off x="1841535" y="2223512"/>
                <a:ext cx="843427" cy="443225"/>
                <a:chOff x="666810" y="2586037"/>
                <a:chExt cx="468000" cy="245937"/>
              </a:xfrm>
            </p:grpSpPr>
            <p:sp>
              <p:nvSpPr>
                <p:cNvPr id="3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0" name="文本框 39"/>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7" name="直接连接符 36"/>
              <p:cNvCxnSpPr>
                <a:stCxn id="39" idx="6"/>
              </p:cNvCxnSpPr>
              <p:nvPr/>
            </p:nvCxnSpPr>
            <p:spPr>
              <a:xfrm>
                <a:off x="2534033" y="2631188"/>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15073" y="2224366"/>
                <a:ext cx="3833675" cy="432472"/>
              </a:xfrm>
              <a:prstGeom prst="rect">
                <a:avLst/>
              </a:prstGeom>
              <a:noFill/>
            </p:spPr>
            <p:txBody>
              <a:bodyPr wrap="square" rtlCol="0">
                <a:spAutoFit/>
              </a:bodyPr>
              <a:lstStyle/>
              <a:p>
                <a:r>
                  <a:rPr lang="zh-CN" altLang="en-US" sz="2400" dirty="0"/>
                  <a:t>大电流的测量：电流互感器</a:t>
                </a:r>
                <a:endParaRPr lang="en-US" altLang="zh-CN" sz="2400" dirty="0"/>
              </a:p>
            </p:txBody>
          </p:sp>
        </p:grpSp>
        <p:grpSp>
          <p:nvGrpSpPr>
            <p:cNvPr id="6" name="组合 5"/>
            <p:cNvGrpSpPr/>
            <p:nvPr/>
          </p:nvGrpSpPr>
          <p:grpSpPr>
            <a:xfrm>
              <a:off x="2936452" y="2545407"/>
              <a:ext cx="5852933" cy="473146"/>
              <a:chOff x="1841535" y="3143496"/>
              <a:chExt cx="4985831" cy="443226"/>
            </a:xfrm>
          </p:grpSpPr>
          <p:grpSp>
            <p:nvGrpSpPr>
              <p:cNvPr id="31" name="组合 30"/>
              <p:cNvGrpSpPr/>
              <p:nvPr/>
            </p:nvGrpSpPr>
            <p:grpSpPr>
              <a:xfrm>
                <a:off x="1841535" y="3143496"/>
                <a:ext cx="843427" cy="443226"/>
                <a:chOff x="666810" y="2586037"/>
                <a:chExt cx="468000" cy="245937"/>
              </a:xfrm>
            </p:grpSpPr>
            <p:sp>
              <p:nvSpPr>
                <p:cNvPr id="3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5" name="文本框 3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a:stCxn id="34" idx="6"/>
              </p:cNvCxnSpPr>
              <p:nvPr/>
            </p:nvCxnSpPr>
            <p:spPr>
              <a:xfrm>
                <a:off x="2534033" y="3551161"/>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915073" y="3153419"/>
                <a:ext cx="3833675" cy="345345"/>
              </a:xfrm>
              <a:prstGeom prst="rect">
                <a:avLst/>
              </a:prstGeom>
              <a:noFill/>
            </p:spPr>
            <p:txBody>
              <a:bodyPr wrap="square" rtlCol="0">
                <a:spAutoFit/>
              </a:bodyPr>
              <a:lstStyle/>
              <a:p>
                <a:r>
                  <a:rPr lang="zh-CN" altLang="en-US" sz="2400" dirty="0"/>
                  <a:t>频率、周期、相位的测量</a:t>
                </a:r>
              </a:p>
            </p:txBody>
          </p:sp>
        </p:grpSp>
        <p:grpSp>
          <p:nvGrpSpPr>
            <p:cNvPr id="7" name="组合 6"/>
            <p:cNvGrpSpPr/>
            <p:nvPr/>
          </p:nvGrpSpPr>
          <p:grpSpPr>
            <a:xfrm>
              <a:off x="2927648" y="3147728"/>
              <a:ext cx="6410657" cy="473145"/>
              <a:chOff x="1841535" y="4063469"/>
              <a:chExt cx="5460930" cy="443226"/>
            </a:xfrm>
          </p:grpSpPr>
          <p:grpSp>
            <p:nvGrpSpPr>
              <p:cNvPr id="26" name="组合 25"/>
              <p:cNvGrpSpPr/>
              <p:nvPr/>
            </p:nvGrpSpPr>
            <p:grpSpPr>
              <a:xfrm>
                <a:off x="1841535" y="4063469"/>
                <a:ext cx="843427" cy="443226"/>
                <a:chOff x="666810" y="2586037"/>
                <a:chExt cx="468000" cy="245937"/>
              </a:xfrm>
            </p:grpSpPr>
            <p:sp>
              <p:nvSpPr>
                <p:cNvPr id="2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0" name="文本框 2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7" name="直接连接符 26"/>
              <p:cNvCxnSpPr>
                <a:stCxn id="29"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15073" y="4086673"/>
                <a:ext cx="4387392" cy="345345"/>
              </a:xfrm>
              <a:prstGeom prst="rect">
                <a:avLst/>
              </a:prstGeom>
              <a:noFill/>
            </p:spPr>
            <p:txBody>
              <a:bodyPr wrap="square" rtlCol="0">
                <a:spAutoFit/>
              </a:bodyPr>
              <a:lstStyle/>
              <a:p>
                <a:r>
                  <a:rPr lang="zh-CN" altLang="en-US" sz="2400" dirty="0"/>
                  <a:t>指针式电工仪表</a:t>
                </a:r>
                <a:endParaRPr lang="en-US" altLang="zh-CN" sz="2400" dirty="0"/>
              </a:p>
            </p:txBody>
          </p:sp>
        </p:grpSp>
        <p:grpSp>
          <p:nvGrpSpPr>
            <p:cNvPr id="8" name="组合 7"/>
            <p:cNvGrpSpPr/>
            <p:nvPr/>
          </p:nvGrpSpPr>
          <p:grpSpPr>
            <a:xfrm>
              <a:off x="2927648" y="3750047"/>
              <a:ext cx="6410657" cy="473145"/>
              <a:chOff x="1841535" y="4063469"/>
              <a:chExt cx="5460930" cy="443226"/>
            </a:xfrm>
          </p:grpSpPr>
          <p:grpSp>
            <p:nvGrpSpPr>
              <p:cNvPr id="21" name="组合 20"/>
              <p:cNvGrpSpPr/>
              <p:nvPr/>
            </p:nvGrpSpPr>
            <p:grpSpPr>
              <a:xfrm>
                <a:off x="1841535" y="4063469"/>
                <a:ext cx="843427" cy="443226"/>
                <a:chOff x="666810" y="2586037"/>
                <a:chExt cx="468000" cy="245937"/>
              </a:xfrm>
            </p:grpSpPr>
            <p:sp>
              <p:nvSpPr>
                <p:cNvPr id="2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5" name="文本框 2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p:cNvCxnSpPr>
                <a:stCxn id="24"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15073" y="4091529"/>
                <a:ext cx="4387392" cy="345345"/>
              </a:xfrm>
              <a:prstGeom prst="rect">
                <a:avLst/>
              </a:prstGeom>
              <a:noFill/>
            </p:spPr>
            <p:txBody>
              <a:bodyPr wrap="square" rtlCol="0">
                <a:spAutoFit/>
              </a:bodyPr>
              <a:lstStyle/>
              <a:p>
                <a:r>
                  <a:rPr lang="zh-CN" altLang="zh-CN" sz="2400" dirty="0"/>
                  <a:t>电力设备绝缘性能的测试</a:t>
                </a:r>
                <a:endParaRPr lang="en-US" altLang="zh-CN" sz="2400" dirty="0"/>
              </a:p>
            </p:txBody>
          </p:sp>
        </p:grpSp>
        <p:grpSp>
          <p:nvGrpSpPr>
            <p:cNvPr id="9" name="组合 8"/>
            <p:cNvGrpSpPr/>
            <p:nvPr/>
          </p:nvGrpSpPr>
          <p:grpSpPr>
            <a:xfrm>
              <a:off x="2927648" y="4954688"/>
              <a:ext cx="6410657" cy="473145"/>
              <a:chOff x="1841535" y="4063469"/>
              <a:chExt cx="5460930" cy="443226"/>
            </a:xfrm>
          </p:grpSpPr>
          <p:grpSp>
            <p:nvGrpSpPr>
              <p:cNvPr id="16" name="组合 15"/>
              <p:cNvGrpSpPr/>
              <p:nvPr/>
            </p:nvGrpSpPr>
            <p:grpSpPr>
              <a:xfrm>
                <a:off x="1841535" y="4063469"/>
                <a:ext cx="843427" cy="443226"/>
                <a:chOff x="666810" y="2586037"/>
                <a:chExt cx="468000" cy="245937"/>
              </a:xfrm>
            </p:grpSpPr>
            <p:sp>
              <p:nvSpPr>
                <p:cNvPr id="1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0" name="文本框 1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7" name="直接连接符 16"/>
              <p:cNvCxnSpPr>
                <a:stCxn id="19"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915073" y="4075939"/>
                <a:ext cx="4387392" cy="345345"/>
              </a:xfrm>
              <a:prstGeom prst="rect">
                <a:avLst/>
              </a:prstGeom>
              <a:noFill/>
            </p:spPr>
            <p:txBody>
              <a:bodyPr wrap="square" rtlCol="0">
                <a:spAutoFit/>
              </a:bodyPr>
              <a:lstStyle/>
              <a:p>
                <a:r>
                  <a:rPr lang="zh-CN" altLang="en-US" sz="2400" dirty="0"/>
                  <a:t>局部放电的测试</a:t>
                </a:r>
                <a:endParaRPr lang="en-US" altLang="zh-CN" sz="2400" dirty="0"/>
              </a:p>
            </p:txBody>
          </p:sp>
        </p:grpSp>
        <p:grpSp>
          <p:nvGrpSpPr>
            <p:cNvPr id="10" name="组合 9"/>
            <p:cNvGrpSpPr/>
            <p:nvPr/>
          </p:nvGrpSpPr>
          <p:grpSpPr>
            <a:xfrm>
              <a:off x="2927648" y="4352368"/>
              <a:ext cx="6410657" cy="473145"/>
              <a:chOff x="1841535" y="4063469"/>
              <a:chExt cx="5460930" cy="443226"/>
            </a:xfrm>
          </p:grpSpPr>
          <p:grpSp>
            <p:nvGrpSpPr>
              <p:cNvPr id="11" name="组合 10"/>
              <p:cNvGrpSpPr/>
              <p:nvPr/>
            </p:nvGrpSpPr>
            <p:grpSpPr>
              <a:xfrm>
                <a:off x="1841535" y="4063469"/>
                <a:ext cx="843427" cy="443226"/>
                <a:chOff x="666810" y="2586037"/>
                <a:chExt cx="468000" cy="245937"/>
              </a:xfrm>
            </p:grpSpPr>
            <p:sp>
              <p:nvSpPr>
                <p:cNvPr id="1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5" name="文本框 1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2" name="直接连接符 11"/>
              <p:cNvCxnSpPr>
                <a:stCxn id="14"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915073" y="4066871"/>
                <a:ext cx="4387392" cy="345345"/>
              </a:xfrm>
              <a:prstGeom prst="rect">
                <a:avLst/>
              </a:prstGeom>
              <a:noFill/>
            </p:spPr>
            <p:txBody>
              <a:bodyPr wrap="square" rtlCol="0">
                <a:spAutoFit/>
              </a:bodyPr>
              <a:lstStyle/>
              <a:p>
                <a:r>
                  <a:rPr lang="zh-CN" altLang="en-US" sz="2400" dirty="0"/>
                  <a:t>接地电阻的测量</a:t>
                </a:r>
                <a:endParaRPr lang="en-US" altLang="zh-CN" sz="2400" dirty="0"/>
              </a:p>
            </p:txBody>
          </p:sp>
        </p:grpSp>
      </p:grpSp>
    </p:spTree>
    <p:extLst>
      <p:ext uri="{BB962C8B-B14F-4D97-AF65-F5344CB8AC3E}">
        <p14:creationId xmlns:p14="http://schemas.microsoft.com/office/powerpoint/2010/main" val="3058960397"/>
      </p:ext>
    </p:extLst>
  </p:cSld>
  <p:clrMapOvr>
    <a:masterClrMapping/>
  </p:clrMapOvr>
  <p:transition spd="med">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6" name="标题 1"/>
          <p:cNvSpPr>
            <a:spLocks noGrp="1"/>
          </p:cNvSpPr>
          <p:nvPr>
            <p:ph type="title"/>
          </p:nvPr>
        </p:nvSpPr>
        <p:spPr/>
        <p:txBody>
          <a:bodyPr>
            <a:normAutofit/>
          </a:bodyPr>
          <a:lstStyle/>
          <a:p>
            <a:r>
              <a:rPr lang="zh-CN" altLang="en-US" dirty="0">
                <a:latin typeface="+mj-ea"/>
              </a:rPr>
              <a:t>接地阻抗的测量</a:t>
            </a:r>
          </a:p>
        </p:txBody>
      </p:sp>
      <p:sp>
        <p:nvSpPr>
          <p:cNvPr id="7" name="文本框 6">
            <a:extLst>
              <a:ext uri="{FF2B5EF4-FFF2-40B4-BE49-F238E27FC236}">
                <a16:creationId xmlns:a16="http://schemas.microsoft.com/office/drawing/2014/main" id="{FBF76168-7E3B-4259-9324-51C50707B8CB}"/>
              </a:ext>
            </a:extLst>
          </p:cNvPr>
          <p:cNvSpPr txBox="1"/>
          <p:nvPr/>
        </p:nvSpPr>
        <p:spPr>
          <a:xfrm>
            <a:off x="633062" y="1556792"/>
            <a:ext cx="9495386" cy="869533"/>
          </a:xfrm>
          <a:prstGeom prst="rect">
            <a:avLst/>
          </a:prstGeom>
          <a:noFill/>
        </p:spPr>
        <p:txBody>
          <a:bodyPr wrap="square">
            <a:spAutoFit/>
          </a:bodyPr>
          <a:lstStyle/>
          <a:p>
            <a:pPr marL="0" indent="0">
              <a:lnSpc>
                <a:spcPct val="150000"/>
              </a:lnSpc>
              <a:buNone/>
            </a:pPr>
            <a:r>
              <a:rPr lang="en-US" altLang="zh-CN" sz="1800" dirty="0"/>
              <a:t>1</a:t>
            </a:r>
            <a:r>
              <a:rPr lang="zh-CN" altLang="en-US" sz="1800" dirty="0"/>
              <a:t>、电力设备的接地</a:t>
            </a:r>
            <a:r>
              <a:rPr lang="en-US" altLang="zh-CN" sz="1800" dirty="0"/>
              <a:t>:</a:t>
            </a:r>
          </a:p>
          <a:p>
            <a:pPr marL="0" indent="0">
              <a:lnSpc>
                <a:spcPct val="150000"/>
              </a:lnSpc>
              <a:buNone/>
            </a:pPr>
            <a:r>
              <a:rPr lang="zh-CN" altLang="en-US" sz="1800" dirty="0"/>
              <a:t>     将设备的某一部位通过</a:t>
            </a:r>
            <a:r>
              <a:rPr lang="zh-CN" altLang="en-US" sz="1800" dirty="0">
                <a:solidFill>
                  <a:srgbClr val="FF0000"/>
                </a:solidFill>
              </a:rPr>
              <a:t>接地线</a:t>
            </a:r>
            <a:r>
              <a:rPr lang="zh-CN" altLang="en-US" sz="1800" dirty="0"/>
              <a:t>与接地网进行可靠的金属连接。</a:t>
            </a:r>
            <a:endParaRPr lang="en-US" altLang="zh-CN" sz="1800" dirty="0"/>
          </a:p>
        </p:txBody>
      </p:sp>
      <p:sp>
        <p:nvSpPr>
          <p:cNvPr id="9" name="文本框 8">
            <a:extLst>
              <a:ext uri="{FF2B5EF4-FFF2-40B4-BE49-F238E27FC236}">
                <a16:creationId xmlns:a16="http://schemas.microsoft.com/office/drawing/2014/main" id="{3055E600-76B2-44F3-896A-5342474A63C2}"/>
              </a:ext>
            </a:extLst>
          </p:cNvPr>
          <p:cNvSpPr txBox="1"/>
          <p:nvPr/>
        </p:nvSpPr>
        <p:spPr>
          <a:xfrm>
            <a:off x="512946" y="2636912"/>
            <a:ext cx="11055662" cy="1708160"/>
          </a:xfrm>
          <a:prstGeom prst="rect">
            <a:avLst/>
          </a:prstGeom>
          <a:noFill/>
        </p:spPr>
        <p:txBody>
          <a:bodyPr wrap="square">
            <a:spAutoFit/>
          </a:bodyPr>
          <a:lstStyle/>
          <a:p>
            <a:pPr marL="0" indent="0">
              <a:lnSpc>
                <a:spcPct val="150000"/>
              </a:lnSpc>
              <a:buNone/>
            </a:pPr>
            <a:r>
              <a:rPr lang="en-US" altLang="zh-CN" sz="2000" dirty="0"/>
              <a:t>2</a:t>
            </a:r>
            <a:r>
              <a:rPr lang="zh-CN" altLang="en-US" sz="2000" dirty="0"/>
              <a:t>、电力设备的接地种类：</a:t>
            </a:r>
            <a:endParaRPr lang="en-US" altLang="zh-CN" sz="2000" dirty="0"/>
          </a:p>
          <a:p>
            <a:pPr marL="0" indent="0">
              <a:lnSpc>
                <a:spcPct val="150000"/>
              </a:lnSpc>
              <a:buNone/>
            </a:pPr>
            <a:r>
              <a:rPr lang="en-US" altLang="zh-CN" sz="2000" dirty="0">
                <a:solidFill>
                  <a:srgbClr val="FF0000"/>
                </a:solidFill>
              </a:rPr>
              <a:t>      </a:t>
            </a:r>
            <a:r>
              <a:rPr lang="zh-CN" altLang="en-US" sz="1800" dirty="0">
                <a:solidFill>
                  <a:srgbClr val="FF0000"/>
                </a:solidFill>
              </a:rPr>
              <a:t>工作接地</a:t>
            </a:r>
            <a:r>
              <a:rPr lang="zh-CN" altLang="en-US" sz="1800" dirty="0"/>
              <a:t>：指电力系统利用</a:t>
            </a:r>
            <a:r>
              <a:rPr lang="zh-CN" altLang="en-US" sz="1800" dirty="0">
                <a:solidFill>
                  <a:srgbClr val="FF0000"/>
                </a:solidFill>
              </a:rPr>
              <a:t>大地</a:t>
            </a:r>
            <a:r>
              <a:rPr lang="zh-CN" altLang="en-US" sz="1800" dirty="0"/>
              <a:t>作为地线回路的接地，正确的工作接地是电力设备正常工作的基本条件，如三相四线制中变压器中性点的接地。</a:t>
            </a:r>
            <a:endParaRPr lang="en-US" altLang="zh-CN" dirty="0"/>
          </a:p>
          <a:p>
            <a:pPr marL="0" indent="0">
              <a:buNone/>
            </a:pPr>
            <a:r>
              <a:rPr lang="en-US" altLang="zh-CN" sz="1800" dirty="0"/>
              <a:t>      </a:t>
            </a:r>
            <a:endParaRPr lang="zh-CN" altLang="en-US" dirty="0"/>
          </a:p>
        </p:txBody>
      </p:sp>
      <p:sp>
        <p:nvSpPr>
          <p:cNvPr id="11" name="文本框 10">
            <a:extLst>
              <a:ext uri="{FF2B5EF4-FFF2-40B4-BE49-F238E27FC236}">
                <a16:creationId xmlns:a16="http://schemas.microsoft.com/office/drawing/2014/main" id="{861409FA-8AFB-4F54-96C3-2FCCC837FEA2}"/>
              </a:ext>
            </a:extLst>
          </p:cNvPr>
          <p:cNvSpPr txBox="1"/>
          <p:nvPr/>
        </p:nvSpPr>
        <p:spPr>
          <a:xfrm>
            <a:off x="839416" y="4215651"/>
            <a:ext cx="10729192" cy="869533"/>
          </a:xfrm>
          <a:prstGeom prst="rect">
            <a:avLst/>
          </a:prstGeom>
          <a:noFill/>
        </p:spPr>
        <p:txBody>
          <a:bodyPr wrap="square">
            <a:spAutoFit/>
          </a:bodyPr>
          <a:lstStyle/>
          <a:p>
            <a:pPr marL="0" indent="0">
              <a:lnSpc>
                <a:spcPct val="150000"/>
              </a:lnSpc>
              <a:buNone/>
            </a:pPr>
            <a:r>
              <a:rPr lang="zh-CN" altLang="en-US" sz="1800" dirty="0">
                <a:solidFill>
                  <a:srgbClr val="FF0000"/>
                </a:solidFill>
              </a:rPr>
              <a:t>保护接地</a:t>
            </a:r>
            <a:r>
              <a:rPr lang="zh-CN" altLang="en-US" sz="1800" dirty="0"/>
              <a:t>：指为防止电力设备的</a:t>
            </a:r>
            <a:r>
              <a:rPr lang="zh-CN" altLang="en-US" sz="1800" dirty="0">
                <a:solidFill>
                  <a:srgbClr val="FF0000"/>
                </a:solidFill>
              </a:rPr>
              <a:t>外壳</a:t>
            </a:r>
            <a:r>
              <a:rPr lang="zh-CN" altLang="en-US" sz="1800" dirty="0"/>
              <a:t>和不带电的金属部分因绝缘泄漏或感应带电所进行的接地。正确的保护接地是防止触电、保护人身安全的重要措施。</a:t>
            </a:r>
            <a:endParaRPr lang="en-US" altLang="zh-CN" sz="1800" dirty="0"/>
          </a:p>
        </p:txBody>
      </p:sp>
      <p:sp>
        <p:nvSpPr>
          <p:cNvPr id="13" name="文本框 12">
            <a:extLst>
              <a:ext uri="{FF2B5EF4-FFF2-40B4-BE49-F238E27FC236}">
                <a16:creationId xmlns:a16="http://schemas.microsoft.com/office/drawing/2014/main" id="{DC8F672F-3F8D-4982-B59D-0E22472145EB}"/>
              </a:ext>
            </a:extLst>
          </p:cNvPr>
          <p:cNvSpPr txBox="1"/>
          <p:nvPr/>
        </p:nvSpPr>
        <p:spPr>
          <a:xfrm>
            <a:off x="839416" y="5295771"/>
            <a:ext cx="10729191" cy="869533"/>
          </a:xfrm>
          <a:prstGeom prst="rect">
            <a:avLst/>
          </a:prstGeom>
          <a:noFill/>
        </p:spPr>
        <p:txBody>
          <a:bodyPr wrap="square">
            <a:spAutoFit/>
          </a:bodyPr>
          <a:lstStyle/>
          <a:p>
            <a:pPr>
              <a:lnSpc>
                <a:spcPct val="150000"/>
              </a:lnSpc>
            </a:pPr>
            <a:r>
              <a:rPr lang="zh-CN" altLang="en-US" sz="1800" dirty="0">
                <a:solidFill>
                  <a:srgbClr val="FF0000"/>
                </a:solidFill>
              </a:rPr>
              <a:t>防雷接地：</a:t>
            </a:r>
            <a:r>
              <a:rPr lang="zh-CN" altLang="en-US" sz="1800" dirty="0"/>
              <a:t>指</a:t>
            </a:r>
            <a:r>
              <a:rPr lang="zh-CN" altLang="en-US" sz="1800" dirty="0">
                <a:solidFill>
                  <a:srgbClr val="FF0000"/>
                </a:solidFill>
              </a:rPr>
              <a:t>过电压保护装置</a:t>
            </a:r>
            <a:r>
              <a:rPr lang="zh-CN" altLang="en-US" sz="1800" dirty="0"/>
              <a:t>或</a:t>
            </a:r>
            <a:r>
              <a:rPr lang="zh-CN" altLang="en-US" sz="1800" dirty="0">
                <a:solidFill>
                  <a:srgbClr val="FF0000"/>
                </a:solidFill>
              </a:rPr>
              <a:t>户外设备的金属结构</a:t>
            </a:r>
            <a:r>
              <a:rPr lang="zh-CN" altLang="en-US" sz="1800" dirty="0"/>
              <a:t>的接地，如避雷器的接地、光伏电池组串的金属框架的接地等。</a:t>
            </a:r>
            <a:endParaRPr lang="zh-CN" alt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normAutofit/>
          </a:bodyPr>
          <a:lstStyle/>
          <a:p>
            <a:r>
              <a:rPr lang="zh-CN" altLang="en-US" dirty="0">
                <a:latin typeface="+mj-ea"/>
              </a:rPr>
              <a:t>接地阻抗</a:t>
            </a:r>
          </a:p>
        </p:txBody>
      </p:sp>
      <p:grpSp>
        <p:nvGrpSpPr>
          <p:cNvPr id="6" name="组合 5">
            <a:extLst>
              <a:ext uri="{FF2B5EF4-FFF2-40B4-BE49-F238E27FC236}">
                <a16:creationId xmlns:a16="http://schemas.microsoft.com/office/drawing/2014/main" id="{57FDA801-E9F5-45F0-94B5-B6B817F8AD44}"/>
              </a:ext>
            </a:extLst>
          </p:cNvPr>
          <p:cNvGrpSpPr/>
          <p:nvPr/>
        </p:nvGrpSpPr>
        <p:grpSpPr>
          <a:xfrm>
            <a:off x="514349" y="1633344"/>
            <a:ext cx="2773339" cy="779805"/>
            <a:chOff x="0" y="28442"/>
            <a:chExt cx="11163299" cy="779805"/>
          </a:xfrm>
        </p:grpSpPr>
        <p:sp>
          <p:nvSpPr>
            <p:cNvPr id="7" name="矩形: 圆角 6">
              <a:extLst>
                <a:ext uri="{FF2B5EF4-FFF2-40B4-BE49-F238E27FC236}">
                  <a16:creationId xmlns:a16="http://schemas.microsoft.com/office/drawing/2014/main" id="{90C00AFC-E846-4DDC-8CB9-1F1F692463BA}"/>
                </a:ext>
              </a:extLst>
            </p:cNvPr>
            <p:cNvSpPr/>
            <p:nvPr/>
          </p:nvSpPr>
          <p:spPr>
            <a:xfrm>
              <a:off x="0" y="28442"/>
              <a:ext cx="11163299" cy="77980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矩形: 圆角 4">
              <a:extLst>
                <a:ext uri="{FF2B5EF4-FFF2-40B4-BE49-F238E27FC236}">
                  <a16:creationId xmlns:a16="http://schemas.microsoft.com/office/drawing/2014/main" id="{B9EE97B6-876A-4063-A9A6-C0737E2560B1}"/>
                </a:ext>
              </a:extLst>
            </p:cNvPr>
            <p:cNvSpPr txBox="1"/>
            <p:nvPr/>
          </p:nvSpPr>
          <p:spPr>
            <a:xfrm>
              <a:off x="38067" y="66509"/>
              <a:ext cx="11087165" cy="7036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zh-CN" sz="3100" kern="1200"/>
                <a:t>接地阻抗：</a:t>
              </a:r>
            </a:p>
          </p:txBody>
        </p:sp>
      </p:grpSp>
      <p:sp>
        <p:nvSpPr>
          <p:cNvPr id="10" name="文本框 9">
            <a:extLst>
              <a:ext uri="{FF2B5EF4-FFF2-40B4-BE49-F238E27FC236}">
                <a16:creationId xmlns:a16="http://schemas.microsoft.com/office/drawing/2014/main" id="{1BBE619A-7DB8-44E7-B530-E5353281BE26}"/>
              </a:ext>
            </a:extLst>
          </p:cNvPr>
          <p:cNvSpPr txBox="1"/>
          <p:nvPr/>
        </p:nvSpPr>
        <p:spPr>
          <a:xfrm>
            <a:off x="502268" y="2497572"/>
            <a:ext cx="11019283" cy="943528"/>
          </a:xfrm>
          <a:prstGeom prst="rect">
            <a:avLst/>
          </a:prstGeom>
          <a:noFill/>
        </p:spPr>
        <p:txBody>
          <a:bodyPr wrap="square">
            <a:spAutoFit/>
          </a:bodyPr>
          <a:lstStyle/>
          <a:p>
            <a:pPr lvl="0" rtl="0">
              <a:lnSpc>
                <a:spcPct val="150000"/>
              </a:lnSpc>
            </a:pPr>
            <a:r>
              <a:rPr lang="zh-CN" altLang="zh-CN" sz="2000" dirty="0">
                <a:solidFill>
                  <a:schemeClr val="tx1"/>
                </a:solidFill>
                <a:latin typeface="+mn-ea"/>
                <a:ea typeface="+mn-ea"/>
              </a:rPr>
              <a:t>指</a:t>
            </a:r>
            <a:r>
              <a:rPr lang="zh-CN" altLang="zh-CN" sz="2000" dirty="0">
                <a:solidFill>
                  <a:srgbClr val="FF0000"/>
                </a:solidFill>
                <a:latin typeface="+mn-ea"/>
                <a:ea typeface="+mn-ea"/>
              </a:rPr>
              <a:t>电力设备的接地极与电位为零的远处间的阻抗</a:t>
            </a:r>
            <a:r>
              <a:rPr lang="zh-CN" altLang="zh-CN" sz="2000" dirty="0">
                <a:solidFill>
                  <a:schemeClr val="tx1"/>
                </a:solidFill>
                <a:latin typeface="+mn-ea"/>
                <a:ea typeface="+mn-ea"/>
              </a:rPr>
              <a:t>，可以用两点间的电压与通过接地装置流向大地的电流的比值来测量。</a:t>
            </a:r>
          </a:p>
        </p:txBody>
      </p:sp>
      <p:grpSp>
        <p:nvGrpSpPr>
          <p:cNvPr id="11" name="组合 10">
            <a:extLst>
              <a:ext uri="{FF2B5EF4-FFF2-40B4-BE49-F238E27FC236}">
                <a16:creationId xmlns:a16="http://schemas.microsoft.com/office/drawing/2014/main" id="{C35B9149-1439-451E-AF6B-C4FA9682B743}"/>
              </a:ext>
            </a:extLst>
          </p:cNvPr>
          <p:cNvGrpSpPr/>
          <p:nvPr/>
        </p:nvGrpSpPr>
        <p:grpSpPr>
          <a:xfrm>
            <a:off x="487366" y="3789040"/>
            <a:ext cx="5581730" cy="779805"/>
            <a:chOff x="0" y="2463160"/>
            <a:chExt cx="11163299" cy="779805"/>
          </a:xfrm>
        </p:grpSpPr>
        <p:sp>
          <p:nvSpPr>
            <p:cNvPr id="12" name="矩形: 圆角 11">
              <a:extLst>
                <a:ext uri="{FF2B5EF4-FFF2-40B4-BE49-F238E27FC236}">
                  <a16:creationId xmlns:a16="http://schemas.microsoft.com/office/drawing/2014/main" id="{4E84663E-463B-4659-B97B-249847BDACC7}"/>
                </a:ext>
              </a:extLst>
            </p:cNvPr>
            <p:cNvSpPr/>
            <p:nvPr/>
          </p:nvSpPr>
          <p:spPr>
            <a:xfrm>
              <a:off x="0" y="2463160"/>
              <a:ext cx="11163299" cy="77980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矩形: 圆角 4">
              <a:extLst>
                <a:ext uri="{FF2B5EF4-FFF2-40B4-BE49-F238E27FC236}">
                  <a16:creationId xmlns:a16="http://schemas.microsoft.com/office/drawing/2014/main" id="{EB15D1F4-ED11-4A0F-A039-B6F4ECFA8EC3}"/>
                </a:ext>
              </a:extLst>
            </p:cNvPr>
            <p:cNvSpPr txBox="1"/>
            <p:nvPr/>
          </p:nvSpPr>
          <p:spPr>
            <a:xfrm>
              <a:off x="38067" y="2501227"/>
              <a:ext cx="11087165" cy="7036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zh-CN" sz="3100" kern="1200" dirty="0"/>
                <a:t>影响接地阻抗大小的因数：</a:t>
              </a:r>
            </a:p>
          </p:txBody>
        </p:sp>
      </p:grpSp>
      <p:sp>
        <p:nvSpPr>
          <p:cNvPr id="17" name="文本框 16">
            <a:extLst>
              <a:ext uri="{FF2B5EF4-FFF2-40B4-BE49-F238E27FC236}">
                <a16:creationId xmlns:a16="http://schemas.microsoft.com/office/drawing/2014/main" id="{AA4581BF-A07C-4BDB-85C7-03150CFFCB81}"/>
              </a:ext>
            </a:extLst>
          </p:cNvPr>
          <p:cNvSpPr txBox="1"/>
          <p:nvPr/>
        </p:nvSpPr>
        <p:spPr>
          <a:xfrm>
            <a:off x="638054" y="4707257"/>
            <a:ext cx="4161802" cy="189009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4435" tIns="39370" rIns="220472" bIns="39370" numCol="1" spcCol="1270" anchor="t" anchorCtr="0">
            <a:noAutofit/>
          </a:bodyPr>
          <a:lstStyle/>
          <a:p>
            <a:pPr marL="228600" lvl="1" indent="-228600" algn="l" defTabSz="1066800" rtl="0">
              <a:lnSpc>
                <a:spcPct val="150000"/>
              </a:lnSpc>
              <a:spcBef>
                <a:spcPct val="0"/>
              </a:spcBef>
              <a:spcAft>
                <a:spcPct val="20000"/>
              </a:spcAft>
              <a:buChar char="•"/>
            </a:pPr>
            <a:r>
              <a:rPr lang="zh-CN" sz="2000" kern="1200" dirty="0"/>
              <a:t>接地体附近土壤电阻率的大小</a:t>
            </a:r>
          </a:p>
          <a:p>
            <a:pPr marL="228600" lvl="1" indent="-228600" algn="l" defTabSz="1066800" rtl="0">
              <a:lnSpc>
                <a:spcPct val="150000"/>
              </a:lnSpc>
              <a:spcBef>
                <a:spcPct val="0"/>
              </a:spcBef>
              <a:spcAft>
                <a:spcPct val="20000"/>
              </a:spcAft>
              <a:buChar char="•"/>
            </a:pPr>
            <a:r>
              <a:rPr lang="zh-CN" sz="2000" kern="1200" dirty="0"/>
              <a:t>接地网的几何参数和埋入深度</a:t>
            </a:r>
          </a:p>
          <a:p>
            <a:pPr marL="228600" lvl="1" indent="-228600" algn="l" defTabSz="1066800" rtl="0">
              <a:lnSpc>
                <a:spcPct val="150000"/>
              </a:lnSpc>
              <a:spcBef>
                <a:spcPct val="0"/>
              </a:spcBef>
              <a:spcAft>
                <a:spcPct val="20000"/>
              </a:spcAft>
              <a:buChar char="•"/>
            </a:pPr>
            <a:r>
              <a:rPr lang="zh-CN" sz="2000" kern="1200" dirty="0"/>
              <a:t>接地线与接地网的金属连接</a:t>
            </a:r>
          </a:p>
        </p:txBody>
      </p:sp>
    </p:spTree>
    <p:extLst>
      <p:ext uri="{BB962C8B-B14F-4D97-AF65-F5344CB8AC3E}">
        <p14:creationId xmlns:p14="http://schemas.microsoft.com/office/powerpoint/2010/main" val="31652260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5" name="内容占位符 2"/>
          <p:cNvSpPr>
            <a:spLocks noGrp="1"/>
          </p:cNvSpPr>
          <p:nvPr>
            <p:ph sz="quarter" idx="10"/>
          </p:nvPr>
        </p:nvSpPr>
        <p:spPr>
          <a:xfrm>
            <a:off x="407368" y="1692773"/>
            <a:ext cx="6552728" cy="1643680"/>
          </a:xfrm>
        </p:spPr>
        <p:txBody>
          <a:bodyPr>
            <a:normAutofit/>
          </a:bodyPr>
          <a:lstStyle/>
          <a:p>
            <a:pPr>
              <a:buFont typeface="Wingdings" panose="05000000000000000000" pitchFamily="2" charset="2"/>
              <a:buChar char="l"/>
            </a:pPr>
            <a:r>
              <a:rPr lang="zh-CN" altLang="en-US" sz="1800" dirty="0"/>
              <a:t>接地极附近形成电压降</a:t>
            </a:r>
            <a:r>
              <a:rPr lang="en-US" altLang="zh-CN" sz="1800" dirty="0"/>
              <a:t>,</a:t>
            </a:r>
            <a:r>
              <a:rPr lang="zh-CN" altLang="en-US" sz="1800" dirty="0"/>
              <a:t> 电流从接地体向四周发散，</a:t>
            </a:r>
            <a:r>
              <a:rPr lang="zh-CN" altLang="en-US" sz="1800" dirty="0">
                <a:solidFill>
                  <a:srgbClr val="FF0000"/>
                </a:solidFill>
              </a:rPr>
              <a:t>距离接地极越近，电流密度越大，电压降落也最显著</a:t>
            </a:r>
            <a:r>
              <a:rPr lang="zh-CN" altLang="en-US" sz="1800" dirty="0"/>
              <a:t>。</a:t>
            </a:r>
            <a:endParaRPr lang="en-US" altLang="zh-CN" sz="1800" dirty="0"/>
          </a:p>
          <a:p>
            <a:pPr>
              <a:buFont typeface="Wingdings" panose="05000000000000000000" pitchFamily="2" charset="2"/>
              <a:buChar char="l"/>
            </a:pPr>
            <a:r>
              <a:rPr lang="zh-CN" altLang="en-US" sz="1800" dirty="0"/>
              <a:t>如果辅助电流极离接地极的距离足够远，就会在它们的中间出现</a:t>
            </a:r>
            <a:r>
              <a:rPr lang="zh-CN" altLang="en-US" sz="1800" dirty="0">
                <a:solidFill>
                  <a:srgbClr val="FF0000"/>
                </a:solidFill>
              </a:rPr>
              <a:t>电压降为零</a:t>
            </a:r>
            <a:r>
              <a:rPr lang="zh-CN" altLang="en-US" sz="1800" dirty="0"/>
              <a:t>的区域。</a:t>
            </a:r>
            <a:endParaRPr lang="en-US" altLang="zh-CN" sz="1800" dirty="0"/>
          </a:p>
        </p:txBody>
      </p:sp>
      <p:sp>
        <p:nvSpPr>
          <p:cNvPr id="105474" name="标题 1"/>
          <p:cNvSpPr>
            <a:spLocks noGrp="1"/>
          </p:cNvSpPr>
          <p:nvPr>
            <p:ph type="title"/>
          </p:nvPr>
        </p:nvSpPr>
        <p:spPr>
          <a:xfrm>
            <a:off x="349859" y="975600"/>
            <a:ext cx="6249480" cy="576000"/>
          </a:xfrm>
        </p:spPr>
        <p:txBody>
          <a:bodyPr>
            <a:normAutofit/>
          </a:bodyPr>
          <a:lstStyle/>
          <a:p>
            <a:r>
              <a:rPr lang="zh-CN" altLang="en-US" dirty="0">
                <a:latin typeface="+mj-ea"/>
              </a:rPr>
              <a:t>伏安法测量接地阻抗的基本原理</a:t>
            </a:r>
          </a:p>
        </p:txBody>
      </p:sp>
      <p:sp>
        <p:nvSpPr>
          <p:cNvPr id="105477" name="TextBox 5"/>
          <p:cNvSpPr txBox="1">
            <a:spLocks noChangeArrowheads="1"/>
          </p:cNvSpPr>
          <p:nvPr/>
        </p:nvSpPr>
        <p:spPr bwMode="auto">
          <a:xfrm>
            <a:off x="6599338" y="6264676"/>
            <a:ext cx="518457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600" dirty="0">
                <a:latin typeface="+mn-ea"/>
                <a:ea typeface="+mn-ea"/>
              </a:rPr>
              <a:t>图</a:t>
            </a:r>
            <a:r>
              <a:rPr lang="en-US" altLang="zh-CN" sz="1600" dirty="0">
                <a:latin typeface="+mn-ea"/>
                <a:ea typeface="+mn-ea"/>
              </a:rPr>
              <a:t>8 (a)</a:t>
            </a:r>
            <a:r>
              <a:rPr lang="zh-CN" altLang="en-US" sz="1600" dirty="0">
                <a:latin typeface="+mn-ea"/>
                <a:ea typeface="+mn-ea"/>
              </a:rPr>
              <a:t>接线原理图</a:t>
            </a:r>
            <a:r>
              <a:rPr lang="en-US" altLang="zh-CN" sz="1600" dirty="0">
                <a:latin typeface="+mn-ea"/>
                <a:ea typeface="+mn-ea"/>
              </a:rPr>
              <a:t>;(b)</a:t>
            </a:r>
            <a:r>
              <a:rPr lang="zh-CN" altLang="en-US" sz="1600" dirty="0">
                <a:latin typeface="+mn-ea"/>
                <a:ea typeface="+mn-ea"/>
              </a:rPr>
              <a:t>接地体附近电位分布图</a:t>
            </a:r>
          </a:p>
          <a:p>
            <a:pPr algn="ctr" eaLnBrk="1" hangingPunct="1">
              <a:lnSpc>
                <a:spcPct val="100000"/>
              </a:lnSpc>
              <a:spcBef>
                <a:spcPct val="0"/>
              </a:spcBef>
              <a:buSzTx/>
              <a:buFontTx/>
              <a:buNone/>
            </a:pPr>
            <a:endParaRPr lang="zh-CN" altLang="en-US" sz="1800" dirty="0">
              <a:latin typeface="+mn-ea"/>
              <a:ea typeface="+mn-ea"/>
            </a:endParaRPr>
          </a:p>
        </p:txBody>
      </p:sp>
      <p:sp>
        <p:nvSpPr>
          <p:cNvPr id="105478" name="Rectangle 7"/>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pic>
        <p:nvPicPr>
          <p:cNvPr id="3" name="图片 2">
            <a:extLst>
              <a:ext uri="{FF2B5EF4-FFF2-40B4-BE49-F238E27FC236}">
                <a16:creationId xmlns:a16="http://schemas.microsoft.com/office/drawing/2014/main" id="{E97C057E-2CD3-4B90-9DB6-0597C9783C7D}"/>
              </a:ext>
            </a:extLst>
          </p:cNvPr>
          <p:cNvPicPr>
            <a:picLocks noChangeAspect="1"/>
          </p:cNvPicPr>
          <p:nvPr/>
        </p:nvPicPr>
        <p:blipFill>
          <a:blip r:embed="rId4"/>
          <a:stretch>
            <a:fillRect/>
          </a:stretch>
        </p:blipFill>
        <p:spPr>
          <a:xfrm>
            <a:off x="7264248" y="1683714"/>
            <a:ext cx="3854756" cy="4512885"/>
          </a:xfrm>
          <a:prstGeom prst="rect">
            <a:avLst/>
          </a:prstGeom>
        </p:spPr>
      </p:pic>
      <mc:AlternateContent xmlns:mc="http://schemas.openxmlformats.org/markup-compatibility/2006" xmlns:a14="http://schemas.microsoft.com/office/drawing/2010/main">
        <mc:Choice Requires="a14">
          <p:sp>
            <p:nvSpPr>
              <p:cNvPr id="12" name="Object 6">
                <a:extLst>
                  <a:ext uri="{FF2B5EF4-FFF2-40B4-BE49-F238E27FC236}">
                    <a16:creationId xmlns:a16="http://schemas.microsoft.com/office/drawing/2014/main" id="{9A1468DF-2B49-4C23-B2F5-DB5583501DEE}"/>
                  </a:ext>
                </a:extLst>
              </p:cNvPr>
              <p:cNvSpPr txBox="1"/>
              <p:nvPr/>
            </p:nvSpPr>
            <p:spPr bwMode="auto">
              <a:xfrm>
                <a:off x="3129317" y="4074911"/>
                <a:ext cx="1022467" cy="82997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𝑍</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𝑉</m:t>
                          </m:r>
                        </m:num>
                        <m:den>
                          <m:r>
                            <a:rPr lang="zh-CN" altLang="en-US" sz="2000" i="1">
                              <a:solidFill>
                                <a:srgbClr val="000000"/>
                              </a:solidFill>
                              <a:latin typeface="Cambria Math" panose="02040503050406030204" pitchFamily="18" charset="0"/>
                            </a:rPr>
                            <m:t>𝐼</m:t>
                          </m:r>
                        </m:den>
                      </m:f>
                    </m:oMath>
                  </m:oMathPara>
                </a14:m>
                <a:endParaRPr lang="zh-CN" altLang="en-US" sz="2000" dirty="0"/>
              </a:p>
            </p:txBody>
          </p:sp>
        </mc:Choice>
        <mc:Fallback xmlns="">
          <p:sp>
            <p:nvSpPr>
              <p:cNvPr id="12" name="Object 6">
                <a:extLst>
                  <a:ext uri="{FF2B5EF4-FFF2-40B4-BE49-F238E27FC236}">
                    <a16:creationId xmlns:a16="http://schemas.microsoft.com/office/drawing/2014/main" id="{9A1468DF-2B49-4C23-B2F5-DB5583501DEE}"/>
                  </a:ext>
                </a:extLst>
              </p:cNvPr>
              <p:cNvSpPr txBox="1">
                <a:spLocks noRot="1" noChangeAspect="1" noMove="1" noResize="1" noEditPoints="1" noAdjustHandles="1" noChangeArrowheads="1" noChangeShapeType="1" noTextEdit="1"/>
              </p:cNvSpPr>
              <p:nvPr/>
            </p:nvSpPr>
            <p:spPr bwMode="auto">
              <a:xfrm>
                <a:off x="3129317" y="4074911"/>
                <a:ext cx="1022467" cy="829977"/>
              </a:xfrm>
              <a:prstGeom prst="rect">
                <a:avLst/>
              </a:prstGeom>
              <a:blipFill>
                <a:blip r:embed="rId5"/>
                <a:stretch>
                  <a:fillRect/>
                </a:stretch>
              </a:blipFill>
              <a:ln>
                <a:no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57A33E60-3F80-42D8-9E95-2133D92AF2E8}"/>
              </a:ext>
            </a:extLst>
          </p:cNvPr>
          <p:cNvSpPr txBox="1"/>
          <p:nvPr/>
        </p:nvSpPr>
        <p:spPr>
          <a:xfrm>
            <a:off x="328552" y="4788062"/>
            <a:ext cx="6552728" cy="1754326"/>
          </a:xfrm>
          <a:prstGeom prst="rect">
            <a:avLst/>
          </a:prstGeom>
          <a:noFill/>
        </p:spPr>
        <p:txBody>
          <a:bodyPr wrap="square">
            <a:spAutoFit/>
          </a:bodyPr>
          <a:lstStyle/>
          <a:p>
            <a:pPr>
              <a:lnSpc>
                <a:spcPct val="150000"/>
              </a:lnSpc>
            </a:pPr>
            <a:r>
              <a:rPr lang="zh-CN" altLang="en-US" dirty="0">
                <a:solidFill>
                  <a:schemeClr val="tx1"/>
                </a:solidFill>
                <a:latin typeface="+mn-ea"/>
                <a:ea typeface="+mn-ea"/>
              </a:rPr>
              <a:t>辅助电压电极</a:t>
            </a:r>
            <a:r>
              <a:rPr lang="en-US" altLang="zh-CN" dirty="0">
                <a:solidFill>
                  <a:schemeClr val="tx1"/>
                </a:solidFill>
                <a:latin typeface="+mn-ea"/>
                <a:ea typeface="+mn-ea"/>
              </a:rPr>
              <a:t>P</a:t>
            </a:r>
            <a:r>
              <a:rPr lang="zh-CN" altLang="en-US" dirty="0">
                <a:solidFill>
                  <a:schemeClr val="tx1"/>
                </a:solidFill>
                <a:latin typeface="+mn-ea"/>
                <a:ea typeface="+mn-ea"/>
              </a:rPr>
              <a:t>找电位为零方法：</a:t>
            </a:r>
            <a:endParaRPr lang="en-US" altLang="zh-CN" dirty="0">
              <a:solidFill>
                <a:schemeClr val="tx1"/>
              </a:solidFill>
              <a:latin typeface="+mn-ea"/>
              <a:ea typeface="+mn-ea"/>
            </a:endParaRPr>
          </a:p>
          <a:p>
            <a:pPr marL="285750" indent="-285750">
              <a:lnSpc>
                <a:spcPct val="150000"/>
              </a:lnSpc>
              <a:buFont typeface="Wingdings" panose="05000000000000000000" pitchFamily="2" charset="2"/>
              <a:buChar char="l"/>
            </a:pPr>
            <a:r>
              <a:rPr lang="en-US" altLang="zh-CN" dirty="0">
                <a:solidFill>
                  <a:schemeClr val="tx1"/>
                </a:solidFill>
                <a:latin typeface="+mn-ea"/>
                <a:ea typeface="+mn-ea"/>
              </a:rPr>
              <a:t>E</a:t>
            </a:r>
            <a:r>
              <a:rPr lang="zh-CN" altLang="en-US" dirty="0">
                <a:solidFill>
                  <a:schemeClr val="tx1"/>
                </a:solidFill>
                <a:latin typeface="+mn-ea"/>
                <a:ea typeface="+mn-ea"/>
              </a:rPr>
              <a:t>、</a:t>
            </a:r>
            <a:r>
              <a:rPr lang="en-US" altLang="zh-CN" dirty="0">
                <a:solidFill>
                  <a:schemeClr val="tx1"/>
                </a:solidFill>
                <a:latin typeface="+mn-ea"/>
                <a:ea typeface="+mn-ea"/>
              </a:rPr>
              <a:t>C</a:t>
            </a:r>
            <a:r>
              <a:rPr lang="zh-CN" altLang="en-US" dirty="0">
                <a:solidFill>
                  <a:schemeClr val="tx1"/>
                </a:solidFill>
                <a:latin typeface="+mn-ea"/>
                <a:ea typeface="+mn-ea"/>
              </a:rPr>
              <a:t>的距离，</a:t>
            </a:r>
            <a:r>
              <a:rPr lang="zh-CN" altLang="en-US" dirty="0">
                <a:solidFill>
                  <a:srgbClr val="FF0000"/>
                </a:solidFill>
                <a:latin typeface="+mn-ea"/>
                <a:ea typeface="+mn-ea"/>
              </a:rPr>
              <a:t>通常大于接地网对角线长度的</a:t>
            </a:r>
            <a:r>
              <a:rPr lang="en-US" altLang="zh-CN" dirty="0">
                <a:solidFill>
                  <a:srgbClr val="FF0000"/>
                </a:solidFill>
                <a:latin typeface="+mn-ea"/>
                <a:ea typeface="+mn-ea"/>
              </a:rPr>
              <a:t>4-5</a:t>
            </a:r>
            <a:r>
              <a:rPr lang="zh-CN" altLang="en-US" dirty="0">
                <a:solidFill>
                  <a:srgbClr val="FF0000"/>
                </a:solidFill>
                <a:latin typeface="+mn-ea"/>
                <a:ea typeface="+mn-ea"/>
              </a:rPr>
              <a:t>倍</a:t>
            </a:r>
            <a:r>
              <a:rPr lang="zh-CN" altLang="en-US" dirty="0">
                <a:solidFill>
                  <a:schemeClr val="tx1"/>
                </a:solidFill>
                <a:latin typeface="+mn-ea"/>
                <a:ea typeface="+mn-ea"/>
              </a:rPr>
              <a:t>；</a:t>
            </a:r>
            <a:endParaRPr lang="en-US" altLang="zh-CN" dirty="0">
              <a:solidFill>
                <a:schemeClr val="tx1"/>
              </a:solidFill>
              <a:latin typeface="+mn-ea"/>
              <a:ea typeface="+mn-ea"/>
            </a:endParaRPr>
          </a:p>
          <a:p>
            <a:pPr marL="285750" indent="-285750">
              <a:lnSpc>
                <a:spcPct val="150000"/>
              </a:lnSpc>
              <a:buFont typeface="Wingdings" panose="05000000000000000000" pitchFamily="2" charset="2"/>
              <a:buChar char="l"/>
            </a:pPr>
            <a:r>
              <a:rPr lang="zh-CN" altLang="en-US" dirty="0">
                <a:solidFill>
                  <a:schemeClr val="tx1"/>
                </a:solidFill>
                <a:latin typeface="+mn-ea"/>
                <a:ea typeface="+mn-ea"/>
              </a:rPr>
              <a:t>将辅助电压极</a:t>
            </a:r>
            <a:r>
              <a:rPr lang="en-US" altLang="zh-CN" dirty="0">
                <a:solidFill>
                  <a:srgbClr val="FF0000"/>
                </a:solidFill>
                <a:latin typeface="+mn-ea"/>
                <a:ea typeface="+mn-ea"/>
              </a:rPr>
              <a:t>P</a:t>
            </a:r>
            <a:r>
              <a:rPr lang="zh-CN" altLang="en-US" dirty="0">
                <a:solidFill>
                  <a:srgbClr val="FF0000"/>
                </a:solidFill>
                <a:latin typeface="+mn-ea"/>
                <a:ea typeface="+mn-ea"/>
              </a:rPr>
              <a:t>向</a:t>
            </a:r>
            <a:r>
              <a:rPr lang="en-US" altLang="zh-CN" dirty="0">
                <a:solidFill>
                  <a:srgbClr val="FF0000"/>
                </a:solidFill>
                <a:latin typeface="+mn-ea"/>
                <a:ea typeface="+mn-ea"/>
              </a:rPr>
              <a:t>C</a:t>
            </a:r>
            <a:r>
              <a:rPr lang="zh-CN" altLang="en-US" dirty="0">
                <a:solidFill>
                  <a:srgbClr val="FF0000"/>
                </a:solidFill>
                <a:latin typeface="+mn-ea"/>
                <a:ea typeface="+mn-ea"/>
              </a:rPr>
              <a:t>极方向移动</a:t>
            </a:r>
            <a:r>
              <a:rPr lang="zh-CN" altLang="en-US" dirty="0">
                <a:solidFill>
                  <a:schemeClr val="tx1"/>
                </a:solidFill>
                <a:latin typeface="+mn-ea"/>
                <a:ea typeface="+mn-ea"/>
              </a:rPr>
              <a:t>，当</a:t>
            </a:r>
            <a:r>
              <a:rPr lang="zh-CN" altLang="en-US" dirty="0">
                <a:solidFill>
                  <a:srgbClr val="FF0000"/>
                </a:solidFill>
                <a:latin typeface="+mn-ea"/>
                <a:ea typeface="+mn-ea"/>
              </a:rPr>
              <a:t>电压表读数基本不变</a:t>
            </a:r>
            <a:r>
              <a:rPr lang="zh-CN" altLang="en-US" dirty="0">
                <a:solidFill>
                  <a:schemeClr val="tx1"/>
                </a:solidFill>
                <a:latin typeface="+mn-ea"/>
                <a:ea typeface="+mn-ea"/>
              </a:rPr>
              <a:t>时，该位置就是近似的零电位点</a:t>
            </a:r>
          </a:p>
        </p:txBody>
      </p:sp>
      <p:sp>
        <p:nvSpPr>
          <p:cNvPr id="9" name="内容占位符 2">
            <a:extLst>
              <a:ext uri="{FF2B5EF4-FFF2-40B4-BE49-F238E27FC236}">
                <a16:creationId xmlns:a16="http://schemas.microsoft.com/office/drawing/2014/main" id="{449DECB4-5F82-49E8-8FDB-4F620B421768}"/>
              </a:ext>
            </a:extLst>
          </p:cNvPr>
          <p:cNvSpPr txBox="1">
            <a:spLocks/>
          </p:cNvSpPr>
          <p:nvPr/>
        </p:nvSpPr>
        <p:spPr>
          <a:xfrm>
            <a:off x="407368" y="3261208"/>
            <a:ext cx="6552728" cy="81586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l"/>
            </a:pPr>
            <a:r>
              <a:rPr lang="zh-CN" altLang="en-US" sz="1800" dirty="0"/>
              <a:t>假设辅助电压极</a:t>
            </a:r>
            <a:r>
              <a:rPr lang="en-US" altLang="zh-CN" sz="1800" dirty="0"/>
              <a:t>P</a:t>
            </a:r>
            <a:r>
              <a:rPr lang="zh-CN" altLang="en-US" sz="1800" dirty="0"/>
              <a:t>正好位于该区域，电压表和电流的读数分别为</a:t>
            </a:r>
            <a:r>
              <a:rPr lang="en-US" altLang="zh-CN" sz="1800" i="1" dirty="0">
                <a:latin typeface="Times New Roman" panose="02020603050405020304" pitchFamily="18" charset="0"/>
                <a:cs typeface="Times New Roman" panose="02020603050405020304" pitchFamily="18" charset="0"/>
              </a:rPr>
              <a:t>V</a:t>
            </a:r>
            <a:r>
              <a:rPr lang="zh-CN" altLang="en-US" sz="1800" i="1" dirty="0">
                <a:latin typeface="Times New Roman" panose="02020603050405020304" pitchFamily="18" charset="0"/>
                <a:cs typeface="Times New Roman" panose="02020603050405020304" pitchFamily="18" charset="0"/>
              </a:rPr>
              <a:t>、</a:t>
            </a:r>
            <a:r>
              <a:rPr lang="en-US" altLang="zh-CN" sz="1800" i="1" dirty="0">
                <a:latin typeface="Times New Roman" panose="02020603050405020304" pitchFamily="18" charset="0"/>
                <a:cs typeface="Times New Roman" panose="02020603050405020304" pitchFamily="18" charset="0"/>
              </a:rPr>
              <a:t>I</a:t>
            </a:r>
            <a:r>
              <a:rPr lang="zh-CN" altLang="en-US" sz="1800" dirty="0"/>
              <a:t>，则接地阻抗</a:t>
            </a:r>
            <a:r>
              <a:rPr lang="en-US" altLang="zh-CN" sz="1800" i="1" dirty="0"/>
              <a:t>Z</a:t>
            </a:r>
            <a:r>
              <a:rPr lang="zh-CN" altLang="en-US" sz="1800" dirty="0"/>
              <a:t>为：</a:t>
            </a:r>
          </a:p>
          <a:p>
            <a:pPr marL="0" indent="0" fontAlgn="auto">
              <a:spcAft>
                <a:spcPts val="0"/>
              </a:spcAft>
              <a:buFont typeface="Calibri" panose="020F0502020204030204" pitchFamily="34" charset="0"/>
              <a:buNone/>
            </a:pPr>
            <a:endParaRPr lang="zh-CN" alt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47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3" name="内容占位符 2"/>
          <p:cNvSpPr>
            <a:spLocks noGrp="1"/>
          </p:cNvSpPr>
          <p:nvPr>
            <p:ph sz="quarter" idx="10"/>
          </p:nvPr>
        </p:nvSpPr>
        <p:spPr/>
        <p:txBody>
          <a:bodyPr>
            <a:normAutofit/>
          </a:bodyPr>
          <a:lstStyle/>
          <a:p>
            <a:pPr>
              <a:buFontTx/>
              <a:buNone/>
            </a:pPr>
            <a:r>
              <a:rPr lang="en-US" altLang="zh-CN" dirty="0"/>
              <a:t>1</a:t>
            </a:r>
            <a:r>
              <a:rPr lang="zh-CN" altLang="en-US" dirty="0"/>
              <a:t>、试验接线图：见图</a:t>
            </a:r>
            <a:r>
              <a:rPr lang="en-US" altLang="zh-CN" dirty="0"/>
              <a:t>9</a:t>
            </a:r>
          </a:p>
          <a:p>
            <a:pPr>
              <a:buFontTx/>
              <a:buNone/>
            </a:pPr>
            <a:r>
              <a:rPr lang="zh-CN" altLang="en-US" dirty="0"/>
              <a:t>     </a:t>
            </a:r>
          </a:p>
        </p:txBody>
      </p:sp>
      <p:sp>
        <p:nvSpPr>
          <p:cNvPr id="2" name="内容占位符 1"/>
          <p:cNvSpPr>
            <a:spLocks noGrp="1"/>
          </p:cNvSpPr>
          <p:nvPr>
            <p:ph sz="quarter" idx="11"/>
          </p:nvPr>
        </p:nvSpPr>
        <p:spPr>
          <a:xfrm>
            <a:off x="6381751" y="1717675"/>
            <a:ext cx="5376333" cy="3079477"/>
          </a:xfrm>
        </p:spPr>
        <p:txBody>
          <a:bodyPr>
            <a:normAutofit lnSpcReduction="10000"/>
          </a:bodyPr>
          <a:lstStyle/>
          <a:p>
            <a:r>
              <a:rPr lang="en-US" altLang="zh-CN" dirty="0"/>
              <a:t>2</a:t>
            </a:r>
            <a:r>
              <a:rPr lang="zh-CN" altLang="en-US" dirty="0"/>
              <a:t>、接地阻抗计算</a:t>
            </a:r>
          </a:p>
          <a:p>
            <a:endParaRPr lang="en-US" altLang="zh-CN" dirty="0"/>
          </a:p>
          <a:p>
            <a:pPr>
              <a:lnSpc>
                <a:spcPct val="100000"/>
              </a:lnSpc>
              <a:spcBef>
                <a:spcPct val="0"/>
              </a:spcBef>
              <a:buSzTx/>
              <a:buNone/>
            </a:pPr>
            <a:endParaRPr lang="en-US" altLang="zh-CN" i="1" dirty="0"/>
          </a:p>
          <a:p>
            <a:pPr>
              <a:lnSpc>
                <a:spcPct val="100000"/>
              </a:lnSpc>
              <a:spcBef>
                <a:spcPct val="0"/>
              </a:spcBef>
              <a:buSzTx/>
              <a:buNone/>
            </a:pPr>
            <a:endParaRPr lang="en-US" altLang="zh-CN" i="1" dirty="0"/>
          </a:p>
          <a:p>
            <a:pPr>
              <a:lnSpc>
                <a:spcPct val="100000"/>
              </a:lnSpc>
              <a:spcBef>
                <a:spcPct val="0"/>
              </a:spcBef>
              <a:buSzTx/>
              <a:buNone/>
            </a:pPr>
            <a:endParaRPr lang="en-US" altLang="zh-CN" i="1" dirty="0"/>
          </a:p>
          <a:p>
            <a:pPr>
              <a:lnSpc>
                <a:spcPct val="100000"/>
              </a:lnSpc>
              <a:spcBef>
                <a:spcPct val="0"/>
              </a:spcBef>
              <a:buSzTx/>
              <a:buNone/>
            </a:pPr>
            <a:r>
              <a:rPr lang="en-US" altLang="zh-CN" i="1" dirty="0"/>
              <a:t>Z</a:t>
            </a:r>
            <a:r>
              <a:rPr lang="en-US" altLang="zh-CN" dirty="0"/>
              <a:t>——</a:t>
            </a:r>
            <a:r>
              <a:rPr lang="zh-CN" altLang="en-US" dirty="0"/>
              <a:t>接地阻抗，单位</a:t>
            </a:r>
            <a:r>
              <a:rPr lang="zh-CN" altLang="en-US" dirty="0">
                <a:sym typeface="Symbol" panose="05050102010706020507" pitchFamily="18" charset="2"/>
              </a:rPr>
              <a:t></a:t>
            </a:r>
            <a:r>
              <a:rPr lang="en-US" altLang="zh-CN" dirty="0"/>
              <a:t>;</a:t>
            </a:r>
            <a:endParaRPr lang="zh-CN" altLang="en-US" dirty="0"/>
          </a:p>
          <a:p>
            <a:pPr>
              <a:lnSpc>
                <a:spcPct val="100000"/>
              </a:lnSpc>
              <a:spcBef>
                <a:spcPct val="0"/>
              </a:spcBef>
              <a:buSzTx/>
              <a:buNone/>
            </a:pPr>
            <a:r>
              <a:rPr lang="en-US" altLang="zh-CN" i="1" dirty="0"/>
              <a:t>V</a:t>
            </a:r>
            <a:r>
              <a:rPr lang="en-US" altLang="zh-CN" dirty="0"/>
              <a:t>——</a:t>
            </a:r>
            <a:r>
              <a:rPr lang="zh-CN" altLang="en-US" dirty="0"/>
              <a:t>电压表测得被测接地电极与电压辅助电极间电压，单位</a:t>
            </a:r>
            <a:r>
              <a:rPr lang="en-US" altLang="zh-CN" dirty="0"/>
              <a:t>V;</a:t>
            </a:r>
            <a:endParaRPr lang="zh-CN" altLang="en-US" dirty="0"/>
          </a:p>
          <a:p>
            <a:pPr>
              <a:lnSpc>
                <a:spcPct val="100000"/>
              </a:lnSpc>
              <a:spcBef>
                <a:spcPct val="0"/>
              </a:spcBef>
              <a:buSzTx/>
              <a:buNone/>
            </a:pPr>
            <a:r>
              <a:rPr lang="en-US" altLang="zh-CN" dirty="0"/>
              <a:t> </a:t>
            </a:r>
            <a:r>
              <a:rPr lang="en-US" altLang="zh-CN" i="1" dirty="0"/>
              <a:t>I</a:t>
            </a:r>
            <a:r>
              <a:rPr lang="en-US" altLang="zh-CN" dirty="0"/>
              <a:t>——</a:t>
            </a:r>
            <a:r>
              <a:rPr lang="zh-CN" altLang="en-US" dirty="0"/>
              <a:t>流过被测接地电极的电流，单位</a:t>
            </a:r>
            <a:r>
              <a:rPr lang="en-US" altLang="zh-CN" dirty="0"/>
              <a:t>A</a:t>
            </a:r>
            <a:r>
              <a:rPr lang="zh-CN" altLang="en-US" dirty="0"/>
              <a:t>。</a:t>
            </a:r>
          </a:p>
        </p:txBody>
      </p:sp>
      <p:sp>
        <p:nvSpPr>
          <p:cNvPr id="107522" name="标题 1"/>
          <p:cNvSpPr>
            <a:spLocks noGrp="1"/>
          </p:cNvSpPr>
          <p:nvPr>
            <p:ph type="title"/>
          </p:nvPr>
        </p:nvSpPr>
        <p:spPr/>
        <p:txBody>
          <a:bodyPr>
            <a:normAutofit/>
          </a:bodyPr>
          <a:lstStyle/>
          <a:p>
            <a:r>
              <a:rPr lang="zh-CN" altLang="en-US" dirty="0">
                <a:latin typeface="+mj-ea"/>
              </a:rPr>
              <a:t>接地阻抗的测量方法</a:t>
            </a:r>
          </a:p>
        </p:txBody>
      </p:sp>
      <p:sp>
        <p:nvSpPr>
          <p:cNvPr id="107524" name="Rectangle 5"/>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graphicFrame>
        <p:nvGraphicFramePr>
          <p:cNvPr id="107525" name="Object 4"/>
          <p:cNvGraphicFramePr>
            <a:graphicFrameLocks noChangeAspect="1"/>
          </p:cNvGraphicFramePr>
          <p:nvPr>
            <p:extLst>
              <p:ext uri="{D42A27DB-BD31-4B8C-83A1-F6EECF244321}">
                <p14:modId xmlns:p14="http://schemas.microsoft.com/office/powerpoint/2010/main" val="546319205"/>
              </p:ext>
            </p:extLst>
          </p:nvPr>
        </p:nvGraphicFramePr>
        <p:xfrm>
          <a:off x="553583" y="2492896"/>
          <a:ext cx="4968552" cy="2994259"/>
        </p:xfrm>
        <a:graphic>
          <a:graphicData uri="http://schemas.openxmlformats.org/presentationml/2006/ole">
            <mc:AlternateContent xmlns:mc="http://schemas.openxmlformats.org/markup-compatibility/2006">
              <mc:Choice xmlns:v="urn:schemas-microsoft-com:vml" Requires="v">
                <p:oleObj spid="_x0000_s20502" name="Visio" r:id="rId4" imgW="4600592" imgH="2771734" progId="Visio.Drawing.11">
                  <p:embed/>
                </p:oleObj>
              </mc:Choice>
              <mc:Fallback>
                <p:oleObj name="Visio" r:id="rId4" imgW="4600592" imgH="277173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583" y="2492896"/>
                        <a:ext cx="4968552" cy="2994259"/>
                      </a:xfrm>
                      <a:prstGeom prst="rect">
                        <a:avLst/>
                      </a:prstGeom>
                      <a:noFill/>
                      <a:ln>
                        <a:noFill/>
                      </a:ln>
                    </p:spPr>
                  </p:pic>
                </p:oleObj>
              </mc:Fallback>
            </mc:AlternateContent>
          </a:graphicData>
        </a:graphic>
      </p:graphicFrame>
      <p:sp>
        <p:nvSpPr>
          <p:cNvPr id="107526" name="Rectangle 6"/>
          <p:cNvSpPr>
            <a:spLocks noChangeArrowheads="1"/>
          </p:cNvSpPr>
          <p:nvPr/>
        </p:nvSpPr>
        <p:spPr bwMode="auto">
          <a:xfrm>
            <a:off x="553583" y="5510925"/>
            <a:ext cx="49450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indent="258763">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zh-CN" altLang="en-US" sz="1800" dirty="0">
                <a:solidFill>
                  <a:srgbClr val="000000"/>
                </a:solidFill>
                <a:latin typeface="+mn-ea"/>
                <a:ea typeface="+mn-ea"/>
                <a:cs typeface="Times New Roman" panose="02020603050405020304" pitchFamily="18" charset="0"/>
              </a:rPr>
              <a:t>图</a:t>
            </a:r>
            <a:r>
              <a:rPr lang="en-US" altLang="zh-CN" sz="1800" dirty="0">
                <a:solidFill>
                  <a:srgbClr val="000000"/>
                </a:solidFill>
                <a:latin typeface="+mn-ea"/>
                <a:ea typeface="+mn-ea"/>
                <a:cs typeface="Times New Roman" panose="02020603050405020304" pitchFamily="18" charset="0"/>
              </a:rPr>
              <a:t>9 </a:t>
            </a:r>
            <a:r>
              <a:rPr lang="zh-CN" altLang="en-US" sz="1800" dirty="0">
                <a:solidFill>
                  <a:srgbClr val="000000"/>
                </a:solidFill>
                <a:latin typeface="+mn-ea"/>
                <a:ea typeface="+mn-ea"/>
                <a:cs typeface="Times New Roman" panose="02020603050405020304" pitchFamily="18" charset="0"/>
              </a:rPr>
              <a:t>电压</a:t>
            </a:r>
            <a:r>
              <a:rPr lang="en-US" altLang="zh-CN" sz="1800" dirty="0">
                <a:solidFill>
                  <a:srgbClr val="000000"/>
                </a:solidFill>
                <a:latin typeface="+mn-ea"/>
                <a:ea typeface="+mn-ea"/>
                <a:cs typeface="Times New Roman" panose="02020603050405020304" pitchFamily="18" charset="0"/>
              </a:rPr>
              <a:t>-</a:t>
            </a:r>
            <a:r>
              <a:rPr lang="zh-CN" altLang="en-US" sz="1800" dirty="0">
                <a:solidFill>
                  <a:srgbClr val="000000"/>
                </a:solidFill>
                <a:latin typeface="+mn-ea"/>
                <a:ea typeface="+mn-ea"/>
                <a:cs typeface="Times New Roman" panose="02020603050405020304" pitchFamily="18" charset="0"/>
              </a:rPr>
              <a:t>电流表法接地阻抗测量试验接线图</a:t>
            </a:r>
            <a:endParaRPr lang="zh-CN" altLang="en-US" sz="1800" dirty="0">
              <a:latin typeface="+mn-ea"/>
              <a:ea typeface="+mn-ea"/>
            </a:endParaRPr>
          </a:p>
        </p:txBody>
      </p:sp>
      <p:sp>
        <p:nvSpPr>
          <p:cNvPr id="107527" name="Rectangle 8"/>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mc:AlternateContent xmlns:mc="http://schemas.openxmlformats.org/markup-compatibility/2006" xmlns:a14="http://schemas.microsoft.com/office/drawing/2010/main">
        <mc:Choice Requires="a14">
          <p:sp>
            <p:nvSpPr>
              <p:cNvPr id="107528" name="Object 7"/>
              <p:cNvSpPr txBox="1"/>
              <p:nvPr/>
            </p:nvSpPr>
            <p:spPr bwMode="auto">
              <a:xfrm>
                <a:off x="8904312" y="2341443"/>
                <a:ext cx="1329424" cy="95604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𝑍</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𝑉</m:t>
                          </m:r>
                        </m:num>
                        <m:den>
                          <m:r>
                            <a:rPr lang="zh-CN" altLang="en-US" sz="2000" i="1">
                              <a:solidFill>
                                <a:srgbClr val="000000"/>
                              </a:solidFill>
                              <a:latin typeface="Cambria Math" panose="02040503050406030204" pitchFamily="18" charset="0"/>
                            </a:rPr>
                            <m:t>𝐼</m:t>
                          </m:r>
                        </m:den>
                      </m:f>
                    </m:oMath>
                  </m:oMathPara>
                </a14:m>
                <a:endParaRPr lang="zh-CN" altLang="en-US" sz="2000" dirty="0"/>
              </a:p>
            </p:txBody>
          </p:sp>
        </mc:Choice>
        <mc:Fallback xmlns="">
          <p:sp>
            <p:nvSpPr>
              <p:cNvPr id="107528" name="Object 7"/>
              <p:cNvSpPr txBox="1">
                <a:spLocks noRot="1" noChangeAspect="1" noMove="1" noResize="1" noEditPoints="1" noAdjustHandles="1" noChangeArrowheads="1" noChangeShapeType="1" noTextEdit="1"/>
              </p:cNvSpPr>
              <p:nvPr/>
            </p:nvSpPr>
            <p:spPr bwMode="auto">
              <a:xfrm>
                <a:off x="8904312" y="2341443"/>
                <a:ext cx="1329424" cy="956048"/>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transition spd="med">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7" name="内容占位符 2"/>
          <p:cNvSpPr>
            <a:spLocks noGrp="1"/>
          </p:cNvSpPr>
          <p:nvPr>
            <p:ph sz="quarter" idx="10"/>
          </p:nvPr>
        </p:nvSpPr>
        <p:spPr>
          <a:xfrm>
            <a:off x="5879976" y="1772816"/>
            <a:ext cx="5821543" cy="1639238"/>
          </a:xfrm>
        </p:spPr>
        <p:txBody>
          <a:bodyPr>
            <a:normAutofit/>
          </a:bodyPr>
          <a:lstStyle/>
          <a:p>
            <a:pPr>
              <a:lnSpc>
                <a:spcPct val="150000"/>
              </a:lnSpc>
              <a:buFontTx/>
              <a:buChar char="•"/>
            </a:pPr>
            <a:r>
              <a:rPr lang="zh-CN" altLang="en-US" sz="2000" dirty="0"/>
              <a:t>还需要将电压极沿接地网与电流极连线方向</a:t>
            </a:r>
            <a:r>
              <a:rPr lang="zh-CN" altLang="en-US" sz="2000" dirty="0">
                <a:solidFill>
                  <a:srgbClr val="FF0000"/>
                </a:solidFill>
              </a:rPr>
              <a:t>前后移动</a:t>
            </a:r>
            <a:r>
              <a:rPr lang="en-US" altLang="zh-CN" sz="2000" dirty="0" err="1">
                <a:solidFill>
                  <a:srgbClr val="FF0000"/>
                </a:solidFill>
              </a:rPr>
              <a:t>d</a:t>
            </a:r>
            <a:r>
              <a:rPr lang="en-US" altLang="zh-CN" sz="2000" baseline="-25000" dirty="0" err="1">
                <a:solidFill>
                  <a:srgbClr val="FF0000"/>
                </a:solidFill>
              </a:rPr>
              <a:t>GC</a:t>
            </a:r>
            <a:r>
              <a:rPr lang="zh-CN" altLang="en-US" sz="2000" dirty="0">
                <a:solidFill>
                  <a:srgbClr val="FF0000"/>
                </a:solidFill>
              </a:rPr>
              <a:t>的</a:t>
            </a:r>
            <a:r>
              <a:rPr lang="en-US" altLang="zh-CN" sz="2000" dirty="0">
                <a:solidFill>
                  <a:srgbClr val="FF0000"/>
                </a:solidFill>
              </a:rPr>
              <a:t>5%</a:t>
            </a:r>
            <a:r>
              <a:rPr lang="zh-CN" altLang="en-US" sz="2000" dirty="0">
                <a:solidFill>
                  <a:srgbClr val="FF0000"/>
                </a:solidFill>
              </a:rPr>
              <a:t>，各测一次</a:t>
            </a:r>
            <a:r>
              <a:rPr lang="zh-CN" altLang="en-US" sz="2000" dirty="0"/>
              <a:t>。</a:t>
            </a:r>
            <a:r>
              <a:rPr lang="zh-CN" altLang="en-US" sz="2000" dirty="0">
                <a:solidFill>
                  <a:srgbClr val="FF0000"/>
                </a:solidFill>
              </a:rPr>
              <a:t>若</a:t>
            </a:r>
            <a:r>
              <a:rPr lang="en-US" altLang="zh-CN" sz="2000" dirty="0">
                <a:solidFill>
                  <a:srgbClr val="FF0000"/>
                </a:solidFill>
              </a:rPr>
              <a:t>3</a:t>
            </a:r>
            <a:r>
              <a:rPr lang="zh-CN" altLang="en-US" sz="2000" dirty="0">
                <a:solidFill>
                  <a:srgbClr val="FF0000"/>
                </a:solidFill>
              </a:rPr>
              <a:t>次测得的阻抗值接近</a:t>
            </a:r>
            <a:r>
              <a:rPr lang="zh-CN" altLang="en-US" sz="2000" dirty="0"/>
              <a:t>，可以认为电压极位置选择合适。</a:t>
            </a:r>
            <a:endParaRPr lang="en-US" altLang="zh-CN" sz="2000" dirty="0"/>
          </a:p>
        </p:txBody>
      </p:sp>
      <p:sp>
        <p:nvSpPr>
          <p:cNvPr id="108546" name="标题 1"/>
          <p:cNvSpPr>
            <a:spLocks noGrp="1"/>
          </p:cNvSpPr>
          <p:nvPr>
            <p:ph type="title"/>
          </p:nvPr>
        </p:nvSpPr>
        <p:spPr/>
        <p:txBody>
          <a:bodyPr>
            <a:normAutofit/>
          </a:bodyPr>
          <a:lstStyle/>
          <a:p>
            <a:r>
              <a:rPr lang="zh-CN" altLang="en-US" dirty="0">
                <a:latin typeface="+mj-ea"/>
              </a:rPr>
              <a:t>接地阻抗测量试验的电极布置</a:t>
            </a:r>
          </a:p>
        </p:txBody>
      </p:sp>
      <p:sp>
        <p:nvSpPr>
          <p:cNvPr id="108548" name="Rectangle 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8" name="文本框 7">
            <a:extLst>
              <a:ext uri="{FF2B5EF4-FFF2-40B4-BE49-F238E27FC236}">
                <a16:creationId xmlns:a16="http://schemas.microsoft.com/office/drawing/2014/main" id="{391C6F28-881B-4467-BEA1-620077E5EFD4}"/>
              </a:ext>
            </a:extLst>
          </p:cNvPr>
          <p:cNvSpPr txBox="1"/>
          <p:nvPr/>
        </p:nvSpPr>
        <p:spPr>
          <a:xfrm>
            <a:off x="1942877" y="3560698"/>
            <a:ext cx="1535261" cy="307777"/>
          </a:xfrm>
          <a:prstGeom prst="rect">
            <a:avLst/>
          </a:prstGeom>
          <a:noFill/>
        </p:spPr>
        <p:txBody>
          <a:bodyPr wrap="square">
            <a:spAutoFit/>
          </a:bodyPr>
          <a:lstStyle/>
          <a:p>
            <a:r>
              <a:rPr lang="zh-CN" altLang="en-US" sz="1400" dirty="0"/>
              <a:t>（</a:t>
            </a:r>
            <a:r>
              <a:rPr lang="en-US" altLang="zh-CN" sz="1400" dirty="0"/>
              <a:t>a</a:t>
            </a:r>
            <a:r>
              <a:rPr lang="zh-CN" altLang="en-US" sz="1400" dirty="0"/>
              <a:t>）直线布置</a:t>
            </a:r>
          </a:p>
        </p:txBody>
      </p:sp>
      <p:sp>
        <p:nvSpPr>
          <p:cNvPr id="9" name="文本框 8">
            <a:extLst>
              <a:ext uri="{FF2B5EF4-FFF2-40B4-BE49-F238E27FC236}">
                <a16:creationId xmlns:a16="http://schemas.microsoft.com/office/drawing/2014/main" id="{75ADFA7A-79CD-4EE2-BC9F-AB0EEA89895B}"/>
              </a:ext>
            </a:extLst>
          </p:cNvPr>
          <p:cNvSpPr txBox="1"/>
          <p:nvPr/>
        </p:nvSpPr>
        <p:spPr>
          <a:xfrm>
            <a:off x="1771303" y="6313845"/>
            <a:ext cx="1872208" cy="307777"/>
          </a:xfrm>
          <a:prstGeom prst="rect">
            <a:avLst/>
          </a:prstGeom>
          <a:noFill/>
        </p:spPr>
        <p:txBody>
          <a:bodyPr wrap="square">
            <a:spAutoFit/>
          </a:bodyPr>
          <a:lstStyle/>
          <a:p>
            <a:r>
              <a:rPr lang="zh-CN" altLang="en-US" sz="1400" dirty="0"/>
              <a:t>（</a:t>
            </a:r>
            <a:r>
              <a:rPr lang="en-US" altLang="zh-CN" sz="1400" dirty="0"/>
              <a:t>b</a:t>
            </a:r>
            <a:r>
              <a:rPr lang="zh-CN" altLang="en-US" sz="1400" dirty="0"/>
              <a:t>）三角形布置</a:t>
            </a:r>
          </a:p>
        </p:txBody>
      </p:sp>
      <p:pic>
        <p:nvPicPr>
          <p:cNvPr id="4" name="图片 3">
            <a:extLst>
              <a:ext uri="{FF2B5EF4-FFF2-40B4-BE49-F238E27FC236}">
                <a16:creationId xmlns:a16="http://schemas.microsoft.com/office/drawing/2014/main" id="{BF4DD596-3E13-453F-B60B-16D0730AF0F5}"/>
              </a:ext>
            </a:extLst>
          </p:cNvPr>
          <p:cNvPicPr>
            <a:picLocks noChangeAspect="1"/>
          </p:cNvPicPr>
          <p:nvPr/>
        </p:nvPicPr>
        <p:blipFill>
          <a:blip r:embed="rId3"/>
          <a:stretch>
            <a:fillRect/>
          </a:stretch>
        </p:blipFill>
        <p:spPr>
          <a:xfrm>
            <a:off x="767408" y="1772816"/>
            <a:ext cx="3886200" cy="1685925"/>
          </a:xfrm>
          <a:prstGeom prst="rect">
            <a:avLst/>
          </a:prstGeom>
        </p:spPr>
      </p:pic>
      <p:pic>
        <p:nvPicPr>
          <p:cNvPr id="6" name="图片 5">
            <a:extLst>
              <a:ext uri="{FF2B5EF4-FFF2-40B4-BE49-F238E27FC236}">
                <a16:creationId xmlns:a16="http://schemas.microsoft.com/office/drawing/2014/main" id="{1A789CDB-0A54-4C5C-AC1E-90A39142B87A}"/>
              </a:ext>
            </a:extLst>
          </p:cNvPr>
          <p:cNvPicPr>
            <a:picLocks noChangeAspect="1"/>
          </p:cNvPicPr>
          <p:nvPr/>
        </p:nvPicPr>
        <p:blipFill>
          <a:blip r:embed="rId4"/>
          <a:stretch>
            <a:fillRect/>
          </a:stretch>
        </p:blipFill>
        <p:spPr>
          <a:xfrm>
            <a:off x="900758" y="4067664"/>
            <a:ext cx="3752850" cy="1838325"/>
          </a:xfrm>
          <a:prstGeom prst="rect">
            <a:avLst/>
          </a:prstGeom>
        </p:spPr>
      </p:pic>
      <p:sp>
        <p:nvSpPr>
          <p:cNvPr id="16" name="文本框 15">
            <a:extLst>
              <a:ext uri="{FF2B5EF4-FFF2-40B4-BE49-F238E27FC236}">
                <a16:creationId xmlns:a16="http://schemas.microsoft.com/office/drawing/2014/main" id="{F67925D1-CA58-4CE6-93DB-55DC6F5AB9B8}"/>
              </a:ext>
            </a:extLst>
          </p:cNvPr>
          <p:cNvSpPr txBox="1"/>
          <p:nvPr/>
        </p:nvSpPr>
        <p:spPr>
          <a:xfrm>
            <a:off x="1854075" y="3042722"/>
            <a:ext cx="3170859" cy="369332"/>
          </a:xfrm>
          <a:prstGeom prst="rect">
            <a:avLst/>
          </a:prstGeom>
          <a:noFill/>
        </p:spPr>
        <p:txBody>
          <a:bodyPr wrap="square">
            <a:spAutoFit/>
          </a:bodyPr>
          <a:lstStyle/>
          <a:p>
            <a:r>
              <a:rPr lang="en-US" altLang="zh-CN" sz="1800" dirty="0" err="1">
                <a:solidFill>
                  <a:schemeClr val="tx1"/>
                </a:solidFill>
              </a:rPr>
              <a:t>d</a:t>
            </a:r>
            <a:r>
              <a:rPr lang="en-US" altLang="zh-CN" sz="1800" baseline="-25000" dirty="0" err="1">
                <a:solidFill>
                  <a:schemeClr val="tx1"/>
                </a:solidFill>
              </a:rPr>
              <a:t>GC</a:t>
            </a:r>
            <a:r>
              <a:rPr lang="en-US" altLang="zh-CN" dirty="0">
                <a:solidFill>
                  <a:schemeClr val="tx1"/>
                </a:solidFill>
              </a:rPr>
              <a:t>=</a:t>
            </a:r>
            <a:r>
              <a:rPr lang="en-US" altLang="zh-CN" sz="1800" dirty="0">
                <a:solidFill>
                  <a:schemeClr val="tx1"/>
                </a:solidFill>
              </a:rPr>
              <a:t>(4</a:t>
            </a:r>
            <a:r>
              <a:rPr lang="zh-CN" altLang="en-US" sz="1800" dirty="0">
                <a:solidFill>
                  <a:schemeClr val="tx1"/>
                </a:solidFill>
              </a:rPr>
              <a:t>～</a:t>
            </a:r>
            <a:r>
              <a:rPr lang="en-US" altLang="zh-CN" sz="1800" dirty="0">
                <a:solidFill>
                  <a:schemeClr val="tx1"/>
                </a:solidFill>
              </a:rPr>
              <a:t>5)D</a:t>
            </a:r>
            <a:r>
              <a:rPr lang="zh-CN" altLang="en-US" sz="1800" dirty="0">
                <a:solidFill>
                  <a:schemeClr val="tx1"/>
                </a:solidFill>
              </a:rPr>
              <a:t>，</a:t>
            </a:r>
            <a:r>
              <a:rPr lang="en-US" altLang="zh-CN" sz="1800" dirty="0" err="1">
                <a:solidFill>
                  <a:schemeClr val="tx1"/>
                </a:solidFill>
              </a:rPr>
              <a:t>d</a:t>
            </a:r>
            <a:r>
              <a:rPr lang="en-US" altLang="zh-CN" sz="1800" baseline="-25000" dirty="0" err="1">
                <a:solidFill>
                  <a:schemeClr val="tx1"/>
                </a:solidFill>
              </a:rPr>
              <a:t>GP</a:t>
            </a:r>
            <a:r>
              <a:rPr lang="zh-CN" altLang="en-US" dirty="0">
                <a:solidFill>
                  <a:schemeClr val="tx1"/>
                </a:solidFill>
              </a:rPr>
              <a:t>≈</a:t>
            </a:r>
            <a:r>
              <a:rPr lang="en-US" altLang="zh-CN" sz="1800" dirty="0">
                <a:solidFill>
                  <a:schemeClr val="tx1"/>
                </a:solidFill>
              </a:rPr>
              <a:t>0.618d</a:t>
            </a:r>
            <a:r>
              <a:rPr lang="en-US" altLang="zh-CN" sz="1800" baseline="-25000" dirty="0">
                <a:solidFill>
                  <a:schemeClr val="tx1"/>
                </a:solidFill>
              </a:rPr>
              <a:t>GC</a:t>
            </a:r>
            <a:endParaRPr lang="en-US" altLang="zh-CN" baseline="-25000" dirty="0">
              <a:solidFill>
                <a:schemeClr val="tx1"/>
              </a:solidFill>
            </a:endParaRPr>
          </a:p>
        </p:txBody>
      </p:sp>
      <p:sp>
        <p:nvSpPr>
          <p:cNvPr id="17" name="文本框 16">
            <a:extLst>
              <a:ext uri="{FF2B5EF4-FFF2-40B4-BE49-F238E27FC236}">
                <a16:creationId xmlns:a16="http://schemas.microsoft.com/office/drawing/2014/main" id="{1EEDAF6E-F2E5-462C-8121-618A233A22EF}"/>
              </a:ext>
            </a:extLst>
          </p:cNvPr>
          <p:cNvSpPr txBox="1"/>
          <p:nvPr/>
        </p:nvSpPr>
        <p:spPr>
          <a:xfrm>
            <a:off x="1559496" y="5905989"/>
            <a:ext cx="3170858" cy="369332"/>
          </a:xfrm>
          <a:prstGeom prst="rect">
            <a:avLst/>
          </a:prstGeom>
          <a:noFill/>
        </p:spPr>
        <p:txBody>
          <a:bodyPr wrap="square">
            <a:spAutoFit/>
          </a:bodyPr>
          <a:lstStyle/>
          <a:p>
            <a:r>
              <a:rPr lang="en-US" altLang="zh-CN" sz="1800" dirty="0" err="1">
                <a:solidFill>
                  <a:schemeClr val="tx1"/>
                </a:solidFill>
              </a:rPr>
              <a:t>d</a:t>
            </a:r>
            <a:r>
              <a:rPr lang="en-US" altLang="zh-CN" sz="1800" baseline="-25000" dirty="0" err="1">
                <a:solidFill>
                  <a:schemeClr val="tx1"/>
                </a:solidFill>
              </a:rPr>
              <a:t>GC</a:t>
            </a:r>
            <a:r>
              <a:rPr lang="en-US" altLang="zh-CN" dirty="0">
                <a:solidFill>
                  <a:schemeClr val="tx1"/>
                </a:solidFill>
              </a:rPr>
              <a:t>=</a:t>
            </a:r>
            <a:r>
              <a:rPr lang="en-US" altLang="zh-CN" sz="1800" dirty="0">
                <a:solidFill>
                  <a:schemeClr val="tx1"/>
                </a:solidFill>
              </a:rPr>
              <a:t> </a:t>
            </a:r>
            <a:r>
              <a:rPr lang="en-US" altLang="zh-CN" sz="1800" dirty="0" err="1">
                <a:solidFill>
                  <a:schemeClr val="tx1"/>
                </a:solidFill>
              </a:rPr>
              <a:t>d</a:t>
            </a:r>
            <a:r>
              <a:rPr lang="en-US" altLang="zh-CN" sz="1800" baseline="-25000" dirty="0" err="1">
                <a:solidFill>
                  <a:schemeClr val="tx1"/>
                </a:solidFill>
              </a:rPr>
              <a:t>GP</a:t>
            </a:r>
            <a:r>
              <a:rPr lang="en-US" altLang="zh-CN" sz="1800" dirty="0">
                <a:solidFill>
                  <a:schemeClr val="tx1"/>
                </a:solidFill>
              </a:rPr>
              <a:t>=(4</a:t>
            </a:r>
            <a:r>
              <a:rPr lang="zh-CN" altLang="en-US" sz="1800" dirty="0">
                <a:solidFill>
                  <a:schemeClr val="tx1"/>
                </a:solidFill>
              </a:rPr>
              <a:t>～</a:t>
            </a:r>
            <a:r>
              <a:rPr lang="en-US" altLang="zh-CN" sz="1800" dirty="0">
                <a:solidFill>
                  <a:schemeClr val="tx1"/>
                </a:solidFill>
              </a:rPr>
              <a:t>5)D</a:t>
            </a:r>
            <a:r>
              <a:rPr lang="zh-CN" altLang="en-US" sz="1800" dirty="0">
                <a:solidFill>
                  <a:schemeClr val="tx1"/>
                </a:solidFill>
              </a:rPr>
              <a:t>，</a:t>
            </a:r>
            <a:r>
              <a:rPr lang="zh-CN" altLang="en-US" sz="1800" dirty="0">
                <a:sym typeface="Symbol" panose="05050102010706020507" pitchFamily="18" charset="2"/>
              </a:rPr>
              <a:t> </a:t>
            </a:r>
            <a:r>
              <a:rPr lang="zh-CN" altLang="en-US" sz="1800" dirty="0">
                <a:solidFill>
                  <a:schemeClr val="tx1"/>
                </a:solidFill>
                <a:sym typeface="Symbol" panose="05050102010706020507" pitchFamily="18" charset="2"/>
              </a:rPr>
              <a:t></a:t>
            </a:r>
            <a:r>
              <a:rPr lang="zh-CN" altLang="en-US" sz="1800" dirty="0">
                <a:solidFill>
                  <a:schemeClr val="tx1"/>
                </a:solidFill>
              </a:rPr>
              <a:t>≈</a:t>
            </a:r>
            <a:r>
              <a:rPr lang="en-US" altLang="zh-CN" sz="1800" dirty="0">
                <a:solidFill>
                  <a:schemeClr val="tx1"/>
                </a:solidFill>
              </a:rPr>
              <a:t>30</a:t>
            </a:r>
            <a:r>
              <a:rPr lang="en-US" altLang="zh-CN" sz="1800" baseline="30000" dirty="0">
                <a:solidFill>
                  <a:schemeClr val="tx1"/>
                </a:solidFill>
                <a:sym typeface="Symbol" panose="05050102010706020507" pitchFamily="18" charset="2"/>
              </a:rPr>
              <a:t></a:t>
            </a:r>
            <a:endParaRPr lang="en-US" altLang="zh-CN" baseline="-25000" dirty="0">
              <a:solidFill>
                <a:schemeClr val="tx1"/>
              </a:solidFill>
            </a:endParaRPr>
          </a:p>
        </p:txBody>
      </p:sp>
      <p:sp>
        <p:nvSpPr>
          <p:cNvPr id="19" name="文本框 18">
            <a:extLst>
              <a:ext uri="{FF2B5EF4-FFF2-40B4-BE49-F238E27FC236}">
                <a16:creationId xmlns:a16="http://schemas.microsoft.com/office/drawing/2014/main" id="{8AE9013C-B3D0-4F0F-9D4E-9E126772F62C}"/>
              </a:ext>
            </a:extLst>
          </p:cNvPr>
          <p:cNvSpPr txBox="1"/>
          <p:nvPr/>
        </p:nvSpPr>
        <p:spPr>
          <a:xfrm>
            <a:off x="6096000" y="5157192"/>
            <a:ext cx="5821543" cy="400110"/>
          </a:xfrm>
          <a:prstGeom prst="rect">
            <a:avLst/>
          </a:prstGeom>
          <a:noFill/>
        </p:spPr>
        <p:txBody>
          <a:bodyPr wrap="square">
            <a:spAutoFit/>
          </a:bodyPr>
          <a:lstStyle/>
          <a:p>
            <a:r>
              <a:rPr lang="zh-CN" altLang="en-US" sz="2000" dirty="0">
                <a:solidFill>
                  <a:schemeClr val="tx1"/>
                </a:solidFill>
                <a:latin typeface="+mn-ea"/>
                <a:ea typeface="+mn-ea"/>
              </a:rPr>
              <a:t>测量时也应将电压极前后移动再测</a:t>
            </a:r>
            <a:r>
              <a:rPr lang="en-US" altLang="zh-CN" sz="2000" dirty="0">
                <a:solidFill>
                  <a:schemeClr val="tx1"/>
                </a:solidFill>
                <a:latin typeface="+mn-ea"/>
                <a:ea typeface="+mn-ea"/>
              </a:rPr>
              <a:t>2</a:t>
            </a:r>
            <a:r>
              <a:rPr lang="zh-CN" altLang="en-US" sz="2000" dirty="0">
                <a:solidFill>
                  <a:schemeClr val="tx1"/>
                </a:solidFill>
                <a:latin typeface="+mn-ea"/>
                <a:ea typeface="+mn-ea"/>
              </a:rPr>
              <a:t>次，共测</a:t>
            </a:r>
            <a:r>
              <a:rPr lang="en-US" altLang="zh-CN" sz="2000" dirty="0">
                <a:solidFill>
                  <a:schemeClr val="tx1"/>
                </a:solidFill>
                <a:latin typeface="+mn-ea"/>
                <a:ea typeface="+mn-ea"/>
              </a:rPr>
              <a:t>3</a:t>
            </a:r>
            <a:r>
              <a:rPr lang="zh-CN" altLang="en-US" sz="2000" dirty="0">
                <a:solidFill>
                  <a:schemeClr val="tx1"/>
                </a:solidFill>
                <a:latin typeface="+mn-ea"/>
                <a:ea typeface="+mn-ea"/>
              </a:rPr>
              <a:t>次。</a:t>
            </a:r>
          </a:p>
        </p:txBody>
      </p:sp>
      <p:sp>
        <p:nvSpPr>
          <p:cNvPr id="12" name="内容占位符 2">
            <a:extLst>
              <a:ext uri="{FF2B5EF4-FFF2-40B4-BE49-F238E27FC236}">
                <a16:creationId xmlns:a16="http://schemas.microsoft.com/office/drawing/2014/main" id="{B82781F4-C097-481C-AD9D-58A30B05A98D}"/>
              </a:ext>
            </a:extLst>
          </p:cNvPr>
          <p:cNvSpPr txBox="1">
            <a:spLocks/>
          </p:cNvSpPr>
          <p:nvPr/>
        </p:nvSpPr>
        <p:spPr>
          <a:xfrm>
            <a:off x="6005090" y="3412054"/>
            <a:ext cx="5821543" cy="14663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spcAft>
                <a:spcPts val="0"/>
              </a:spcAft>
              <a:buFontTx/>
              <a:buChar char="•"/>
            </a:pPr>
            <a:r>
              <a:rPr lang="zh-CN" altLang="en-US" dirty="0"/>
              <a:t>当远距离放线有困难时，在土壤电阻率均匀地区，</a:t>
            </a:r>
            <a:r>
              <a:rPr lang="en-US" altLang="zh-CN" dirty="0" err="1"/>
              <a:t>d</a:t>
            </a:r>
            <a:r>
              <a:rPr lang="en-US" altLang="zh-CN" baseline="-25000" dirty="0" err="1"/>
              <a:t>GC</a:t>
            </a:r>
            <a:r>
              <a:rPr lang="zh-CN" altLang="en-US" dirty="0"/>
              <a:t>可取</a:t>
            </a:r>
            <a:r>
              <a:rPr lang="en-US" altLang="zh-CN" dirty="0"/>
              <a:t>2D; </a:t>
            </a:r>
            <a:r>
              <a:rPr lang="zh-CN" altLang="en-US" dirty="0"/>
              <a:t>当土壤电阻率不均匀时，</a:t>
            </a:r>
            <a:r>
              <a:rPr lang="en-US" altLang="zh-CN" dirty="0" err="1"/>
              <a:t>d</a:t>
            </a:r>
            <a:r>
              <a:rPr lang="en-US" altLang="zh-CN" baseline="-25000" dirty="0" err="1"/>
              <a:t>GP</a:t>
            </a:r>
            <a:r>
              <a:rPr lang="zh-CN" altLang="en-US" dirty="0"/>
              <a:t>可取</a:t>
            </a:r>
            <a:r>
              <a:rPr lang="en-US" altLang="zh-CN" dirty="0"/>
              <a:t>3D</a:t>
            </a:r>
            <a:r>
              <a:rPr lang="zh-CN" altLang="en-US" dirty="0"/>
              <a:t>左右。</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54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P spid="8" grpId="0"/>
      <p:bldP spid="9" grpId="0"/>
      <p:bldP spid="16" grpId="0"/>
      <p:bldP spid="17" grpId="0"/>
      <p:bldP spid="1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085371" cy="574183"/>
          </a:xfrm>
        </p:spPr>
        <p:txBody>
          <a:bodyPr>
            <a:normAutofit/>
          </a:bodyPr>
          <a:lstStyle/>
          <a:p>
            <a:r>
              <a:rPr lang="zh-CN" altLang="zh-CN" dirty="0">
                <a:ea typeface="宋体" panose="02010600030101010101" pitchFamily="2" charset="-122"/>
              </a:rPr>
              <a:t>电磁式电压互感器测量误差分析</a:t>
            </a:r>
            <a:endParaRPr lang="zh-CN" altLang="en-US" dirty="0"/>
          </a:p>
        </p:txBody>
      </p:sp>
      <p:graphicFrame>
        <p:nvGraphicFramePr>
          <p:cNvPr id="19" name="Object 1"/>
          <p:cNvGraphicFramePr>
            <a:graphicFrameLocks noChangeAspect="1"/>
          </p:cNvGraphicFramePr>
          <p:nvPr>
            <p:extLst>
              <p:ext uri="{D42A27DB-BD31-4B8C-83A1-F6EECF244321}">
                <p14:modId xmlns:p14="http://schemas.microsoft.com/office/powerpoint/2010/main" val="1679824944"/>
              </p:ext>
            </p:extLst>
          </p:nvPr>
        </p:nvGraphicFramePr>
        <p:xfrm>
          <a:off x="121624" y="1812252"/>
          <a:ext cx="5876925" cy="4514850"/>
        </p:xfrm>
        <a:graphic>
          <a:graphicData uri="http://schemas.openxmlformats.org/presentationml/2006/ole">
            <mc:AlternateContent xmlns:mc="http://schemas.openxmlformats.org/markup-compatibility/2006">
              <mc:Choice xmlns:v="urn:schemas-microsoft-com:vml" Requires="v">
                <p:oleObj spid="_x0000_s3094" name="Visio" r:id="rId3" imgW="5141946" imgH="3941170" progId="Visio.Drawing.11">
                  <p:embed/>
                </p:oleObj>
              </mc:Choice>
              <mc:Fallback>
                <p:oleObj name="Visio" r:id="rId3" imgW="5141946" imgH="3941170" progId="Visio.Drawing.11">
                  <p:embed/>
                  <p:pic>
                    <p:nvPicPr>
                      <p:cNvPr id="0" name=""/>
                      <p:cNvPicPr>
                        <a:picLocks noChangeAspect="1" noChangeArrowheads="1"/>
                      </p:cNvPicPr>
                      <p:nvPr/>
                    </p:nvPicPr>
                    <p:blipFill>
                      <a:blip r:embed="rId4"/>
                      <a:srcRect/>
                      <a:stretch>
                        <a:fillRect/>
                      </a:stretch>
                    </p:blipFill>
                    <p:spPr bwMode="auto">
                      <a:xfrm>
                        <a:off x="121624" y="1812252"/>
                        <a:ext cx="5876925" cy="4514850"/>
                      </a:xfrm>
                      <a:prstGeom prst="rect">
                        <a:avLst/>
                      </a:prstGeom>
                      <a:noFill/>
                    </p:spPr>
                  </p:pic>
                </p:oleObj>
              </mc:Fallback>
            </mc:AlternateContent>
          </a:graphicData>
        </a:graphic>
      </p:graphicFrame>
      <p:sp>
        <p:nvSpPr>
          <p:cNvPr id="28" name="矩形 5"/>
          <p:cNvSpPr>
            <a:spLocks noChangeArrowheads="1"/>
          </p:cNvSpPr>
          <p:nvPr/>
        </p:nvSpPr>
        <p:spPr bwMode="auto">
          <a:xfrm>
            <a:off x="1204396" y="5935517"/>
            <a:ext cx="351147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1600" dirty="0">
                <a:latin typeface="Tahoma" panose="020B0604030504040204" pitchFamily="34" charset="0"/>
                <a:ea typeface="宋体" panose="02010600030101010101" pitchFamily="2" charset="-122"/>
              </a:rPr>
              <a:t>电压互感器变比、相角误差相量图</a:t>
            </a:r>
            <a:endParaRPr kumimoji="1" lang="zh-CN" altLang="en-US" sz="1600"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3" name="Object 14"/>
              <p:cNvSpPr txBox="1"/>
              <p:nvPr/>
            </p:nvSpPr>
            <p:spPr bwMode="auto">
              <a:xfrm>
                <a:off x="6186488" y="2500313"/>
                <a:ext cx="5443537" cy="1081087"/>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𝑢</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𝑈</m:t>
                                  </m:r>
                                </m:sub>
                              </m:sSub>
                            </m:den>
                          </m:f>
                        </m:num>
                        <m:den>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𝑈</m:t>
                                  </m:r>
                                </m:sub>
                              </m:sSub>
                            </m:den>
                          </m:f>
                        </m:den>
                      </m:f>
                      <m:r>
                        <a:rPr lang="zh-CN" altLang="en-US" i="1">
                          <a:solidFill>
                            <a:srgbClr val="000000"/>
                          </a:solidFill>
                          <a:latin typeface="Cambria Math" panose="02040503050406030204" pitchFamily="18" charset="0"/>
                        </a:rPr>
                        <m:t>×100=</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𝑈</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×100%</m:t>
                      </m:r>
                      <m:r>
                        <a:rPr lang="zh-CN" altLang="en-US" i="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×100%</m:t>
                      </m:r>
                    </m:oMath>
                  </m:oMathPara>
                </a14:m>
                <a:endParaRPr lang="zh-CN" altLang="en-US"/>
              </a:p>
            </p:txBody>
          </p:sp>
        </mc:Choice>
        <mc:Fallback xmlns="">
          <p:sp>
            <p:nvSpPr>
              <p:cNvPr id="33" name="Object 14"/>
              <p:cNvSpPr txBox="1">
                <a:spLocks noRot="1" noChangeAspect="1" noMove="1" noResize="1" noEditPoints="1" noAdjustHandles="1" noChangeArrowheads="1" noChangeShapeType="1" noTextEdit="1"/>
              </p:cNvSpPr>
              <p:nvPr/>
            </p:nvSpPr>
            <p:spPr bwMode="auto">
              <a:xfrm>
                <a:off x="6186488" y="2500313"/>
                <a:ext cx="5443537" cy="10810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bject 16"/>
              <p:cNvSpPr txBox="1"/>
              <p:nvPr/>
            </p:nvSpPr>
            <p:spPr bwMode="auto">
              <a:xfrm>
                <a:off x="7183363" y="3527674"/>
                <a:ext cx="936625" cy="7651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𝐾</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2</m:t>
                              </m:r>
                            </m:sub>
                          </m:sSub>
                        </m:den>
                      </m:f>
                    </m:oMath>
                  </m:oMathPara>
                </a14:m>
                <a:endParaRPr lang="zh-CN" altLang="en-US" dirty="0"/>
              </a:p>
            </p:txBody>
          </p:sp>
        </mc:Choice>
        <mc:Fallback xmlns="">
          <p:sp>
            <p:nvSpPr>
              <p:cNvPr id="34" name="Object 16"/>
              <p:cNvSpPr txBox="1">
                <a:spLocks noRot="1" noChangeAspect="1" noMove="1" noResize="1" noEditPoints="1" noAdjustHandles="1" noChangeArrowheads="1" noChangeShapeType="1" noTextEdit="1"/>
              </p:cNvSpPr>
              <p:nvPr/>
            </p:nvSpPr>
            <p:spPr bwMode="auto">
              <a:xfrm>
                <a:off x="7183363" y="3527674"/>
                <a:ext cx="936625" cy="7651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bject 18"/>
              <p:cNvSpPr txBox="1"/>
              <p:nvPr/>
            </p:nvSpPr>
            <p:spPr bwMode="auto">
              <a:xfrm>
                <a:off x="8499475" y="3501008"/>
                <a:ext cx="2336800" cy="7127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𝑢</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𝐾</m:t>
                              </m:r>
                            </m:e>
                            <m:sub>
                              <m:r>
                                <a:rPr lang="zh-CN" altLang="en-US" i="1">
                                  <a:solidFill>
                                    <a:srgbClr val="000000"/>
                                  </a:solidFill>
                                  <a:latin typeface="Cambria Math" panose="02040503050406030204" pitchFamily="18" charset="0"/>
                                </a:rPr>
                                <m:t>𝑈</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𝐾</m:t>
                          </m:r>
                        </m:num>
                        <m:den>
                          <m:r>
                            <a:rPr lang="zh-CN" altLang="en-US" i="1">
                              <a:solidFill>
                                <a:srgbClr val="000000"/>
                              </a:solidFill>
                              <a:latin typeface="Cambria Math" panose="02040503050406030204" pitchFamily="18" charset="0"/>
                            </a:rPr>
                            <m:t>𝐾</m:t>
                          </m:r>
                        </m:den>
                      </m:f>
                      <m:r>
                        <a:rPr lang="zh-CN" altLang="en-US" i="1">
                          <a:solidFill>
                            <a:srgbClr val="000000"/>
                          </a:solidFill>
                          <a:latin typeface="Cambria Math" panose="02040503050406030204" pitchFamily="18" charset="0"/>
                        </a:rPr>
                        <m:t>×100%</m:t>
                      </m:r>
                    </m:oMath>
                  </m:oMathPara>
                </a14:m>
                <a:endParaRPr lang="zh-CN" altLang="en-US" dirty="0"/>
              </a:p>
            </p:txBody>
          </p:sp>
        </mc:Choice>
        <mc:Fallback xmlns="">
          <p:sp>
            <p:nvSpPr>
              <p:cNvPr id="35" name="Object 18"/>
              <p:cNvSpPr txBox="1">
                <a:spLocks noRot="1" noChangeAspect="1" noMove="1" noResize="1" noEditPoints="1" noAdjustHandles="1" noChangeArrowheads="1" noChangeShapeType="1" noTextEdit="1"/>
              </p:cNvSpPr>
              <p:nvPr/>
            </p:nvSpPr>
            <p:spPr bwMode="auto">
              <a:xfrm>
                <a:off x="8499475" y="3501008"/>
                <a:ext cx="2336800" cy="7127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Object 23"/>
              <p:cNvSpPr txBox="1"/>
              <p:nvPr/>
            </p:nvSpPr>
            <p:spPr bwMode="auto">
              <a:xfrm>
                <a:off x="6888088" y="5006396"/>
                <a:ext cx="341313" cy="54768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𝛿</m:t>
                          </m:r>
                        </m:e>
                        <m:sub>
                          <m:r>
                            <m:rPr>
                              <m:sty m:val="p"/>
                            </m:rPr>
                            <a:rPr lang="zh-CN" altLang="en-US" i="0">
                              <a:solidFill>
                                <a:srgbClr val="000000"/>
                              </a:solidFill>
                              <a:latin typeface="Cambria Math" panose="02040503050406030204" pitchFamily="18" charset="0"/>
                            </a:rPr>
                            <m:t>u</m:t>
                          </m:r>
                        </m:sub>
                        <m:sup>
                          <m:r>
                            <a:rPr lang="zh-CN" altLang="en-US" i="1">
                              <a:solidFill>
                                <a:srgbClr val="000000"/>
                              </a:solidFill>
                              <a:latin typeface="Cambria Math" panose="02040503050406030204" pitchFamily="18" charset="0"/>
                            </a:rPr>
                            <m:t>′</m:t>
                          </m:r>
                        </m:sup>
                      </m:sSubSup>
                    </m:oMath>
                  </m:oMathPara>
                </a14:m>
                <a:endParaRPr lang="zh-CN" altLang="en-US"/>
              </a:p>
            </p:txBody>
          </p:sp>
        </mc:Choice>
        <mc:Fallback xmlns="">
          <p:sp>
            <p:nvSpPr>
              <p:cNvPr id="37" name="Object 23"/>
              <p:cNvSpPr txBox="1">
                <a:spLocks noRot="1" noChangeAspect="1" noMove="1" noResize="1" noEditPoints="1" noAdjustHandles="1" noChangeArrowheads="1" noChangeShapeType="1" noTextEdit="1"/>
              </p:cNvSpPr>
              <p:nvPr/>
            </p:nvSpPr>
            <p:spPr bwMode="auto">
              <a:xfrm>
                <a:off x="6888088" y="5006396"/>
                <a:ext cx="341313" cy="547688"/>
              </a:xfrm>
              <a:prstGeom prst="rect">
                <a:avLst/>
              </a:prstGeom>
              <a:blipFill>
                <a:blip r:embed="rId8"/>
                <a:stretch>
                  <a:fillRect r="-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6354958" y="5083763"/>
                <a:ext cx="5430490" cy="1217641"/>
              </a:xfrm>
              <a:prstGeom prst="rect">
                <a:avLst/>
              </a:prstGeom>
            </p:spPr>
            <p:txBody>
              <a:bodyPr wrap="square">
                <a:spAutoFit/>
              </a:bodyPr>
              <a:lstStyle/>
              <a:p>
                <a:pPr lvl="0" algn="just"/>
                <a:r>
                  <a:rPr lang="zh-CN" altLang="en-US" dirty="0">
                    <a:solidFill>
                      <a:srgbClr val="FF0000"/>
                    </a:solidFill>
                  </a:rPr>
                  <a:t>角差     </a:t>
                </a:r>
                <a:r>
                  <a:rPr lang="zh-CN" altLang="en-US" dirty="0"/>
                  <a:t>：     与</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𝑈</m:t>
                            </m:r>
                          </m:e>
                        </m:acc>
                      </m:e>
                      <m:sub>
                        <m:r>
                          <a:rPr lang="en-US" altLang="zh-CN" i="1">
                            <a:latin typeface="Cambria Math" panose="02040503050406030204" pitchFamily="18" charset="0"/>
                          </a:rPr>
                          <m:t>1</m:t>
                        </m:r>
                      </m:sub>
                    </m:sSub>
                  </m:oMath>
                </a14:m>
                <a:r>
                  <a:rPr lang="zh-CN" altLang="en-US" dirty="0"/>
                  <a:t>间的夹角。</a:t>
                </a:r>
                <a:endParaRPr lang="en-US" altLang="zh-CN" dirty="0"/>
              </a:p>
              <a:p>
                <a:pPr lvl="0" algn="just"/>
                <a:endParaRPr lang="en-US" altLang="zh-CN" dirty="0"/>
              </a:p>
              <a:p>
                <a:pPr lvl="0" algn="just"/>
                <a:r>
                  <a:rPr lang="zh-CN" altLang="en-US" dirty="0"/>
                  <a:t>当       超前于</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𝑈</m:t>
                            </m:r>
                          </m:e>
                        </m:acc>
                      </m:e>
                      <m:sub>
                        <m:r>
                          <a:rPr lang="en-US" altLang="zh-CN" i="1">
                            <a:latin typeface="Cambria Math" panose="02040503050406030204" pitchFamily="18" charset="0"/>
                          </a:rPr>
                          <m:t>1</m:t>
                        </m:r>
                      </m:sub>
                    </m:sSub>
                  </m:oMath>
                </a14:m>
                <a:r>
                  <a:rPr lang="zh-CN" altLang="en-US" dirty="0"/>
                  <a:t>时，角差为正值，反之角差为负值</a:t>
                </a:r>
              </a:p>
              <a:p>
                <a:pPr algn="just"/>
                <a:endParaRPr lang="en-US" altLang="zh-CN" dirty="0"/>
              </a:p>
            </p:txBody>
          </p:sp>
        </mc:Choice>
        <mc:Fallback xmlns="">
          <p:sp>
            <p:nvSpPr>
              <p:cNvPr id="38" name="矩形 37"/>
              <p:cNvSpPr>
                <a:spLocks noRot="1" noChangeAspect="1" noMove="1" noResize="1" noEditPoints="1" noAdjustHandles="1" noChangeArrowheads="1" noChangeShapeType="1" noTextEdit="1"/>
              </p:cNvSpPr>
              <p:nvPr/>
            </p:nvSpPr>
            <p:spPr>
              <a:xfrm>
                <a:off x="6354958" y="5083763"/>
                <a:ext cx="5430490" cy="1217641"/>
              </a:xfrm>
              <a:prstGeom prst="rect">
                <a:avLst/>
              </a:prstGeom>
              <a:blipFill rotWithShape="0">
                <a:blip r:embed="rId13"/>
                <a:stretch>
                  <a:fillRect l="-898" t="-3500"/>
                </a:stretch>
              </a:blipFill>
            </p:spPr>
            <p:txBody>
              <a:bodyPr/>
              <a:lstStyle/>
              <a:p>
                <a:r>
                  <a:rPr lang="zh-CN" altLang="en-US">
                    <a:noFill/>
                  </a:rPr>
                  <a:t> </a:t>
                </a:r>
              </a:p>
            </p:txBody>
          </p:sp>
        </mc:Fallback>
      </mc:AlternateContent>
      <p:sp>
        <p:nvSpPr>
          <p:cNvPr id="40" name="矩形 39"/>
          <p:cNvSpPr/>
          <p:nvPr/>
        </p:nvSpPr>
        <p:spPr>
          <a:xfrm>
            <a:off x="6354958" y="1700361"/>
            <a:ext cx="4934001" cy="646331"/>
          </a:xfrm>
          <a:prstGeom prst="rect">
            <a:avLst/>
          </a:prstGeom>
        </p:spPr>
        <p:txBody>
          <a:bodyPr wrap="square">
            <a:spAutoFit/>
          </a:bodyPr>
          <a:lstStyle/>
          <a:p>
            <a:pPr algn="just"/>
            <a:r>
              <a:rPr lang="zh-CN" altLang="en-US" dirty="0">
                <a:solidFill>
                  <a:srgbClr val="FF0000"/>
                </a:solidFill>
              </a:rPr>
              <a:t>比差</a:t>
            </a:r>
            <a:r>
              <a:rPr lang="zh-CN" altLang="en-US" dirty="0"/>
              <a:t>：二次侧电压</a:t>
            </a:r>
            <a:r>
              <a:rPr lang="en-US" altLang="zh-CN" dirty="0"/>
              <a:t>U</a:t>
            </a:r>
            <a:r>
              <a:rPr lang="en-US" altLang="zh-CN" baseline="-25000" dirty="0"/>
              <a:t>2</a:t>
            </a:r>
            <a:r>
              <a:rPr lang="zh-CN" altLang="en-US" dirty="0"/>
              <a:t>与一次侧电压折算到二次回路的电压的差值与其的比值</a:t>
            </a:r>
            <a:endParaRPr lang="en-US" altLang="zh-CN" dirty="0"/>
          </a:p>
        </p:txBody>
      </p:sp>
      <mc:AlternateContent xmlns:mc="http://schemas.openxmlformats.org/markup-compatibility/2006" xmlns:a14="http://schemas.microsoft.com/office/drawing/2010/main">
        <mc:Choice Requires="a14">
          <p:sp>
            <p:nvSpPr>
              <p:cNvPr id="41" name="Object 14"/>
              <p:cNvSpPr txBox="1"/>
              <p:nvPr/>
            </p:nvSpPr>
            <p:spPr bwMode="auto">
              <a:xfrm>
                <a:off x="7387881" y="5112616"/>
                <a:ext cx="374650" cy="354013"/>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0">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𝑈</m:t>
                              </m:r>
                            </m:e>
                          </m:acc>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oMath>
                  </m:oMathPara>
                </a14:m>
                <a:endParaRPr lang="zh-CN" altLang="en-US"/>
              </a:p>
            </p:txBody>
          </p:sp>
        </mc:Choice>
        <mc:Fallback xmlns="">
          <p:sp>
            <p:nvSpPr>
              <p:cNvPr id="41" name="Object 14"/>
              <p:cNvSpPr txBox="1">
                <a:spLocks noRot="1" noChangeAspect="1" noMove="1" noResize="1" noEditPoints="1" noAdjustHandles="1" noChangeArrowheads="1" noChangeShapeType="1" noTextEdit="1"/>
              </p:cNvSpPr>
              <p:nvPr/>
            </p:nvSpPr>
            <p:spPr bwMode="auto">
              <a:xfrm>
                <a:off x="7387881" y="5112616"/>
                <a:ext cx="374650" cy="354013"/>
              </a:xfrm>
              <a:prstGeom prst="rect">
                <a:avLst/>
              </a:prstGeom>
              <a:blipFill>
                <a:blip r:embed="rId14"/>
                <a:stretch>
                  <a:fillRect r="-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Object 14"/>
              <p:cNvSpPr txBox="1"/>
              <p:nvPr/>
            </p:nvSpPr>
            <p:spPr bwMode="auto">
              <a:xfrm>
                <a:off x="6701970" y="5692583"/>
                <a:ext cx="374650" cy="354013"/>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0">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𝑈</m:t>
                              </m:r>
                            </m:e>
                          </m:acc>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oMath>
                  </m:oMathPara>
                </a14:m>
                <a:endParaRPr lang="zh-CN" altLang="en-US"/>
              </a:p>
            </p:txBody>
          </p:sp>
        </mc:Choice>
        <mc:Fallback xmlns="">
          <p:sp>
            <p:nvSpPr>
              <p:cNvPr id="42" name="Object 14"/>
              <p:cNvSpPr txBox="1">
                <a:spLocks noRot="1" noChangeAspect="1" noMove="1" noResize="1" noEditPoints="1" noAdjustHandles="1" noChangeArrowheads="1" noChangeShapeType="1" noTextEdit="1"/>
              </p:cNvSpPr>
              <p:nvPr/>
            </p:nvSpPr>
            <p:spPr bwMode="auto">
              <a:xfrm>
                <a:off x="6701970" y="5692583"/>
                <a:ext cx="374650" cy="354013"/>
              </a:xfrm>
              <a:prstGeom prst="rect">
                <a:avLst/>
              </a:prstGeom>
              <a:blipFill>
                <a:blip r:embed="rId15"/>
                <a:stretch>
                  <a:fillRect r="-17742"/>
                </a:stretch>
              </a:blipFill>
            </p:spPr>
            <p:txBody>
              <a:bodyPr/>
              <a:lstStyle/>
              <a:p>
                <a:r>
                  <a:rPr lang="zh-CN" altLang="en-US">
                    <a:noFill/>
                  </a:rPr>
                  <a:t> </a:t>
                </a:r>
              </a:p>
            </p:txBody>
          </p:sp>
        </mc:Fallback>
      </mc:AlternateContent>
      <p:cxnSp>
        <p:nvCxnSpPr>
          <p:cNvPr id="3" name="直接箭头连接符 2"/>
          <p:cNvCxnSpPr/>
          <p:nvPr/>
        </p:nvCxnSpPr>
        <p:spPr>
          <a:xfrm flipH="1" flipV="1">
            <a:off x="5346430" y="2601818"/>
            <a:ext cx="1355540" cy="179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5531372" y="2081384"/>
            <a:ext cx="1545248" cy="55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459888" y="2498412"/>
            <a:ext cx="954107" cy="276999"/>
          </a:xfrm>
          <a:prstGeom prst="rect">
            <a:avLst/>
          </a:prstGeom>
        </p:spPr>
        <p:txBody>
          <a:bodyPr wrap="none">
            <a:spAutoFit/>
          </a:bodyPr>
          <a:lstStyle/>
          <a:p>
            <a:r>
              <a:rPr lang="zh-CN" altLang="en-US" sz="1200" dirty="0"/>
              <a:t>二次侧电压</a:t>
            </a:r>
          </a:p>
        </p:txBody>
      </p:sp>
      <p:sp>
        <p:nvSpPr>
          <p:cNvPr id="18" name="矩形 17"/>
          <p:cNvSpPr/>
          <p:nvPr/>
        </p:nvSpPr>
        <p:spPr>
          <a:xfrm>
            <a:off x="4136683" y="1812252"/>
            <a:ext cx="2031325" cy="276999"/>
          </a:xfrm>
          <a:prstGeom prst="rect">
            <a:avLst/>
          </a:prstGeom>
        </p:spPr>
        <p:txBody>
          <a:bodyPr wrap="none">
            <a:spAutoFit/>
          </a:bodyPr>
          <a:lstStyle/>
          <a:p>
            <a:r>
              <a:rPr lang="zh-CN" altLang="en-US" sz="1200" dirty="0"/>
              <a:t>一次侧折算到二次侧的电压</a:t>
            </a:r>
          </a:p>
        </p:txBody>
      </p:sp>
      <p:sp>
        <p:nvSpPr>
          <p:cNvPr id="21" name="矩形 20"/>
          <p:cNvSpPr/>
          <p:nvPr/>
        </p:nvSpPr>
        <p:spPr>
          <a:xfrm>
            <a:off x="4459888" y="4608537"/>
            <a:ext cx="2901756" cy="276999"/>
          </a:xfrm>
          <a:prstGeom prst="rect">
            <a:avLst/>
          </a:prstGeom>
        </p:spPr>
        <p:txBody>
          <a:bodyPr wrap="none">
            <a:spAutoFit/>
          </a:bodyPr>
          <a:lstStyle/>
          <a:p>
            <a:r>
              <a:rPr lang="zh-CN" altLang="en-US" sz="1200" dirty="0"/>
              <a:t>二次侧电压折算到一次侧，并旋转</a:t>
            </a:r>
            <a:r>
              <a:rPr lang="en-US" altLang="zh-CN" sz="1200" dirty="0"/>
              <a:t>180°</a:t>
            </a:r>
            <a:endParaRPr lang="zh-CN" altLang="en-US" sz="1200" dirty="0"/>
          </a:p>
        </p:txBody>
      </p:sp>
      <p:cxnSp>
        <p:nvCxnSpPr>
          <p:cNvPr id="22" name="直接箭头连接符 21"/>
          <p:cNvCxnSpPr/>
          <p:nvPr/>
        </p:nvCxnSpPr>
        <p:spPr>
          <a:xfrm flipH="1" flipV="1">
            <a:off x="6612462" y="4885536"/>
            <a:ext cx="859833" cy="271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920407" y="4658571"/>
            <a:ext cx="954107" cy="276999"/>
          </a:xfrm>
          <a:prstGeom prst="rect">
            <a:avLst/>
          </a:prstGeom>
        </p:spPr>
        <p:txBody>
          <a:bodyPr wrap="none">
            <a:spAutoFit/>
          </a:bodyPr>
          <a:lstStyle/>
          <a:p>
            <a:r>
              <a:rPr lang="zh-CN" altLang="en-US" sz="1200" dirty="0"/>
              <a:t>一次侧电压</a:t>
            </a:r>
          </a:p>
        </p:txBody>
      </p:sp>
      <p:cxnSp>
        <p:nvCxnSpPr>
          <p:cNvPr id="25" name="直接箭头连接符 24"/>
          <p:cNvCxnSpPr>
            <a:endCxn id="24" idx="2"/>
          </p:cNvCxnSpPr>
          <p:nvPr/>
        </p:nvCxnSpPr>
        <p:spPr>
          <a:xfrm flipV="1">
            <a:off x="8105349" y="4935570"/>
            <a:ext cx="292112" cy="24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Object 14"/>
              <p:cNvSpPr txBox="1"/>
              <p:nvPr/>
            </p:nvSpPr>
            <p:spPr bwMode="auto">
              <a:xfrm>
                <a:off x="390698" y="2686843"/>
                <a:ext cx="374650" cy="354013"/>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0">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𝑈</m:t>
                              </m:r>
                            </m:e>
                          </m:acc>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oMath>
                  </m:oMathPara>
                </a14:m>
                <a:endParaRPr lang="zh-CN" altLang="en-US"/>
              </a:p>
            </p:txBody>
          </p:sp>
        </mc:Choice>
        <mc:Fallback xmlns="">
          <p:sp>
            <p:nvSpPr>
              <p:cNvPr id="26" name="Object 14"/>
              <p:cNvSpPr txBox="1">
                <a:spLocks noRot="1" noChangeAspect="1" noMove="1" noResize="1" noEditPoints="1" noAdjustHandles="1" noChangeArrowheads="1" noChangeShapeType="1" noTextEdit="1"/>
              </p:cNvSpPr>
              <p:nvPr/>
            </p:nvSpPr>
            <p:spPr bwMode="auto">
              <a:xfrm>
                <a:off x="390698" y="2686843"/>
                <a:ext cx="374650" cy="354013"/>
              </a:xfrm>
              <a:prstGeom prst="rect">
                <a:avLst/>
              </a:prstGeom>
              <a:blipFill>
                <a:blip r:embed="rId15"/>
                <a:stretch>
                  <a:fillRect r="-17742"/>
                </a:stretch>
              </a:blipFill>
            </p:spPr>
            <p:txBody>
              <a:bodyPr/>
              <a:lstStyle/>
              <a:p>
                <a:r>
                  <a:rPr lang="zh-CN" altLang="en-US">
                    <a:noFill/>
                  </a:rPr>
                  <a:t> </a:t>
                </a:r>
              </a:p>
            </p:txBody>
          </p:sp>
        </mc:Fallback>
      </mc:AlternateContent>
      <p:cxnSp>
        <p:nvCxnSpPr>
          <p:cNvPr id="27" name="直接箭头连接符 26"/>
          <p:cNvCxnSpPr/>
          <p:nvPr/>
        </p:nvCxnSpPr>
        <p:spPr>
          <a:xfrm flipH="1" flipV="1">
            <a:off x="695400" y="3021177"/>
            <a:ext cx="864096" cy="660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5"/>
          <p:cNvSpPr>
            <a:spLocks noChangeArrowheads="1"/>
          </p:cNvSpPr>
          <p:nvPr/>
        </p:nvSpPr>
        <p:spPr bwMode="auto">
          <a:xfrm>
            <a:off x="1903209" y="5058270"/>
            <a:ext cx="40953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en-US" sz="1600" dirty="0" smtClean="0">
                <a:solidFill>
                  <a:srgbClr val="FF0000"/>
                </a:solidFill>
                <a:latin typeface="Tahoma" panose="020B0604030504040204" pitchFamily="34" charset="0"/>
                <a:ea typeface="宋体" panose="02010600030101010101" pitchFamily="2" charset="-122"/>
              </a:rPr>
              <a:t>折算旋转</a:t>
            </a:r>
            <a:r>
              <a:rPr kumimoji="1" lang="en-US" altLang="zh-CN" sz="1600" dirty="0" smtClean="0">
                <a:solidFill>
                  <a:srgbClr val="FF0000"/>
                </a:solidFill>
                <a:latin typeface="Tahoma" panose="020B0604030504040204" pitchFamily="34" charset="0"/>
                <a:ea typeface="宋体" panose="02010600030101010101" pitchFamily="2" charset="-122"/>
              </a:rPr>
              <a:t>180°</a:t>
            </a:r>
            <a:r>
              <a:rPr kumimoji="1" lang="zh-CN" altLang="en-US" sz="1600" dirty="0" smtClean="0">
                <a:solidFill>
                  <a:srgbClr val="FF0000"/>
                </a:solidFill>
                <a:latin typeface="Tahoma" panose="020B0604030504040204" pitchFamily="34" charset="0"/>
                <a:ea typeface="宋体" panose="02010600030101010101" pitchFamily="2" charset="-122"/>
              </a:rPr>
              <a:t>，若幅值不相等，存在比差，若相位不重合，存在角差</a:t>
            </a:r>
            <a:endParaRPr kumimoji="1" lang="zh-CN" altLang="en-US" sz="1600" dirty="0">
              <a:solidFill>
                <a:srgbClr val="FF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5691832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7" grpId="0"/>
      <p:bldP spid="38" grpId="0"/>
      <p:bldP spid="40" grpId="0"/>
      <p:bldP spid="41" grpId="0"/>
      <p:bldP spid="42" grpId="0"/>
      <p:bldP spid="7" grpId="0"/>
      <p:bldP spid="18" grpId="0"/>
      <p:bldP spid="21" grpId="0"/>
      <p:bldP spid="24"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标题 1"/>
          <p:cNvSpPr>
            <a:spLocks noGrp="1"/>
          </p:cNvSpPr>
          <p:nvPr>
            <p:ph type="title"/>
          </p:nvPr>
        </p:nvSpPr>
        <p:spPr/>
        <p:txBody>
          <a:bodyPr>
            <a:normAutofit/>
          </a:bodyPr>
          <a:lstStyle/>
          <a:p>
            <a:r>
              <a:rPr lang="zh-CN" altLang="en-US" dirty="0">
                <a:latin typeface="+mj-ea"/>
              </a:rPr>
              <a:t>接地阻抗测量注意事项</a:t>
            </a:r>
          </a:p>
        </p:txBody>
      </p:sp>
      <p:grpSp>
        <p:nvGrpSpPr>
          <p:cNvPr id="6" name="组合 5">
            <a:extLst>
              <a:ext uri="{FF2B5EF4-FFF2-40B4-BE49-F238E27FC236}">
                <a16:creationId xmlns:a16="http://schemas.microsoft.com/office/drawing/2014/main" id="{5D4FF56E-1DA4-4286-83CA-B8ED5E5875EC}"/>
              </a:ext>
            </a:extLst>
          </p:cNvPr>
          <p:cNvGrpSpPr/>
          <p:nvPr/>
        </p:nvGrpSpPr>
        <p:grpSpPr>
          <a:xfrm>
            <a:off x="163234" y="1551600"/>
            <a:ext cx="2104020" cy="4921250"/>
            <a:chOff x="5997" y="-1"/>
            <a:chExt cx="2104020" cy="4921250"/>
          </a:xfrm>
        </p:grpSpPr>
        <p:sp>
          <p:nvSpPr>
            <p:cNvPr id="7" name="流程图: 手动操作 6">
              <a:extLst>
                <a:ext uri="{FF2B5EF4-FFF2-40B4-BE49-F238E27FC236}">
                  <a16:creationId xmlns:a16="http://schemas.microsoft.com/office/drawing/2014/main" id="{612BBD80-303B-45F0-8554-EAB2FF191C1B}"/>
                </a:ext>
              </a:extLst>
            </p:cNvPr>
            <p:cNvSpPr/>
            <p:nvPr/>
          </p:nvSpPr>
          <p:spPr>
            <a:xfrm rot="16200000">
              <a:off x="-1402618" y="1408614"/>
              <a:ext cx="4921250" cy="2104020"/>
            </a:xfrm>
            <a:prstGeom prst="flowChartManualOperati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流程图: 手动操作 4">
              <a:extLst>
                <a:ext uri="{FF2B5EF4-FFF2-40B4-BE49-F238E27FC236}">
                  <a16:creationId xmlns:a16="http://schemas.microsoft.com/office/drawing/2014/main" id="{609820B2-E125-40E3-B3AB-10E0865F25B1}"/>
                </a:ext>
              </a:extLst>
            </p:cNvPr>
            <p:cNvSpPr txBox="1"/>
            <p:nvPr/>
          </p:nvSpPr>
          <p:spPr>
            <a:xfrm rot="21600000">
              <a:off x="5997" y="984249"/>
              <a:ext cx="2104020" cy="29527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282" bIns="0" numCol="1" spcCol="1270" anchor="ctr" anchorCtr="0">
              <a:noAutofit/>
            </a:bodyPr>
            <a:lstStyle/>
            <a:p>
              <a:pPr marL="0" lvl="0" indent="0" algn="ctr" defTabSz="711200" rtl="0">
                <a:lnSpc>
                  <a:spcPct val="90000"/>
                </a:lnSpc>
                <a:spcBef>
                  <a:spcPct val="0"/>
                </a:spcBef>
                <a:spcAft>
                  <a:spcPct val="35000"/>
                </a:spcAft>
                <a:buNone/>
              </a:pPr>
              <a:r>
                <a:rPr lang="en-US" sz="1600" kern="1200" dirty="0"/>
                <a:t>(1)</a:t>
              </a:r>
              <a:r>
                <a:rPr lang="zh-CN" sz="1600" kern="1200" dirty="0"/>
                <a:t>测量应选择在干燥季节和土壤未冻结进行。</a:t>
              </a:r>
            </a:p>
          </p:txBody>
        </p:sp>
      </p:grpSp>
      <p:grpSp>
        <p:nvGrpSpPr>
          <p:cNvPr id="9" name="组合 8">
            <a:extLst>
              <a:ext uri="{FF2B5EF4-FFF2-40B4-BE49-F238E27FC236}">
                <a16:creationId xmlns:a16="http://schemas.microsoft.com/office/drawing/2014/main" id="{F32B0AF7-431D-4C5E-A6E6-64B13BA597F3}"/>
              </a:ext>
            </a:extLst>
          </p:cNvPr>
          <p:cNvGrpSpPr/>
          <p:nvPr/>
        </p:nvGrpSpPr>
        <p:grpSpPr>
          <a:xfrm>
            <a:off x="2406152" y="1712616"/>
            <a:ext cx="2104020" cy="4921250"/>
            <a:chOff x="2267818" y="-1"/>
            <a:chExt cx="2104020" cy="4921250"/>
          </a:xfrm>
        </p:grpSpPr>
        <p:sp>
          <p:nvSpPr>
            <p:cNvPr id="10" name="流程图: 手动操作 9">
              <a:extLst>
                <a:ext uri="{FF2B5EF4-FFF2-40B4-BE49-F238E27FC236}">
                  <a16:creationId xmlns:a16="http://schemas.microsoft.com/office/drawing/2014/main" id="{EB7C8F72-D923-4CEB-902D-82F1BBC7B3DE}"/>
                </a:ext>
              </a:extLst>
            </p:cNvPr>
            <p:cNvSpPr/>
            <p:nvPr/>
          </p:nvSpPr>
          <p:spPr>
            <a:xfrm rot="16200000">
              <a:off x="859203" y="1408614"/>
              <a:ext cx="4921250" cy="2104020"/>
            </a:xfrm>
            <a:prstGeom prst="flowChartManualOperati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流程图: 手动操作 4">
              <a:extLst>
                <a:ext uri="{FF2B5EF4-FFF2-40B4-BE49-F238E27FC236}">
                  <a16:creationId xmlns:a16="http://schemas.microsoft.com/office/drawing/2014/main" id="{B85267E4-D4AE-4C25-BC7B-D2ABD604C687}"/>
                </a:ext>
              </a:extLst>
            </p:cNvPr>
            <p:cNvSpPr txBox="1"/>
            <p:nvPr/>
          </p:nvSpPr>
          <p:spPr>
            <a:xfrm rot="21600000">
              <a:off x="2267818" y="984249"/>
              <a:ext cx="2104020" cy="29527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282" bIns="0" numCol="1" spcCol="1270" anchor="ctr" anchorCtr="0">
              <a:noAutofit/>
            </a:bodyPr>
            <a:lstStyle/>
            <a:p>
              <a:pPr marL="0" lvl="0" indent="0" algn="ctr" defTabSz="711200" rtl="0">
                <a:lnSpc>
                  <a:spcPct val="90000"/>
                </a:lnSpc>
                <a:spcBef>
                  <a:spcPct val="0"/>
                </a:spcBef>
                <a:spcAft>
                  <a:spcPct val="35000"/>
                </a:spcAft>
                <a:buNone/>
              </a:pPr>
              <a:r>
                <a:rPr lang="en-US" sz="1600" kern="1200" dirty="0"/>
                <a:t>(2)</a:t>
              </a:r>
              <a:r>
                <a:rPr lang="zh-CN" sz="1600" kern="1200" dirty="0"/>
                <a:t>直线布置测量时，电流线与电压线应尽可能分开，不应缠绕交错。</a:t>
              </a:r>
            </a:p>
          </p:txBody>
        </p:sp>
      </p:grpSp>
      <p:grpSp>
        <p:nvGrpSpPr>
          <p:cNvPr id="12" name="组合 11">
            <a:extLst>
              <a:ext uri="{FF2B5EF4-FFF2-40B4-BE49-F238E27FC236}">
                <a16:creationId xmlns:a16="http://schemas.microsoft.com/office/drawing/2014/main" id="{2DAE8400-6D91-4C08-8FC7-262CD1039BE6}"/>
              </a:ext>
            </a:extLst>
          </p:cNvPr>
          <p:cNvGrpSpPr/>
          <p:nvPr/>
        </p:nvGrpSpPr>
        <p:grpSpPr>
          <a:xfrm>
            <a:off x="4649070" y="1678566"/>
            <a:ext cx="2104020" cy="4921250"/>
            <a:chOff x="4529639" y="-1"/>
            <a:chExt cx="2104020" cy="4921250"/>
          </a:xfrm>
        </p:grpSpPr>
        <p:sp>
          <p:nvSpPr>
            <p:cNvPr id="13" name="流程图: 手动操作 12">
              <a:extLst>
                <a:ext uri="{FF2B5EF4-FFF2-40B4-BE49-F238E27FC236}">
                  <a16:creationId xmlns:a16="http://schemas.microsoft.com/office/drawing/2014/main" id="{7A7DAB5E-65F3-4EBD-A340-0ECC03AE9B76}"/>
                </a:ext>
              </a:extLst>
            </p:cNvPr>
            <p:cNvSpPr/>
            <p:nvPr/>
          </p:nvSpPr>
          <p:spPr>
            <a:xfrm rot="16200000">
              <a:off x="3121024" y="1408614"/>
              <a:ext cx="4921250" cy="2104020"/>
            </a:xfrm>
            <a:prstGeom prst="flowChartManualOperati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流程图: 手动操作 4">
              <a:extLst>
                <a:ext uri="{FF2B5EF4-FFF2-40B4-BE49-F238E27FC236}">
                  <a16:creationId xmlns:a16="http://schemas.microsoft.com/office/drawing/2014/main" id="{7E24BE20-7F7C-44AE-A39E-954C270F706C}"/>
                </a:ext>
              </a:extLst>
            </p:cNvPr>
            <p:cNvSpPr txBox="1"/>
            <p:nvPr/>
          </p:nvSpPr>
          <p:spPr>
            <a:xfrm rot="21600000">
              <a:off x="4529639" y="984249"/>
              <a:ext cx="2104020" cy="29527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282" bIns="0" numCol="1" spcCol="1270" anchor="ctr" anchorCtr="0">
              <a:noAutofit/>
            </a:bodyPr>
            <a:lstStyle/>
            <a:p>
              <a:pPr marL="0" lvl="0" indent="0" algn="ctr" defTabSz="711200" rtl="0">
                <a:lnSpc>
                  <a:spcPct val="90000"/>
                </a:lnSpc>
                <a:spcBef>
                  <a:spcPct val="0"/>
                </a:spcBef>
                <a:spcAft>
                  <a:spcPct val="35000"/>
                </a:spcAft>
                <a:buNone/>
              </a:pPr>
              <a:r>
                <a:rPr lang="en-US" sz="1600" kern="1200" dirty="0"/>
                <a:t>(3)</a:t>
              </a:r>
              <a:r>
                <a:rPr lang="zh-CN" sz="1600" kern="1200"/>
                <a:t>在变电站进行现场测量时，由于引线较长，应多人进行，转移地点时，不得甩扔引线。</a:t>
              </a:r>
            </a:p>
          </p:txBody>
        </p:sp>
      </p:grpSp>
      <p:grpSp>
        <p:nvGrpSpPr>
          <p:cNvPr id="15" name="组合 14">
            <a:extLst>
              <a:ext uri="{FF2B5EF4-FFF2-40B4-BE49-F238E27FC236}">
                <a16:creationId xmlns:a16="http://schemas.microsoft.com/office/drawing/2014/main" id="{D7B69A1E-F77B-42B1-88F5-1FC5B00347DC}"/>
              </a:ext>
            </a:extLst>
          </p:cNvPr>
          <p:cNvGrpSpPr/>
          <p:nvPr/>
        </p:nvGrpSpPr>
        <p:grpSpPr>
          <a:xfrm>
            <a:off x="6979811" y="1678566"/>
            <a:ext cx="2104020" cy="4921250"/>
            <a:chOff x="6791461" y="-1"/>
            <a:chExt cx="2104020" cy="4921250"/>
          </a:xfrm>
        </p:grpSpPr>
        <p:sp>
          <p:nvSpPr>
            <p:cNvPr id="16" name="流程图: 手动操作 15">
              <a:extLst>
                <a:ext uri="{FF2B5EF4-FFF2-40B4-BE49-F238E27FC236}">
                  <a16:creationId xmlns:a16="http://schemas.microsoft.com/office/drawing/2014/main" id="{750B4344-0F57-48C7-B565-538BB058A73E}"/>
                </a:ext>
              </a:extLst>
            </p:cNvPr>
            <p:cNvSpPr/>
            <p:nvPr/>
          </p:nvSpPr>
          <p:spPr>
            <a:xfrm rot="16200000">
              <a:off x="5382846" y="1408614"/>
              <a:ext cx="4921250" cy="2104020"/>
            </a:xfrm>
            <a:prstGeom prst="flowChartManualOperati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流程图: 手动操作 4">
              <a:extLst>
                <a:ext uri="{FF2B5EF4-FFF2-40B4-BE49-F238E27FC236}">
                  <a16:creationId xmlns:a16="http://schemas.microsoft.com/office/drawing/2014/main" id="{D220628B-E39B-48D5-AAFE-F224FB5FD72B}"/>
                </a:ext>
              </a:extLst>
            </p:cNvPr>
            <p:cNvSpPr txBox="1"/>
            <p:nvPr/>
          </p:nvSpPr>
          <p:spPr>
            <a:xfrm rot="21600000">
              <a:off x="6791461" y="984249"/>
              <a:ext cx="2104020" cy="29527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282" bIns="0" numCol="1" spcCol="1270" anchor="ctr" anchorCtr="0">
              <a:noAutofit/>
            </a:bodyPr>
            <a:lstStyle/>
            <a:p>
              <a:pPr marL="0" lvl="0" indent="0" algn="ctr" defTabSz="711200" rtl="0">
                <a:lnSpc>
                  <a:spcPct val="90000"/>
                </a:lnSpc>
                <a:spcBef>
                  <a:spcPct val="0"/>
                </a:spcBef>
                <a:spcAft>
                  <a:spcPct val="35000"/>
                </a:spcAft>
                <a:buNone/>
              </a:pPr>
              <a:r>
                <a:rPr lang="en-US" sz="1600" kern="1200" dirty="0"/>
                <a:t>(4)</a:t>
              </a:r>
              <a:r>
                <a:rPr lang="zh-CN" sz="1600" kern="1200" dirty="0"/>
                <a:t>测量时接地阻抗表无指示，可能是电流线断；指示很大，可能是电压线断或接地体与接地线未连接；接地阻抗表指示摆动严重，可能是电流线、电压线与电极或接地阻抗表端子接触不良，也可能是电极与土壤接触不良造成的。</a:t>
              </a:r>
            </a:p>
          </p:txBody>
        </p:sp>
      </p:grpSp>
      <p:grpSp>
        <p:nvGrpSpPr>
          <p:cNvPr id="18" name="组合 17">
            <a:extLst>
              <a:ext uri="{FF2B5EF4-FFF2-40B4-BE49-F238E27FC236}">
                <a16:creationId xmlns:a16="http://schemas.microsoft.com/office/drawing/2014/main" id="{070ABA52-4775-44F1-BA7C-F0AF0567A6A9}"/>
              </a:ext>
            </a:extLst>
          </p:cNvPr>
          <p:cNvGrpSpPr/>
          <p:nvPr/>
        </p:nvGrpSpPr>
        <p:grpSpPr>
          <a:xfrm>
            <a:off x="9490844" y="1551600"/>
            <a:ext cx="2104020" cy="4921250"/>
            <a:chOff x="9053283" y="-1"/>
            <a:chExt cx="2104020" cy="4921250"/>
          </a:xfrm>
        </p:grpSpPr>
        <p:sp>
          <p:nvSpPr>
            <p:cNvPr id="19" name="流程图: 手动操作 18">
              <a:extLst>
                <a:ext uri="{FF2B5EF4-FFF2-40B4-BE49-F238E27FC236}">
                  <a16:creationId xmlns:a16="http://schemas.microsoft.com/office/drawing/2014/main" id="{1AB5DAD7-DBE5-422F-B017-8FC90FB1FBE3}"/>
                </a:ext>
              </a:extLst>
            </p:cNvPr>
            <p:cNvSpPr/>
            <p:nvPr/>
          </p:nvSpPr>
          <p:spPr>
            <a:xfrm rot="16200000">
              <a:off x="7644668" y="1408614"/>
              <a:ext cx="4921250" cy="2104020"/>
            </a:xfrm>
            <a:prstGeom prst="flowChartManualOperati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流程图: 手动操作 4">
              <a:extLst>
                <a:ext uri="{FF2B5EF4-FFF2-40B4-BE49-F238E27FC236}">
                  <a16:creationId xmlns:a16="http://schemas.microsoft.com/office/drawing/2014/main" id="{2433DF89-5926-48F0-BA48-CE5128B400A2}"/>
                </a:ext>
              </a:extLst>
            </p:cNvPr>
            <p:cNvSpPr txBox="1"/>
            <p:nvPr/>
          </p:nvSpPr>
          <p:spPr>
            <a:xfrm rot="21600000">
              <a:off x="9053283" y="984249"/>
              <a:ext cx="2104020" cy="29527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282" bIns="0" numCol="1" spcCol="1270" anchor="ctr" anchorCtr="0">
              <a:noAutofit/>
            </a:bodyPr>
            <a:lstStyle/>
            <a:p>
              <a:pPr marL="0" lvl="0" indent="0" algn="ctr" defTabSz="711200" rtl="0">
                <a:lnSpc>
                  <a:spcPct val="90000"/>
                </a:lnSpc>
                <a:spcBef>
                  <a:spcPct val="0"/>
                </a:spcBef>
                <a:spcAft>
                  <a:spcPct val="35000"/>
                </a:spcAft>
                <a:buNone/>
              </a:pPr>
              <a:r>
                <a:rPr lang="en-US" sz="1600" kern="1200" dirty="0"/>
                <a:t>(5)</a:t>
              </a:r>
              <a:r>
                <a:rPr lang="zh-CN" sz="1600" kern="1200" dirty="0"/>
                <a:t>对于运行</a:t>
              </a:r>
              <a:r>
                <a:rPr lang="en-US" sz="1600" kern="1200" dirty="0"/>
                <a:t>10</a:t>
              </a:r>
              <a:r>
                <a:rPr lang="zh-CN" sz="1600" kern="1200" dirty="0"/>
                <a:t>年以上接地网，应部分开挖检查，看是否有接地体焊点断开、松脱、严重锈蚀现象。</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grpSp>
        <p:nvGrpSpPr>
          <p:cNvPr id="3" name="组合 2"/>
          <p:cNvGrpSpPr/>
          <p:nvPr/>
        </p:nvGrpSpPr>
        <p:grpSpPr>
          <a:xfrm>
            <a:off x="2927648" y="1196752"/>
            <a:ext cx="6410657" cy="4087065"/>
            <a:chOff x="2927648" y="1340768"/>
            <a:chExt cx="6410657" cy="4087065"/>
          </a:xfrm>
        </p:grpSpPr>
        <p:grpSp>
          <p:nvGrpSpPr>
            <p:cNvPr id="4" name="组合 3"/>
            <p:cNvGrpSpPr/>
            <p:nvPr/>
          </p:nvGrpSpPr>
          <p:grpSpPr>
            <a:xfrm>
              <a:off x="2936453" y="1340768"/>
              <a:ext cx="6327900" cy="488897"/>
              <a:chOff x="1841535" y="1303550"/>
              <a:chExt cx="5390433" cy="457982"/>
            </a:xfrm>
          </p:grpSpPr>
          <p:grpSp>
            <p:nvGrpSpPr>
              <p:cNvPr id="41" name="组合 40"/>
              <p:cNvGrpSpPr/>
              <p:nvPr/>
            </p:nvGrpSpPr>
            <p:grpSpPr>
              <a:xfrm>
                <a:off x="1841535" y="1303550"/>
                <a:ext cx="843427" cy="443226"/>
                <a:chOff x="666810" y="2586037"/>
                <a:chExt cx="468000" cy="245937"/>
              </a:xfrm>
            </p:grpSpPr>
            <p:sp>
              <p:nvSpPr>
                <p:cNvPr id="4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5" name="文本框 4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a:stCxn id="44" idx="6"/>
              </p:cNvCxnSpPr>
              <p:nvPr/>
            </p:nvCxnSpPr>
            <p:spPr>
              <a:xfrm>
                <a:off x="2534033" y="1711215"/>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15072" y="1329060"/>
                <a:ext cx="4316896" cy="432472"/>
              </a:xfrm>
              <a:prstGeom prst="rect">
                <a:avLst/>
              </a:prstGeom>
              <a:noFill/>
            </p:spPr>
            <p:txBody>
              <a:bodyPr wrap="square" rtlCol="0">
                <a:spAutoFit/>
              </a:bodyPr>
              <a:lstStyle/>
              <a:p>
                <a:r>
                  <a:rPr lang="zh-CN" altLang="en-US" sz="2400" dirty="0"/>
                  <a:t>高电压的测量：电压互感器</a:t>
                </a:r>
                <a:endParaRPr lang="en-US" altLang="zh-CN" sz="2400" dirty="0"/>
              </a:p>
            </p:txBody>
          </p:sp>
        </p:grpSp>
        <p:grpSp>
          <p:nvGrpSpPr>
            <p:cNvPr id="5" name="组合 4"/>
            <p:cNvGrpSpPr/>
            <p:nvPr/>
          </p:nvGrpSpPr>
          <p:grpSpPr>
            <a:xfrm>
              <a:off x="2936452" y="1943088"/>
              <a:ext cx="5852933" cy="473144"/>
              <a:chOff x="1841535" y="2223512"/>
              <a:chExt cx="4985831" cy="443225"/>
            </a:xfrm>
          </p:grpSpPr>
          <p:grpSp>
            <p:nvGrpSpPr>
              <p:cNvPr id="36" name="组合 35"/>
              <p:cNvGrpSpPr/>
              <p:nvPr/>
            </p:nvGrpSpPr>
            <p:grpSpPr>
              <a:xfrm>
                <a:off x="1841535" y="2223512"/>
                <a:ext cx="843427" cy="443225"/>
                <a:chOff x="666810" y="2586037"/>
                <a:chExt cx="468000" cy="245937"/>
              </a:xfrm>
            </p:grpSpPr>
            <p:sp>
              <p:nvSpPr>
                <p:cNvPr id="3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0" name="文本框 39"/>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7" name="直接连接符 36"/>
              <p:cNvCxnSpPr>
                <a:stCxn id="39" idx="6"/>
              </p:cNvCxnSpPr>
              <p:nvPr/>
            </p:nvCxnSpPr>
            <p:spPr>
              <a:xfrm>
                <a:off x="2534033" y="2631188"/>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915073" y="2224366"/>
                <a:ext cx="3833675" cy="432472"/>
              </a:xfrm>
              <a:prstGeom prst="rect">
                <a:avLst/>
              </a:prstGeom>
              <a:noFill/>
            </p:spPr>
            <p:txBody>
              <a:bodyPr wrap="square" rtlCol="0">
                <a:spAutoFit/>
              </a:bodyPr>
              <a:lstStyle/>
              <a:p>
                <a:r>
                  <a:rPr lang="zh-CN" altLang="en-US" sz="2400" dirty="0"/>
                  <a:t>大电流的测量：电流互感器</a:t>
                </a:r>
                <a:endParaRPr lang="en-US" altLang="zh-CN" sz="2400" dirty="0"/>
              </a:p>
            </p:txBody>
          </p:sp>
        </p:grpSp>
        <p:grpSp>
          <p:nvGrpSpPr>
            <p:cNvPr id="6" name="组合 5"/>
            <p:cNvGrpSpPr/>
            <p:nvPr/>
          </p:nvGrpSpPr>
          <p:grpSpPr>
            <a:xfrm>
              <a:off x="2936452" y="2545407"/>
              <a:ext cx="5852933" cy="473146"/>
              <a:chOff x="1841535" y="3143496"/>
              <a:chExt cx="4985831" cy="443226"/>
            </a:xfrm>
          </p:grpSpPr>
          <p:grpSp>
            <p:nvGrpSpPr>
              <p:cNvPr id="31" name="组合 30"/>
              <p:cNvGrpSpPr/>
              <p:nvPr/>
            </p:nvGrpSpPr>
            <p:grpSpPr>
              <a:xfrm>
                <a:off x="1841535" y="3143496"/>
                <a:ext cx="843427" cy="443226"/>
                <a:chOff x="666810" y="2586037"/>
                <a:chExt cx="468000" cy="245937"/>
              </a:xfrm>
            </p:grpSpPr>
            <p:sp>
              <p:nvSpPr>
                <p:cNvPr id="3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5" name="文本框 3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a:stCxn id="34" idx="6"/>
              </p:cNvCxnSpPr>
              <p:nvPr/>
            </p:nvCxnSpPr>
            <p:spPr>
              <a:xfrm>
                <a:off x="2534033" y="3551161"/>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915073" y="3153419"/>
                <a:ext cx="3833675" cy="345345"/>
              </a:xfrm>
              <a:prstGeom prst="rect">
                <a:avLst/>
              </a:prstGeom>
              <a:noFill/>
            </p:spPr>
            <p:txBody>
              <a:bodyPr wrap="square" rtlCol="0">
                <a:spAutoFit/>
              </a:bodyPr>
              <a:lstStyle/>
              <a:p>
                <a:r>
                  <a:rPr lang="zh-CN" altLang="en-US" sz="2400" dirty="0"/>
                  <a:t>频率、周期、相位的测量</a:t>
                </a:r>
              </a:p>
            </p:txBody>
          </p:sp>
        </p:grpSp>
        <p:grpSp>
          <p:nvGrpSpPr>
            <p:cNvPr id="7" name="组合 6"/>
            <p:cNvGrpSpPr/>
            <p:nvPr/>
          </p:nvGrpSpPr>
          <p:grpSpPr>
            <a:xfrm>
              <a:off x="2927648" y="3147728"/>
              <a:ext cx="6410657" cy="473145"/>
              <a:chOff x="1841535" y="4063469"/>
              <a:chExt cx="5460930" cy="443226"/>
            </a:xfrm>
          </p:grpSpPr>
          <p:grpSp>
            <p:nvGrpSpPr>
              <p:cNvPr id="26" name="组合 25"/>
              <p:cNvGrpSpPr/>
              <p:nvPr/>
            </p:nvGrpSpPr>
            <p:grpSpPr>
              <a:xfrm>
                <a:off x="1841535" y="4063469"/>
                <a:ext cx="843427" cy="443226"/>
                <a:chOff x="666810" y="2586037"/>
                <a:chExt cx="468000" cy="245937"/>
              </a:xfrm>
            </p:grpSpPr>
            <p:sp>
              <p:nvSpPr>
                <p:cNvPr id="2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0" name="文本框 2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7" name="直接连接符 26"/>
              <p:cNvCxnSpPr>
                <a:stCxn id="29"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15073" y="4086673"/>
                <a:ext cx="4387392" cy="345345"/>
              </a:xfrm>
              <a:prstGeom prst="rect">
                <a:avLst/>
              </a:prstGeom>
              <a:noFill/>
            </p:spPr>
            <p:txBody>
              <a:bodyPr wrap="square" rtlCol="0">
                <a:spAutoFit/>
              </a:bodyPr>
              <a:lstStyle/>
              <a:p>
                <a:r>
                  <a:rPr lang="zh-CN" altLang="en-US" sz="2400" dirty="0"/>
                  <a:t>指针式电工仪表</a:t>
                </a:r>
                <a:endParaRPr lang="en-US" altLang="zh-CN" sz="2400" dirty="0"/>
              </a:p>
            </p:txBody>
          </p:sp>
        </p:grpSp>
        <p:grpSp>
          <p:nvGrpSpPr>
            <p:cNvPr id="8" name="组合 7"/>
            <p:cNvGrpSpPr/>
            <p:nvPr/>
          </p:nvGrpSpPr>
          <p:grpSpPr>
            <a:xfrm>
              <a:off x="2927648" y="3750047"/>
              <a:ext cx="6410657" cy="473145"/>
              <a:chOff x="1841535" y="4063469"/>
              <a:chExt cx="5460930" cy="443226"/>
            </a:xfrm>
          </p:grpSpPr>
          <p:grpSp>
            <p:nvGrpSpPr>
              <p:cNvPr id="21" name="组合 20"/>
              <p:cNvGrpSpPr/>
              <p:nvPr/>
            </p:nvGrpSpPr>
            <p:grpSpPr>
              <a:xfrm>
                <a:off x="1841535" y="4063469"/>
                <a:ext cx="843427" cy="443226"/>
                <a:chOff x="666810" y="2586037"/>
                <a:chExt cx="468000" cy="245937"/>
              </a:xfrm>
            </p:grpSpPr>
            <p:sp>
              <p:nvSpPr>
                <p:cNvPr id="2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5" name="文本框 2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p:cNvCxnSpPr>
                <a:stCxn id="24"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915073" y="4091529"/>
                <a:ext cx="4387392" cy="345345"/>
              </a:xfrm>
              <a:prstGeom prst="rect">
                <a:avLst/>
              </a:prstGeom>
              <a:noFill/>
            </p:spPr>
            <p:txBody>
              <a:bodyPr wrap="square" rtlCol="0">
                <a:spAutoFit/>
              </a:bodyPr>
              <a:lstStyle/>
              <a:p>
                <a:r>
                  <a:rPr lang="zh-CN" altLang="zh-CN" sz="2400" dirty="0"/>
                  <a:t>电力设备绝缘性能的测试</a:t>
                </a:r>
                <a:endParaRPr lang="en-US" altLang="zh-CN" sz="2400" dirty="0"/>
              </a:p>
            </p:txBody>
          </p:sp>
        </p:grpSp>
        <p:grpSp>
          <p:nvGrpSpPr>
            <p:cNvPr id="9" name="组合 8"/>
            <p:cNvGrpSpPr/>
            <p:nvPr/>
          </p:nvGrpSpPr>
          <p:grpSpPr>
            <a:xfrm>
              <a:off x="2927648" y="4954688"/>
              <a:ext cx="6410657" cy="473145"/>
              <a:chOff x="1841535" y="4063469"/>
              <a:chExt cx="5460930" cy="443226"/>
            </a:xfrm>
          </p:grpSpPr>
          <p:grpSp>
            <p:nvGrpSpPr>
              <p:cNvPr id="16" name="组合 15"/>
              <p:cNvGrpSpPr/>
              <p:nvPr/>
            </p:nvGrpSpPr>
            <p:grpSpPr>
              <a:xfrm>
                <a:off x="1841535" y="4063469"/>
                <a:ext cx="843427" cy="443226"/>
                <a:chOff x="666810" y="2586037"/>
                <a:chExt cx="468000" cy="245937"/>
              </a:xfrm>
            </p:grpSpPr>
            <p:sp>
              <p:nvSpPr>
                <p:cNvPr id="1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0" name="文本框 19"/>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7</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7" name="直接连接符 16"/>
              <p:cNvCxnSpPr>
                <a:stCxn id="19"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915073" y="4075939"/>
                <a:ext cx="4387392" cy="345345"/>
              </a:xfrm>
              <a:prstGeom prst="rect">
                <a:avLst/>
              </a:prstGeom>
              <a:noFill/>
            </p:spPr>
            <p:txBody>
              <a:bodyPr wrap="square" rtlCol="0">
                <a:spAutoFit/>
              </a:bodyPr>
              <a:lstStyle/>
              <a:p>
                <a:r>
                  <a:rPr lang="zh-CN" altLang="en-US" sz="2400" dirty="0"/>
                  <a:t>局部放电的测试</a:t>
                </a:r>
                <a:endParaRPr lang="en-US" altLang="zh-CN" sz="2400" dirty="0"/>
              </a:p>
            </p:txBody>
          </p:sp>
        </p:grpSp>
        <p:grpSp>
          <p:nvGrpSpPr>
            <p:cNvPr id="10" name="组合 9"/>
            <p:cNvGrpSpPr/>
            <p:nvPr/>
          </p:nvGrpSpPr>
          <p:grpSpPr>
            <a:xfrm>
              <a:off x="2927648" y="4352368"/>
              <a:ext cx="6410657" cy="473145"/>
              <a:chOff x="1841535" y="4063469"/>
              <a:chExt cx="5460930" cy="443226"/>
            </a:xfrm>
          </p:grpSpPr>
          <p:grpSp>
            <p:nvGrpSpPr>
              <p:cNvPr id="11" name="组合 10"/>
              <p:cNvGrpSpPr/>
              <p:nvPr/>
            </p:nvGrpSpPr>
            <p:grpSpPr>
              <a:xfrm>
                <a:off x="1841535" y="4063469"/>
                <a:ext cx="843427" cy="443226"/>
                <a:chOff x="666810" y="2586037"/>
                <a:chExt cx="468000" cy="245937"/>
              </a:xfrm>
            </p:grpSpPr>
            <p:sp>
              <p:nvSpPr>
                <p:cNvPr id="1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5" name="文本框 1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2" name="直接连接符 11"/>
              <p:cNvCxnSpPr>
                <a:stCxn id="14" idx="6"/>
              </p:cNvCxnSpPr>
              <p:nvPr/>
            </p:nvCxnSpPr>
            <p:spPr>
              <a:xfrm>
                <a:off x="2534033" y="4471134"/>
                <a:ext cx="42933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915073" y="4066871"/>
                <a:ext cx="4387392" cy="345345"/>
              </a:xfrm>
              <a:prstGeom prst="rect">
                <a:avLst/>
              </a:prstGeom>
              <a:noFill/>
            </p:spPr>
            <p:txBody>
              <a:bodyPr wrap="square" rtlCol="0">
                <a:spAutoFit/>
              </a:bodyPr>
              <a:lstStyle/>
              <a:p>
                <a:r>
                  <a:rPr lang="zh-CN" altLang="en-US" sz="2400" dirty="0"/>
                  <a:t>接地电阻的测量</a:t>
                </a:r>
                <a:endParaRPr lang="en-US" altLang="zh-CN" sz="2400" dirty="0"/>
              </a:p>
            </p:txBody>
          </p:sp>
        </p:grpSp>
      </p:grpSp>
    </p:spTree>
    <p:extLst>
      <p:ext uri="{BB962C8B-B14F-4D97-AF65-F5344CB8AC3E}">
        <p14:creationId xmlns:p14="http://schemas.microsoft.com/office/powerpoint/2010/main" val="2021159655"/>
      </p:ext>
    </p:extLst>
  </p:cSld>
  <p:clrMapOvr>
    <a:masterClrMapping/>
  </p:clrMapOvr>
  <p:transition spd="med">
    <p:push/>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normAutofit/>
          </a:bodyPr>
          <a:lstStyle/>
          <a:p>
            <a:r>
              <a:rPr lang="zh-CN" altLang="en-US" dirty="0">
                <a:latin typeface="+mj-ea"/>
              </a:rPr>
              <a:t>电力设备局部放电的测量</a:t>
            </a:r>
          </a:p>
        </p:txBody>
      </p:sp>
      <p:grpSp>
        <p:nvGrpSpPr>
          <p:cNvPr id="6" name="组合 5">
            <a:extLst>
              <a:ext uri="{FF2B5EF4-FFF2-40B4-BE49-F238E27FC236}">
                <a16:creationId xmlns:a16="http://schemas.microsoft.com/office/drawing/2014/main" id="{21DEE311-F9CF-4C4A-B01F-535C9AED5165}"/>
              </a:ext>
            </a:extLst>
          </p:cNvPr>
          <p:cNvGrpSpPr/>
          <p:nvPr/>
        </p:nvGrpSpPr>
        <p:grpSpPr>
          <a:xfrm>
            <a:off x="263352" y="1582085"/>
            <a:ext cx="3384375" cy="654030"/>
            <a:chOff x="0" y="26439"/>
            <a:chExt cx="11163299" cy="654030"/>
          </a:xfrm>
        </p:grpSpPr>
        <p:sp>
          <p:nvSpPr>
            <p:cNvPr id="7" name="矩形: 圆角 6">
              <a:extLst>
                <a:ext uri="{FF2B5EF4-FFF2-40B4-BE49-F238E27FC236}">
                  <a16:creationId xmlns:a16="http://schemas.microsoft.com/office/drawing/2014/main" id="{6F5B0558-FDA2-4AE7-9E61-F0BA24FB098E}"/>
                </a:ext>
              </a:extLst>
            </p:cNvPr>
            <p:cNvSpPr/>
            <p:nvPr/>
          </p:nvSpPr>
          <p:spPr>
            <a:xfrm>
              <a:off x="0" y="26439"/>
              <a:ext cx="11163299" cy="65403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矩形: 圆角 4">
              <a:extLst>
                <a:ext uri="{FF2B5EF4-FFF2-40B4-BE49-F238E27FC236}">
                  <a16:creationId xmlns:a16="http://schemas.microsoft.com/office/drawing/2014/main" id="{890425D2-E469-4858-B239-525F218FDF86}"/>
                </a:ext>
              </a:extLst>
            </p:cNvPr>
            <p:cNvSpPr txBox="1"/>
            <p:nvPr/>
          </p:nvSpPr>
          <p:spPr>
            <a:xfrm>
              <a:off x="31927" y="58366"/>
              <a:ext cx="11099445" cy="5901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a:t>1</a:t>
              </a:r>
              <a:r>
                <a:rPr lang="zh-CN" sz="2600" kern="1200"/>
                <a:t>、定义：</a:t>
              </a:r>
            </a:p>
          </p:txBody>
        </p:sp>
      </p:grpSp>
      <p:sp>
        <p:nvSpPr>
          <p:cNvPr id="26" name="文本框 25">
            <a:extLst>
              <a:ext uri="{FF2B5EF4-FFF2-40B4-BE49-F238E27FC236}">
                <a16:creationId xmlns:a16="http://schemas.microsoft.com/office/drawing/2014/main" id="{33E2E915-2134-4EA1-8733-894EC90C7D18}"/>
              </a:ext>
            </a:extLst>
          </p:cNvPr>
          <p:cNvSpPr txBox="1"/>
          <p:nvPr/>
        </p:nvSpPr>
        <p:spPr>
          <a:xfrm>
            <a:off x="387596" y="2291735"/>
            <a:ext cx="8784976" cy="494238"/>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kern="1200" dirty="0"/>
              <a:t>据电网统计，局放是造成高压电气设备最终发生绝缘击穿的重要原因。</a:t>
            </a:r>
            <a:endParaRPr lang="zh-CN" altLang="en-US" sz="2000" dirty="0"/>
          </a:p>
        </p:txBody>
      </p:sp>
      <p:sp>
        <p:nvSpPr>
          <p:cNvPr id="30" name="文本框 29">
            <a:extLst>
              <a:ext uri="{FF2B5EF4-FFF2-40B4-BE49-F238E27FC236}">
                <a16:creationId xmlns:a16="http://schemas.microsoft.com/office/drawing/2014/main" id="{27D1A7EE-0C52-4ADE-895B-76BA0D8A200F}"/>
              </a:ext>
            </a:extLst>
          </p:cNvPr>
          <p:cNvSpPr txBox="1"/>
          <p:nvPr/>
        </p:nvSpPr>
        <p:spPr>
          <a:xfrm>
            <a:off x="410746" y="2970924"/>
            <a:ext cx="11410839" cy="955903"/>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kern="1200" dirty="0">
                <a:solidFill>
                  <a:srgbClr val="FF0000"/>
                </a:solidFill>
              </a:rPr>
              <a:t>是电力设备在足够强的电场作用下局部范围内发生的放电。以仅造成导体间绝缘局部短接（桥路）而不形成导电通道为限。</a:t>
            </a:r>
            <a:endParaRPr lang="zh-CN" altLang="en-US" sz="2000" dirty="0">
              <a:solidFill>
                <a:srgbClr val="FF0000"/>
              </a:solidFill>
            </a:endParaRPr>
          </a:p>
        </p:txBody>
      </p:sp>
      <p:sp>
        <p:nvSpPr>
          <p:cNvPr id="31" name="文本框 30">
            <a:extLst>
              <a:ext uri="{FF2B5EF4-FFF2-40B4-BE49-F238E27FC236}">
                <a16:creationId xmlns:a16="http://schemas.microsoft.com/office/drawing/2014/main" id="{448962CD-5934-4CE6-91B2-87BEC1088513}"/>
              </a:ext>
            </a:extLst>
          </p:cNvPr>
          <p:cNvSpPr txBox="1"/>
          <p:nvPr/>
        </p:nvSpPr>
        <p:spPr>
          <a:xfrm>
            <a:off x="410746" y="4041542"/>
            <a:ext cx="11410839" cy="955903"/>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kern="1200" dirty="0"/>
              <a:t>每一次局放对绝缘介质都会有一定影响，轻微的，影响较小；强烈的，影响很大，介质的绝缘性能下降很快。</a:t>
            </a:r>
            <a:endParaRPr lang="zh-CN" altLang="en-US" sz="2000" dirty="0"/>
          </a:p>
        </p:txBody>
      </p:sp>
      <p:sp>
        <p:nvSpPr>
          <p:cNvPr id="32" name="文本框 31">
            <a:extLst>
              <a:ext uri="{FF2B5EF4-FFF2-40B4-BE49-F238E27FC236}">
                <a16:creationId xmlns:a16="http://schemas.microsoft.com/office/drawing/2014/main" id="{3726293D-C6B6-4097-AB2D-77EDE8B442CA}"/>
              </a:ext>
            </a:extLst>
          </p:cNvPr>
          <p:cNvSpPr txBox="1"/>
          <p:nvPr/>
        </p:nvSpPr>
        <p:spPr>
          <a:xfrm>
            <a:off x="387596" y="5123251"/>
            <a:ext cx="11410839" cy="494238"/>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kern="1200" dirty="0"/>
              <a:t>是电力设备绝缘损坏的一个重要因素。电力设备</a:t>
            </a:r>
            <a:r>
              <a:rPr lang="zh-CN" altLang="en-US" sz="2000" kern="1200" dirty="0">
                <a:solidFill>
                  <a:srgbClr val="FF0000"/>
                </a:solidFill>
              </a:rPr>
              <a:t>不允许</a:t>
            </a:r>
            <a:r>
              <a:rPr lang="zh-CN" altLang="en-US" sz="2000" kern="1200" dirty="0"/>
              <a:t>绝缘介质发生较强烈的局放。</a:t>
            </a:r>
            <a:endParaRPr lang="zh-CN" altLang="en-US" sz="2000" dirty="0"/>
          </a:p>
        </p:txBody>
      </p:sp>
      <p:sp>
        <p:nvSpPr>
          <p:cNvPr id="33" name="文本框 32">
            <a:extLst>
              <a:ext uri="{FF2B5EF4-FFF2-40B4-BE49-F238E27FC236}">
                <a16:creationId xmlns:a16="http://schemas.microsoft.com/office/drawing/2014/main" id="{2181848B-8C12-4CCE-BF3A-9348DC9F27F7}"/>
              </a:ext>
            </a:extLst>
          </p:cNvPr>
          <p:cNvSpPr txBox="1"/>
          <p:nvPr/>
        </p:nvSpPr>
        <p:spPr>
          <a:xfrm>
            <a:off x="387596" y="5882400"/>
            <a:ext cx="11410839" cy="494238"/>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kern="1200" dirty="0"/>
              <a:t>运行中对设备加强监测，当局放超过一定程度时，需要将设备推出运行，进行检修或者更换。</a:t>
            </a:r>
            <a:endParaRPr lang="zh-CN" altLang="en-US" sz="2000" dirty="0"/>
          </a:p>
        </p:txBody>
      </p:sp>
    </p:spTree>
    <p:extLst>
      <p:ext uri="{BB962C8B-B14F-4D97-AF65-F5344CB8AC3E}">
        <p14:creationId xmlns:p14="http://schemas.microsoft.com/office/powerpoint/2010/main" val="36952690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1" grpId="0"/>
      <p:bldP spid="32" grpId="0"/>
      <p:bldP spid="3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标题 1"/>
          <p:cNvSpPr>
            <a:spLocks noGrp="1"/>
          </p:cNvSpPr>
          <p:nvPr>
            <p:ph type="title"/>
          </p:nvPr>
        </p:nvSpPr>
        <p:spPr/>
        <p:txBody>
          <a:bodyPr>
            <a:normAutofit/>
          </a:bodyPr>
          <a:lstStyle/>
          <a:p>
            <a:r>
              <a:rPr lang="zh-CN" altLang="en-US" dirty="0">
                <a:latin typeface="+mj-ea"/>
              </a:rPr>
              <a:t>电力设备局部放电的测量</a:t>
            </a:r>
          </a:p>
        </p:txBody>
      </p:sp>
      <p:grpSp>
        <p:nvGrpSpPr>
          <p:cNvPr id="11" name="组合 10">
            <a:extLst>
              <a:ext uri="{FF2B5EF4-FFF2-40B4-BE49-F238E27FC236}">
                <a16:creationId xmlns:a16="http://schemas.microsoft.com/office/drawing/2014/main" id="{86A29AAB-3F78-4401-8943-CAB9EB38CDB8}"/>
              </a:ext>
            </a:extLst>
          </p:cNvPr>
          <p:cNvGrpSpPr/>
          <p:nvPr/>
        </p:nvGrpSpPr>
        <p:grpSpPr>
          <a:xfrm>
            <a:off x="263352" y="1800649"/>
            <a:ext cx="3638476" cy="654030"/>
            <a:chOff x="0" y="1353219"/>
            <a:chExt cx="11163299" cy="654030"/>
          </a:xfrm>
        </p:grpSpPr>
        <p:sp>
          <p:nvSpPr>
            <p:cNvPr id="12" name="矩形: 圆角 11">
              <a:extLst>
                <a:ext uri="{FF2B5EF4-FFF2-40B4-BE49-F238E27FC236}">
                  <a16:creationId xmlns:a16="http://schemas.microsoft.com/office/drawing/2014/main" id="{B6F2889D-BF9F-4682-A032-26AECDB4668A}"/>
                </a:ext>
              </a:extLst>
            </p:cNvPr>
            <p:cNvSpPr/>
            <p:nvPr/>
          </p:nvSpPr>
          <p:spPr>
            <a:xfrm>
              <a:off x="0" y="1353219"/>
              <a:ext cx="11163299" cy="65403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矩形: 圆角 4">
              <a:extLst>
                <a:ext uri="{FF2B5EF4-FFF2-40B4-BE49-F238E27FC236}">
                  <a16:creationId xmlns:a16="http://schemas.microsoft.com/office/drawing/2014/main" id="{D9EBAFEB-AF5D-454A-841C-3F5F858F65AF}"/>
                </a:ext>
              </a:extLst>
            </p:cNvPr>
            <p:cNvSpPr txBox="1"/>
            <p:nvPr/>
          </p:nvSpPr>
          <p:spPr>
            <a:xfrm>
              <a:off x="31927" y="1385146"/>
              <a:ext cx="11099445" cy="5901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dirty="0"/>
                <a:t>2</a:t>
              </a:r>
              <a:r>
                <a:rPr lang="zh-CN" sz="2600" kern="1200"/>
                <a:t>、局放产生的原因：</a:t>
              </a:r>
            </a:p>
          </p:txBody>
        </p:sp>
      </p:grpSp>
      <p:grpSp>
        <p:nvGrpSpPr>
          <p:cNvPr id="17" name="组合 16">
            <a:extLst>
              <a:ext uri="{FF2B5EF4-FFF2-40B4-BE49-F238E27FC236}">
                <a16:creationId xmlns:a16="http://schemas.microsoft.com/office/drawing/2014/main" id="{EBFEEB41-BC11-430C-BBEB-42132EDB79C2}"/>
              </a:ext>
            </a:extLst>
          </p:cNvPr>
          <p:cNvGrpSpPr/>
          <p:nvPr/>
        </p:nvGrpSpPr>
        <p:grpSpPr>
          <a:xfrm>
            <a:off x="21580" y="2610305"/>
            <a:ext cx="11335915" cy="840875"/>
            <a:chOff x="-172616" y="2007250"/>
            <a:chExt cx="11335915" cy="840875"/>
          </a:xfrm>
        </p:grpSpPr>
        <p:sp>
          <p:nvSpPr>
            <p:cNvPr id="18" name="矩形 17">
              <a:extLst>
                <a:ext uri="{FF2B5EF4-FFF2-40B4-BE49-F238E27FC236}">
                  <a16:creationId xmlns:a16="http://schemas.microsoft.com/office/drawing/2014/main" id="{6118C2DD-CE7D-45A5-8B43-2F4E9AA4BA5C}"/>
                </a:ext>
              </a:extLst>
            </p:cNvPr>
            <p:cNvSpPr/>
            <p:nvPr/>
          </p:nvSpPr>
          <p:spPr>
            <a:xfrm>
              <a:off x="0" y="2007250"/>
              <a:ext cx="11163299" cy="67275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文本框 18">
              <a:extLst>
                <a:ext uri="{FF2B5EF4-FFF2-40B4-BE49-F238E27FC236}">
                  <a16:creationId xmlns:a16="http://schemas.microsoft.com/office/drawing/2014/main" id="{542787EC-C8E1-4237-B056-A3C80AB67ECF}"/>
                </a:ext>
              </a:extLst>
            </p:cNvPr>
            <p:cNvSpPr txBox="1"/>
            <p:nvPr/>
          </p:nvSpPr>
          <p:spPr>
            <a:xfrm>
              <a:off x="-172616" y="2175375"/>
              <a:ext cx="11163299" cy="6727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4435" tIns="33020" rIns="184912" bIns="33020" numCol="1" spcCol="1270" anchor="t" anchorCtr="0">
              <a:noAutofit/>
            </a:bodyPr>
            <a:lstStyle/>
            <a:p>
              <a:pPr marL="228600" lvl="1" indent="-228600" algn="l" defTabSz="889000" rtl="0">
                <a:lnSpc>
                  <a:spcPct val="150000"/>
                </a:lnSpc>
                <a:spcBef>
                  <a:spcPct val="0"/>
                </a:spcBef>
                <a:spcAft>
                  <a:spcPct val="20000"/>
                </a:spcAft>
                <a:buChar char="•"/>
              </a:pPr>
              <a:r>
                <a:rPr lang="zh-CN" sz="2000" kern="1200" dirty="0"/>
                <a:t>主要是由于</a:t>
              </a:r>
              <a:r>
                <a:rPr lang="zh-CN" sz="2000" kern="1200" dirty="0">
                  <a:solidFill>
                    <a:srgbClr val="FF0000"/>
                  </a:solidFill>
                </a:rPr>
                <a:t>绝缘体内部或绝缘表面</a:t>
              </a:r>
              <a:r>
                <a:rPr lang="zh-CN" sz="2000" kern="1200" dirty="0">
                  <a:solidFill>
                    <a:srgbClr val="FF0000"/>
                  </a:solidFill>
                  <a:highlight>
                    <a:srgbClr val="FFFF00"/>
                  </a:highlight>
                </a:rPr>
                <a:t>局部电场</a:t>
              </a:r>
              <a:r>
                <a:rPr lang="zh-CN" sz="2000" kern="1200" dirty="0">
                  <a:solidFill>
                    <a:srgbClr val="FF0000"/>
                  </a:solidFill>
                </a:rPr>
                <a:t>特别集中而引起的</a:t>
              </a:r>
              <a:r>
                <a:rPr lang="zh-CN" sz="2000" kern="1200" dirty="0"/>
                <a:t>，例如固体绝缘体中的</a:t>
              </a:r>
              <a:r>
                <a:rPr lang="zh-CN" sz="2000" kern="1200" dirty="0">
                  <a:solidFill>
                    <a:srgbClr val="FF0000"/>
                  </a:solidFill>
                </a:rPr>
                <a:t>小气泡</a:t>
              </a:r>
              <a:r>
                <a:rPr lang="zh-CN" sz="2000" kern="1200" dirty="0"/>
                <a:t>或其它杂质、导体和绝缘体界面上的</a:t>
              </a:r>
              <a:r>
                <a:rPr lang="zh-CN" sz="2000" kern="1200" dirty="0">
                  <a:solidFill>
                    <a:srgbClr val="FF0000"/>
                  </a:solidFill>
                </a:rPr>
                <a:t>小金属毛刺</a:t>
              </a:r>
              <a:r>
                <a:rPr lang="zh-CN" sz="2000" kern="1200" dirty="0"/>
                <a:t>等都会导致局部的电场集中。</a:t>
              </a:r>
            </a:p>
          </p:txBody>
        </p:sp>
      </p:grpSp>
      <p:grpSp>
        <p:nvGrpSpPr>
          <p:cNvPr id="23" name="组合 22">
            <a:extLst>
              <a:ext uri="{FF2B5EF4-FFF2-40B4-BE49-F238E27FC236}">
                <a16:creationId xmlns:a16="http://schemas.microsoft.com/office/drawing/2014/main" id="{3F64A6D9-8246-40D5-8FAA-C34A76B29158}"/>
              </a:ext>
            </a:extLst>
          </p:cNvPr>
          <p:cNvGrpSpPr/>
          <p:nvPr/>
        </p:nvGrpSpPr>
        <p:grpSpPr>
          <a:xfrm>
            <a:off x="273758" y="4014745"/>
            <a:ext cx="3742411" cy="654030"/>
            <a:chOff x="0" y="2680000"/>
            <a:chExt cx="11163299" cy="654030"/>
          </a:xfrm>
        </p:grpSpPr>
        <p:sp>
          <p:nvSpPr>
            <p:cNvPr id="24" name="矩形: 圆角 23">
              <a:extLst>
                <a:ext uri="{FF2B5EF4-FFF2-40B4-BE49-F238E27FC236}">
                  <a16:creationId xmlns:a16="http://schemas.microsoft.com/office/drawing/2014/main" id="{E394FEDA-C7C1-4C0D-905E-1B1494B87224}"/>
                </a:ext>
              </a:extLst>
            </p:cNvPr>
            <p:cNvSpPr/>
            <p:nvPr/>
          </p:nvSpPr>
          <p:spPr>
            <a:xfrm>
              <a:off x="0" y="2680000"/>
              <a:ext cx="11163299" cy="65403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矩形: 圆角 4">
              <a:extLst>
                <a:ext uri="{FF2B5EF4-FFF2-40B4-BE49-F238E27FC236}">
                  <a16:creationId xmlns:a16="http://schemas.microsoft.com/office/drawing/2014/main" id="{1CDA75A4-83E8-4218-8A92-13EF58B0E26F}"/>
                </a:ext>
              </a:extLst>
            </p:cNvPr>
            <p:cNvSpPr txBox="1"/>
            <p:nvPr/>
          </p:nvSpPr>
          <p:spPr>
            <a:xfrm>
              <a:off x="31927" y="2711927"/>
              <a:ext cx="11099445" cy="5901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a:t>3</a:t>
              </a:r>
              <a:r>
                <a:rPr lang="zh-CN" sz="2600" kern="1200"/>
                <a:t>、危害：</a:t>
              </a:r>
            </a:p>
          </p:txBody>
        </p:sp>
      </p:grpSp>
      <p:grpSp>
        <p:nvGrpSpPr>
          <p:cNvPr id="27" name="组合 26">
            <a:extLst>
              <a:ext uri="{FF2B5EF4-FFF2-40B4-BE49-F238E27FC236}">
                <a16:creationId xmlns:a16="http://schemas.microsoft.com/office/drawing/2014/main" id="{4C81441D-DF44-417D-84DD-0F9A9A76F85C}"/>
              </a:ext>
            </a:extLst>
          </p:cNvPr>
          <p:cNvGrpSpPr/>
          <p:nvPr/>
        </p:nvGrpSpPr>
        <p:grpSpPr>
          <a:xfrm>
            <a:off x="31707" y="4941168"/>
            <a:ext cx="11163299" cy="1008112"/>
            <a:chOff x="0" y="3334030"/>
            <a:chExt cx="11163299" cy="1560780"/>
          </a:xfrm>
        </p:grpSpPr>
        <p:sp>
          <p:nvSpPr>
            <p:cNvPr id="28" name="矩形 27">
              <a:extLst>
                <a:ext uri="{FF2B5EF4-FFF2-40B4-BE49-F238E27FC236}">
                  <a16:creationId xmlns:a16="http://schemas.microsoft.com/office/drawing/2014/main" id="{48AD1DFF-8649-45A6-9E83-1F4E3B3F6F63}"/>
                </a:ext>
              </a:extLst>
            </p:cNvPr>
            <p:cNvSpPr/>
            <p:nvPr/>
          </p:nvSpPr>
          <p:spPr>
            <a:xfrm>
              <a:off x="0" y="3334030"/>
              <a:ext cx="11163299" cy="15607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9" name="文本框 28">
              <a:extLst>
                <a:ext uri="{FF2B5EF4-FFF2-40B4-BE49-F238E27FC236}">
                  <a16:creationId xmlns:a16="http://schemas.microsoft.com/office/drawing/2014/main" id="{47D0F3B6-4129-4357-8816-5F0B33556144}"/>
                </a:ext>
              </a:extLst>
            </p:cNvPr>
            <p:cNvSpPr txBox="1"/>
            <p:nvPr/>
          </p:nvSpPr>
          <p:spPr>
            <a:xfrm>
              <a:off x="0" y="3334030"/>
              <a:ext cx="11163299" cy="15565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4435" tIns="33020" rIns="184912" bIns="33020" numCol="1" spcCol="1270" anchor="t" anchorCtr="0">
              <a:noAutofit/>
            </a:bodyPr>
            <a:lstStyle/>
            <a:p>
              <a:pPr marL="228600" lvl="1" indent="-228600" algn="l" defTabSz="889000" rtl="0">
                <a:lnSpc>
                  <a:spcPct val="150000"/>
                </a:lnSpc>
                <a:spcBef>
                  <a:spcPct val="0"/>
                </a:spcBef>
                <a:spcAft>
                  <a:spcPct val="20000"/>
                </a:spcAft>
                <a:buChar char="•"/>
              </a:pPr>
              <a:r>
                <a:rPr lang="zh-CN" sz="2000" kern="1200" dirty="0"/>
                <a:t>早期局放放电水平低，对整体绝缘尚不构成严重影响。但长期在工作电压下的局部放电会伴随着</a:t>
              </a:r>
              <a:r>
                <a:rPr lang="zh-CN" sz="2000" kern="1200" dirty="0">
                  <a:solidFill>
                    <a:srgbClr val="FF0000"/>
                  </a:solidFill>
                </a:rPr>
                <a:t>热、光和化学反应</a:t>
              </a:r>
              <a:r>
                <a:rPr lang="zh-CN" sz="2000" kern="1200" dirty="0"/>
                <a:t>，逐步侵蚀周围的绝缘</a:t>
              </a:r>
              <a:r>
                <a:rPr lang="en-US" sz="2000" kern="1200" dirty="0"/>
                <a:t>, </a:t>
              </a:r>
              <a:r>
                <a:rPr lang="zh-CN" sz="2000" kern="1200" dirty="0"/>
                <a:t>最终产生严重的绝缘缺陷。</a:t>
              </a:r>
              <a:r>
                <a:rPr lang="zh-CN" altLang="en-US" sz="2000" kern="1200" dirty="0">
                  <a:solidFill>
                    <a:srgbClr val="FF0000"/>
                  </a:solidFill>
                </a:rPr>
                <a:t>局部放电</a:t>
              </a:r>
              <a:r>
                <a:rPr lang="zh-CN" altLang="en-US" sz="2000" dirty="0">
                  <a:solidFill>
                    <a:srgbClr val="FF0000"/>
                  </a:solidFill>
                </a:rPr>
                <a:t>也</a:t>
              </a:r>
              <a:r>
                <a:rPr lang="zh-CN" altLang="en-US" sz="2000" kern="1200" dirty="0">
                  <a:solidFill>
                    <a:srgbClr val="FF0000"/>
                  </a:solidFill>
                </a:rPr>
                <a:t>是评估电力设备绝缘性能的重要质量指标。</a:t>
              </a:r>
              <a:endParaRPr lang="zh-CN" sz="2000" kern="1200" dirty="0">
                <a:solidFill>
                  <a:srgbClr val="FF0000"/>
                </a:solidFill>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9" name="内容占位符 2"/>
          <p:cNvSpPr>
            <a:spLocks noGrp="1"/>
          </p:cNvSpPr>
          <p:nvPr>
            <p:ph sz="quarter" idx="10"/>
          </p:nvPr>
        </p:nvSpPr>
        <p:spPr>
          <a:xfrm>
            <a:off x="6300112" y="1615709"/>
            <a:ext cx="5376000" cy="767323"/>
          </a:xfrm>
        </p:spPr>
        <p:txBody>
          <a:bodyPr>
            <a:normAutofit/>
          </a:bodyPr>
          <a:lstStyle/>
          <a:p>
            <a:pPr>
              <a:buFontTx/>
              <a:buChar char="•"/>
            </a:pPr>
            <a:r>
              <a:rPr lang="zh-CN" altLang="en-US" sz="1800" dirty="0"/>
              <a:t>绝缘体内含一小空气泡</a:t>
            </a:r>
            <a:r>
              <a:rPr lang="en-US" altLang="zh-CN" sz="1800" dirty="0"/>
              <a:t>δ</a:t>
            </a:r>
            <a:r>
              <a:rPr lang="zh-CN" altLang="en-US" sz="1800" dirty="0"/>
              <a:t>，</a:t>
            </a:r>
            <a:r>
              <a:rPr lang="zh-CN" altLang="en-US" sz="1800" dirty="0">
                <a:solidFill>
                  <a:srgbClr val="FF0000"/>
                </a:solidFill>
              </a:rPr>
              <a:t>气泡</a:t>
            </a:r>
            <a:r>
              <a:rPr lang="en-US" altLang="zh-CN" sz="1800" dirty="0">
                <a:solidFill>
                  <a:srgbClr val="FF0000"/>
                </a:solidFill>
              </a:rPr>
              <a:t>δ</a:t>
            </a:r>
            <a:r>
              <a:rPr lang="zh-CN" altLang="en-US" sz="1800" dirty="0">
                <a:solidFill>
                  <a:srgbClr val="FF0000"/>
                </a:solidFill>
              </a:rPr>
              <a:t>与固体介质的上下</a:t>
            </a:r>
            <a:r>
              <a:rPr lang="en-US" altLang="zh-CN" sz="1800" dirty="0">
                <a:solidFill>
                  <a:srgbClr val="FF0000"/>
                </a:solidFill>
              </a:rPr>
              <a:t>S</a:t>
            </a:r>
            <a:r>
              <a:rPr lang="zh-CN" altLang="en-US" sz="1800" dirty="0">
                <a:solidFill>
                  <a:srgbClr val="FF0000"/>
                </a:solidFill>
              </a:rPr>
              <a:t>区形成串联，再与左右</a:t>
            </a:r>
            <a:r>
              <a:rPr lang="en-US" altLang="zh-CN" sz="1800" dirty="0">
                <a:solidFill>
                  <a:srgbClr val="FF0000"/>
                </a:solidFill>
              </a:rPr>
              <a:t>P</a:t>
            </a:r>
            <a:r>
              <a:rPr lang="zh-CN" altLang="en-US" sz="1800" dirty="0">
                <a:solidFill>
                  <a:srgbClr val="FF0000"/>
                </a:solidFill>
              </a:rPr>
              <a:t>区并联。</a:t>
            </a:r>
            <a:endParaRPr lang="en-US" altLang="zh-CN" sz="1800" dirty="0">
              <a:solidFill>
                <a:srgbClr val="FF0000"/>
              </a:solidFill>
            </a:endParaRPr>
          </a:p>
        </p:txBody>
      </p:sp>
      <p:graphicFrame>
        <p:nvGraphicFramePr>
          <p:cNvPr id="13" name="Object 1"/>
          <p:cNvGraphicFramePr>
            <a:graphicFrameLocks noGrp="1" noChangeAspect="1"/>
          </p:cNvGraphicFramePr>
          <p:nvPr>
            <p:ph sz="quarter" idx="11"/>
            <p:extLst>
              <p:ext uri="{D42A27DB-BD31-4B8C-83A1-F6EECF244321}">
                <p14:modId xmlns:p14="http://schemas.microsoft.com/office/powerpoint/2010/main" val="1749148494"/>
              </p:ext>
            </p:extLst>
          </p:nvPr>
        </p:nvGraphicFramePr>
        <p:xfrm>
          <a:off x="6380976" y="2383032"/>
          <a:ext cx="5376862" cy="2532063"/>
        </p:xfrm>
        <a:graphic>
          <a:graphicData uri="http://schemas.openxmlformats.org/presentationml/2006/ole">
            <mc:AlternateContent xmlns:mc="http://schemas.openxmlformats.org/markup-compatibility/2006">
              <mc:Choice xmlns:v="urn:schemas-microsoft-com:vml" Requires="v">
                <p:oleObj spid="_x0000_s21526" name="Visio" r:id="rId3" imgW="5886254" imgH="2771734" progId="Visio.Drawing.11">
                  <p:embed/>
                </p:oleObj>
              </mc:Choice>
              <mc:Fallback>
                <p:oleObj name="Visio" r:id="rId3" imgW="5886254" imgH="2771734" progId="Visio.Drawing.11">
                  <p:embed/>
                  <p:pic>
                    <p:nvPicPr>
                      <p:cNvPr id="11162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976" y="2383032"/>
                        <a:ext cx="5376862" cy="2532063"/>
                      </a:xfrm>
                      <a:prstGeom prst="rect">
                        <a:avLst/>
                      </a:prstGeom>
                      <a:solidFill>
                        <a:schemeClr val="accent6">
                          <a:lumMod val="20000"/>
                          <a:lumOff val="80000"/>
                        </a:schemeClr>
                      </a:solidFill>
                      <a:ln>
                        <a:noFill/>
                      </a:ln>
                    </p:spPr>
                  </p:pic>
                </p:oleObj>
              </mc:Fallback>
            </mc:AlternateContent>
          </a:graphicData>
        </a:graphic>
      </p:graphicFrame>
      <p:sp>
        <p:nvSpPr>
          <p:cNvPr id="111618" name="标题 1"/>
          <p:cNvSpPr>
            <a:spLocks noGrp="1"/>
          </p:cNvSpPr>
          <p:nvPr>
            <p:ph type="title"/>
          </p:nvPr>
        </p:nvSpPr>
        <p:spPr>
          <a:xfrm>
            <a:off x="349859" y="975600"/>
            <a:ext cx="4161966" cy="576000"/>
          </a:xfrm>
        </p:spPr>
        <p:txBody>
          <a:bodyPr>
            <a:normAutofit/>
          </a:bodyPr>
          <a:lstStyle/>
          <a:p>
            <a:r>
              <a:rPr lang="zh-CN" altLang="en-US" dirty="0">
                <a:latin typeface="+mj-ea"/>
              </a:rPr>
              <a:t>局部放电的机理分析</a:t>
            </a:r>
          </a:p>
        </p:txBody>
      </p:sp>
      <p:sp>
        <p:nvSpPr>
          <p:cNvPr id="111620" name="Rectangle 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11622" name="Rectangle 3"/>
          <p:cNvSpPr>
            <a:spLocks noChangeArrowheads="1"/>
          </p:cNvSpPr>
          <p:nvPr/>
        </p:nvSpPr>
        <p:spPr bwMode="auto">
          <a:xfrm>
            <a:off x="7104112" y="4910997"/>
            <a:ext cx="45720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90000" tIns="46800" rIns="90000" bIns="46800" anchor="ct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SzTx/>
              <a:buFontTx/>
              <a:buNone/>
            </a:pPr>
            <a:r>
              <a:rPr lang="zh-CN" altLang="en-US" sz="1400" dirty="0">
                <a:latin typeface="宋体" panose="02010600030101010101" pitchFamily="2" charset="-122"/>
                <a:cs typeface="Times New Roman" panose="02020603050405020304" pitchFamily="18" charset="0"/>
              </a:rPr>
              <a:t>图</a:t>
            </a:r>
            <a:r>
              <a:rPr lang="en-US" altLang="zh-CN" sz="1400" dirty="0">
                <a:latin typeface="宋体" panose="02010600030101010101" pitchFamily="2" charset="-122"/>
                <a:cs typeface="Times New Roman" panose="02020603050405020304" pitchFamily="18" charset="0"/>
              </a:rPr>
              <a:t>11 </a:t>
            </a:r>
            <a:r>
              <a:rPr lang="zh-CN" altLang="en-US" sz="1400" dirty="0">
                <a:latin typeface="宋体" panose="02010600030101010101" pitchFamily="2" charset="-122"/>
                <a:cs typeface="Times New Roman" panose="02020603050405020304" pitchFamily="18" charset="0"/>
              </a:rPr>
              <a:t>含气泡的绝缘试品及其等效电路</a:t>
            </a:r>
            <a:endParaRPr lang="zh-CN" altLang="en-US" sz="1400" dirty="0"/>
          </a:p>
          <a:p>
            <a:pPr algn="ctr">
              <a:lnSpc>
                <a:spcPct val="100000"/>
              </a:lnSpc>
              <a:spcBef>
                <a:spcPct val="0"/>
              </a:spcBef>
              <a:buSzTx/>
              <a:buFontTx/>
              <a:buNone/>
            </a:pPr>
            <a:r>
              <a:rPr lang="en-US" altLang="zh-CN" sz="1400" dirty="0">
                <a:latin typeface="宋体" panose="02010600030101010101" pitchFamily="2" charset="-122"/>
                <a:cs typeface="Times New Roman" panose="02020603050405020304" pitchFamily="18" charset="0"/>
              </a:rPr>
              <a:t>(a) </a:t>
            </a:r>
            <a:r>
              <a:rPr lang="zh-CN" altLang="en-US" sz="1400" dirty="0">
                <a:latin typeface="宋体" panose="02010600030101010101" pitchFamily="2" charset="-122"/>
                <a:cs typeface="Times New Roman" panose="02020603050405020304" pitchFamily="18" charset="0"/>
              </a:rPr>
              <a:t>含一个气泡的固体绝缘试品	</a:t>
            </a:r>
            <a:r>
              <a:rPr lang="en-US" altLang="zh-CN" sz="1400" dirty="0">
                <a:latin typeface="宋体" panose="02010600030101010101" pitchFamily="2" charset="-122"/>
                <a:cs typeface="Times New Roman" panose="02020603050405020304" pitchFamily="18" charset="0"/>
              </a:rPr>
              <a:t>(b)</a:t>
            </a:r>
            <a:r>
              <a:rPr lang="zh-CN" altLang="en-US" sz="1400" dirty="0">
                <a:latin typeface="宋体" panose="02010600030101010101" pitchFamily="2" charset="-122"/>
                <a:cs typeface="Times New Roman" panose="02020603050405020304" pitchFamily="18" charset="0"/>
              </a:rPr>
              <a:t>等效电路</a:t>
            </a:r>
            <a:r>
              <a:rPr lang="zh-CN" altLang="en-US" sz="1000" dirty="0">
                <a:latin typeface="宋体" panose="02010600030101010101" pitchFamily="2" charset="-122"/>
                <a:cs typeface="Times New Roman" panose="02020603050405020304" pitchFamily="18" charset="0"/>
              </a:rPr>
              <a:t>。</a:t>
            </a:r>
            <a:endParaRPr lang="zh-CN" altLang="en-US" sz="1800" dirty="0"/>
          </a:p>
        </p:txBody>
      </p:sp>
      <mc:AlternateContent xmlns:mc="http://schemas.openxmlformats.org/markup-compatibility/2006" xmlns:a14="http://schemas.microsoft.com/office/drawing/2010/main">
        <mc:Choice Requires="a14">
          <p:sp>
            <p:nvSpPr>
              <p:cNvPr id="111623" name="Object 5"/>
              <p:cNvSpPr txBox="1"/>
              <p:nvPr/>
            </p:nvSpPr>
            <p:spPr bwMode="auto">
              <a:xfrm>
                <a:off x="878380" y="2175352"/>
                <a:ext cx="1143000" cy="7000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𝛿</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𝛿</m:t>
                              </m:r>
                            </m:sub>
                          </m:sSub>
                          <m:r>
                            <a:rPr lang="zh-CN" altLang="en-US" i="1">
                              <a:solidFill>
                                <a:srgbClr val="000000"/>
                              </a:solidFill>
                              <a:latin typeface="Cambria Math" panose="02040503050406030204" pitchFamily="18" charset="0"/>
                            </a:rPr>
                            <m:t>𝐴</m:t>
                          </m:r>
                        </m:num>
                        <m:den>
                          <m:r>
                            <a:rPr lang="zh-CN" altLang="en-US" i="1">
                              <a:solidFill>
                                <a:srgbClr val="000000"/>
                              </a:solidFill>
                              <a:latin typeface="Cambria Math" panose="02040503050406030204" pitchFamily="18" charset="0"/>
                            </a:rPr>
                            <m:t>𝑑</m:t>
                          </m:r>
                        </m:den>
                      </m:f>
                    </m:oMath>
                  </m:oMathPara>
                </a14:m>
                <a:endParaRPr lang="zh-CN" altLang="en-US" dirty="0"/>
              </a:p>
            </p:txBody>
          </p:sp>
        </mc:Choice>
        <mc:Fallback xmlns="">
          <p:sp>
            <p:nvSpPr>
              <p:cNvPr id="111623" name="Object 5"/>
              <p:cNvSpPr txBox="1">
                <a:spLocks noRot="1" noChangeAspect="1" noMove="1" noResize="1" noEditPoints="1" noAdjustHandles="1" noChangeArrowheads="1" noChangeShapeType="1" noTextEdit="1"/>
              </p:cNvSpPr>
              <p:nvPr/>
            </p:nvSpPr>
            <p:spPr bwMode="auto">
              <a:xfrm>
                <a:off x="878380" y="2175352"/>
                <a:ext cx="1143000" cy="700088"/>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24" name="Object 4"/>
              <p:cNvSpPr txBox="1"/>
              <p:nvPr/>
            </p:nvSpPr>
            <p:spPr bwMode="auto">
              <a:xfrm>
                <a:off x="3254644" y="2188000"/>
                <a:ext cx="1323328" cy="67479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𝐴</m:t>
                          </m:r>
                        </m:num>
                        <m:den>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den>
                      </m:f>
                    </m:oMath>
                  </m:oMathPara>
                </a14:m>
                <a:endParaRPr lang="zh-CN" altLang="en-US"/>
              </a:p>
            </p:txBody>
          </p:sp>
        </mc:Choice>
        <mc:Fallback xmlns="">
          <p:sp>
            <p:nvSpPr>
              <p:cNvPr id="111624" name="Object 4"/>
              <p:cNvSpPr txBox="1">
                <a:spLocks noRot="1" noChangeAspect="1" noMove="1" noResize="1" noEditPoints="1" noAdjustHandles="1" noChangeArrowheads="1" noChangeShapeType="1" noTextEdit="1"/>
              </p:cNvSpPr>
              <p:nvPr/>
            </p:nvSpPr>
            <p:spPr bwMode="auto">
              <a:xfrm>
                <a:off x="3254644" y="2188000"/>
                <a:ext cx="1323328" cy="674792"/>
              </a:xfrm>
              <a:prstGeom prst="rect">
                <a:avLst/>
              </a:prstGeom>
              <a:blipFill>
                <a:blip r:embed="rId7"/>
                <a:stretch>
                  <a:fillRect/>
                </a:stretch>
              </a:blipFill>
              <a:ln>
                <a:noFill/>
              </a:ln>
            </p:spPr>
            <p:txBody>
              <a:bodyPr/>
              <a:lstStyle/>
              <a:p>
                <a:r>
                  <a:rPr lang="zh-CN" altLang="en-US">
                    <a:noFill/>
                  </a:rPr>
                  <a:t> </a:t>
                </a:r>
              </a:p>
            </p:txBody>
          </p:sp>
        </mc:Fallback>
      </mc:AlternateContent>
      <p:sp>
        <p:nvSpPr>
          <p:cNvPr id="111626" name="TextBox 10"/>
          <p:cNvSpPr txBox="1">
            <a:spLocks noChangeArrowheads="1"/>
          </p:cNvSpPr>
          <p:nvPr/>
        </p:nvSpPr>
        <p:spPr bwMode="auto">
          <a:xfrm>
            <a:off x="417599" y="1691982"/>
            <a:ext cx="2064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t>气泡</a:t>
            </a:r>
            <a:r>
              <a:rPr lang="en-US" altLang="zh-CN" sz="1800" dirty="0"/>
              <a:t>δ</a:t>
            </a:r>
            <a:r>
              <a:rPr lang="zh-CN" altLang="en-US" sz="1800" dirty="0"/>
              <a:t>的等效电容</a:t>
            </a:r>
          </a:p>
        </p:txBody>
      </p:sp>
      <p:sp>
        <p:nvSpPr>
          <p:cNvPr id="111627" name="矩形 13"/>
          <p:cNvSpPr>
            <a:spLocks noChangeArrowheads="1"/>
          </p:cNvSpPr>
          <p:nvPr/>
        </p:nvSpPr>
        <p:spPr bwMode="auto">
          <a:xfrm>
            <a:off x="2837061" y="1715064"/>
            <a:ext cx="2646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5"/>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en-US" altLang="zh-CN" sz="1800" dirty="0"/>
              <a:t>S</a:t>
            </a:r>
            <a:r>
              <a:rPr lang="zh-CN" altLang="en-US" sz="1800" dirty="0"/>
              <a:t>区固体介质的等效电容</a:t>
            </a:r>
          </a:p>
        </p:txBody>
      </p:sp>
      <p:sp>
        <p:nvSpPr>
          <p:cNvPr id="12" name="文本框 11">
            <a:extLst>
              <a:ext uri="{FF2B5EF4-FFF2-40B4-BE49-F238E27FC236}">
                <a16:creationId xmlns:a16="http://schemas.microsoft.com/office/drawing/2014/main" id="{1C67DC82-91C2-4001-8510-5C224E47CF04}"/>
              </a:ext>
            </a:extLst>
          </p:cNvPr>
          <p:cNvSpPr txBox="1"/>
          <p:nvPr/>
        </p:nvSpPr>
        <p:spPr>
          <a:xfrm>
            <a:off x="620580" y="2831281"/>
            <a:ext cx="4432961" cy="307777"/>
          </a:xfrm>
          <a:prstGeom prst="rect">
            <a:avLst/>
          </a:prstGeom>
          <a:noFill/>
        </p:spPr>
        <p:txBody>
          <a:bodyPr wrap="square">
            <a:spAutoFit/>
          </a:bodyPr>
          <a:lstStyle/>
          <a:p>
            <a:r>
              <a:rPr lang="en-US" altLang="zh-CN" sz="1400" dirty="0">
                <a:solidFill>
                  <a:schemeClr val="tx1"/>
                </a:solidFill>
                <a:latin typeface="+mn-ea"/>
                <a:ea typeface="+mn-ea"/>
              </a:rPr>
              <a:t>A</a:t>
            </a:r>
            <a:r>
              <a:rPr lang="zh-CN" altLang="en-US" sz="1400" dirty="0">
                <a:solidFill>
                  <a:schemeClr val="tx1"/>
                </a:solidFill>
                <a:latin typeface="+mn-ea"/>
                <a:ea typeface="+mn-ea"/>
              </a:rPr>
              <a:t>为</a:t>
            </a:r>
            <a:r>
              <a:rPr lang="en-US" altLang="zh-CN" sz="1400" dirty="0">
                <a:solidFill>
                  <a:schemeClr val="tx1"/>
                </a:solidFill>
                <a:latin typeface="+mn-ea"/>
                <a:ea typeface="+mn-ea"/>
              </a:rPr>
              <a:t>S</a:t>
            </a:r>
            <a:r>
              <a:rPr lang="zh-CN" altLang="en-US" sz="1400" dirty="0">
                <a:solidFill>
                  <a:schemeClr val="tx1"/>
                </a:solidFill>
                <a:latin typeface="+mn-ea"/>
                <a:ea typeface="+mn-ea"/>
              </a:rPr>
              <a:t>区截面积，</a:t>
            </a:r>
            <a:r>
              <a:rPr lang="zh-CN" altLang="en-US" sz="1400" dirty="0">
                <a:solidFill>
                  <a:schemeClr val="tx1"/>
                </a:solidFill>
                <a:latin typeface="+mn-ea"/>
                <a:ea typeface="+mn-ea"/>
                <a:sym typeface="Symbol" panose="05050102010706020507" pitchFamily="18" charset="2"/>
              </a:rPr>
              <a:t>、</a:t>
            </a:r>
            <a:r>
              <a:rPr lang="zh-CN" altLang="en-US" sz="1400" baseline="-25000" dirty="0">
                <a:solidFill>
                  <a:schemeClr val="tx1"/>
                </a:solidFill>
                <a:latin typeface="+mn-ea"/>
                <a:ea typeface="+mn-ea"/>
                <a:sym typeface="Symbol" panose="05050102010706020507" pitchFamily="18" charset="2"/>
              </a:rPr>
              <a:t></a:t>
            </a:r>
            <a:r>
              <a:rPr lang="zh-CN" altLang="en-US" sz="1400" dirty="0">
                <a:solidFill>
                  <a:schemeClr val="tx1"/>
                </a:solidFill>
                <a:latin typeface="+mn-ea"/>
                <a:ea typeface="+mn-ea"/>
                <a:sym typeface="Symbol" panose="05050102010706020507" pitchFamily="18" charset="2"/>
              </a:rPr>
              <a:t>为固体介质和气泡的介电常数</a:t>
            </a:r>
            <a:endParaRPr lang="zh-CN" altLang="en-US" sz="1400" dirty="0">
              <a:solidFill>
                <a:schemeClr val="tx1"/>
              </a:solidFill>
              <a:latin typeface="+mn-ea"/>
              <a:ea typeface="+mn-ea"/>
            </a:endParaRPr>
          </a:p>
        </p:txBody>
      </p:sp>
      <p:sp>
        <p:nvSpPr>
          <p:cNvPr id="14" name="文本框 13">
            <a:extLst>
              <a:ext uri="{FF2B5EF4-FFF2-40B4-BE49-F238E27FC236}">
                <a16:creationId xmlns:a16="http://schemas.microsoft.com/office/drawing/2014/main" id="{03EA2E9C-7D07-4BC7-936A-1F8DB5326486}"/>
              </a:ext>
            </a:extLst>
          </p:cNvPr>
          <p:cNvSpPr txBox="1"/>
          <p:nvPr/>
        </p:nvSpPr>
        <p:spPr>
          <a:xfrm>
            <a:off x="281951" y="3260238"/>
            <a:ext cx="5449539" cy="369332"/>
          </a:xfrm>
          <a:prstGeom prst="rect">
            <a:avLst/>
          </a:prstGeom>
          <a:noFill/>
        </p:spPr>
        <p:txBody>
          <a:bodyPr wrap="square">
            <a:spAutoFit/>
          </a:bodyPr>
          <a:lstStyle/>
          <a:p>
            <a:r>
              <a:rPr lang="zh-CN" altLang="en-US" sz="1800" dirty="0"/>
              <a:t>电容</a:t>
            </a:r>
            <a:r>
              <a:rPr lang="en-US" altLang="zh-CN" sz="1800" i="1" dirty="0"/>
              <a:t>C</a:t>
            </a:r>
            <a:r>
              <a:rPr lang="en-US" altLang="zh-CN" sz="1800" i="1" baseline="-25000" dirty="0"/>
              <a:t>s</a:t>
            </a:r>
            <a:r>
              <a:rPr lang="zh-CN" altLang="en-US" sz="1800" dirty="0"/>
              <a:t>和</a:t>
            </a:r>
            <a:r>
              <a:rPr lang="en-US" altLang="zh-CN" sz="1800" i="1" dirty="0" err="1"/>
              <a:t>C</a:t>
            </a:r>
            <a:r>
              <a:rPr lang="en-US" altLang="zh-CN" sz="1800" i="1" baseline="-25000" dirty="0" err="1"/>
              <a:t>δ</a:t>
            </a:r>
            <a:r>
              <a:rPr lang="zh-CN" altLang="en-US" sz="1800" dirty="0"/>
              <a:t>串联分压，两个电容上的电压比为：</a:t>
            </a:r>
            <a:endParaRPr lang="zh-CN" altLang="en-US" dirty="0"/>
          </a:p>
        </p:txBody>
      </p:sp>
      <mc:AlternateContent xmlns:mc="http://schemas.openxmlformats.org/markup-compatibility/2006" xmlns:a14="http://schemas.microsoft.com/office/drawing/2010/main">
        <mc:Choice Requires="a14">
          <p:sp>
            <p:nvSpPr>
              <p:cNvPr id="15" name="Object 1">
                <a:extLst>
                  <a:ext uri="{FF2B5EF4-FFF2-40B4-BE49-F238E27FC236}">
                    <a16:creationId xmlns:a16="http://schemas.microsoft.com/office/drawing/2014/main" id="{1DBB71DE-3251-4BB9-8BF7-D42F1DE20639}"/>
                  </a:ext>
                </a:extLst>
              </p:cNvPr>
              <p:cNvSpPr txBox="1"/>
              <p:nvPr/>
            </p:nvSpPr>
            <p:spPr bwMode="auto">
              <a:xfrm>
                <a:off x="1822923" y="3689181"/>
                <a:ext cx="2197100" cy="6858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𝛿</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𝑆</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𝑆</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𝛿</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𝑑</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𝛿</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den>
                      </m:f>
                    </m:oMath>
                  </m:oMathPara>
                </a14:m>
                <a:endParaRPr lang="zh-CN" altLang="en-US" dirty="0"/>
              </a:p>
            </p:txBody>
          </p:sp>
        </mc:Choice>
        <mc:Fallback xmlns="">
          <p:sp>
            <p:nvSpPr>
              <p:cNvPr id="15" name="Object 1">
                <a:extLst>
                  <a:ext uri="{FF2B5EF4-FFF2-40B4-BE49-F238E27FC236}">
                    <a16:creationId xmlns:a16="http://schemas.microsoft.com/office/drawing/2014/main" id="{1DBB71DE-3251-4BB9-8BF7-D42F1DE20639}"/>
                  </a:ext>
                </a:extLst>
              </p:cNvPr>
              <p:cNvSpPr txBox="1">
                <a:spLocks noRot="1" noChangeAspect="1" noMove="1" noResize="1" noEditPoints="1" noAdjustHandles="1" noChangeArrowheads="1" noChangeShapeType="1" noTextEdit="1"/>
              </p:cNvSpPr>
              <p:nvPr/>
            </p:nvSpPr>
            <p:spPr bwMode="auto">
              <a:xfrm>
                <a:off x="1822923" y="3689181"/>
                <a:ext cx="2197100" cy="685800"/>
              </a:xfrm>
              <a:prstGeom prst="rect">
                <a:avLst/>
              </a:prstGeom>
              <a:blipFill>
                <a:blip r:embed="rId8"/>
                <a:stretch>
                  <a:fillRect/>
                </a:stretch>
              </a:blipFill>
              <a:ln>
                <a:noFill/>
              </a:ln>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115C02EB-5B5F-4398-88E3-DC1BFA0D17E6}"/>
              </a:ext>
            </a:extLst>
          </p:cNvPr>
          <p:cNvSpPr txBox="1"/>
          <p:nvPr/>
        </p:nvSpPr>
        <p:spPr>
          <a:xfrm>
            <a:off x="281951" y="4566428"/>
            <a:ext cx="5279044" cy="369332"/>
          </a:xfrm>
          <a:prstGeom prst="rect">
            <a:avLst/>
          </a:prstGeom>
          <a:noFill/>
        </p:spPr>
        <p:txBody>
          <a:bodyPr wrap="square">
            <a:spAutoFit/>
          </a:bodyPr>
          <a:lstStyle/>
          <a:p>
            <a:r>
              <a:rPr lang="zh-CN" altLang="en-US" sz="1800" dirty="0">
                <a:latin typeface="宋体" panose="02010600030101010101" pitchFamily="2" charset="-122"/>
                <a:cs typeface="Times New Roman" panose="02020603050405020304" pitchFamily="18" charset="0"/>
              </a:rPr>
              <a:t>气泡内的电场强度</a:t>
            </a:r>
            <a:r>
              <a:rPr lang="en-US" altLang="zh-CN" sz="1800" i="1" dirty="0" err="1">
                <a:latin typeface="Times New Roman" panose="02020603050405020304" pitchFamily="18" charset="0"/>
                <a:cs typeface="Times New Roman" panose="02020603050405020304" pitchFamily="18" charset="0"/>
              </a:rPr>
              <a:t>E</a:t>
            </a:r>
            <a:r>
              <a:rPr lang="en-US" altLang="zh-CN" sz="1800" baseline="-30000" dirty="0" err="1">
                <a:latin typeface="Times New Roman" panose="02020603050405020304" pitchFamily="18" charset="0"/>
                <a:cs typeface="Times New Roman" panose="02020603050405020304" pitchFamily="18" charset="0"/>
              </a:rPr>
              <a:t>δ</a:t>
            </a:r>
            <a:r>
              <a:rPr lang="zh-CN" altLang="en-US" sz="1800" dirty="0">
                <a:latin typeface="宋体" panose="02010600030101010101" pitchFamily="2" charset="-122"/>
                <a:cs typeface="Times New Roman" panose="02020603050405020304" pitchFamily="18" charset="0"/>
              </a:rPr>
              <a:t>与</a:t>
            </a:r>
            <a:r>
              <a:rPr lang="en-US" altLang="zh-CN" sz="1800" dirty="0">
                <a:latin typeface="宋体" panose="02010600030101010101" pitchFamily="2" charset="-122"/>
                <a:cs typeface="Times New Roman" panose="02020603050405020304" pitchFamily="18" charset="0"/>
              </a:rPr>
              <a:t>S</a:t>
            </a:r>
            <a:r>
              <a:rPr lang="zh-CN" altLang="en-US" sz="1800" dirty="0">
                <a:latin typeface="宋体" panose="02010600030101010101" pitchFamily="2" charset="-122"/>
                <a:cs typeface="Times New Roman" panose="02020603050405020304" pitchFamily="18" charset="0"/>
              </a:rPr>
              <a:t>区的电场强度</a:t>
            </a:r>
            <a:r>
              <a:rPr lang="en-US" altLang="zh-CN" sz="1800" i="1" dirty="0">
                <a:latin typeface="Times New Roman" panose="02020603050405020304" pitchFamily="18" charset="0"/>
                <a:cs typeface="Times New Roman" panose="02020603050405020304" pitchFamily="18" charset="0"/>
              </a:rPr>
              <a:t>E</a:t>
            </a:r>
            <a:r>
              <a:rPr lang="en-US" altLang="zh-CN" sz="1800" baseline="-30000" dirty="0">
                <a:latin typeface="Times New Roman" panose="02020603050405020304" pitchFamily="18" charset="0"/>
                <a:cs typeface="Times New Roman" panose="02020603050405020304" pitchFamily="18" charset="0"/>
              </a:rPr>
              <a:t>S</a:t>
            </a:r>
            <a:r>
              <a:rPr lang="zh-CN" altLang="en-US" sz="1800" dirty="0">
                <a:latin typeface="宋体" panose="02010600030101010101" pitchFamily="2" charset="-122"/>
                <a:cs typeface="Times New Roman" panose="02020603050405020304" pitchFamily="18" charset="0"/>
              </a:rPr>
              <a:t>之比为</a:t>
            </a:r>
            <a:r>
              <a:rPr lang="en-US" altLang="zh-CN" sz="1800" dirty="0">
                <a:latin typeface="宋体" panose="0201060003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18" name="Object 5">
                <a:extLst>
                  <a:ext uri="{FF2B5EF4-FFF2-40B4-BE49-F238E27FC236}">
                    <a16:creationId xmlns:a16="http://schemas.microsoft.com/office/drawing/2014/main" id="{FF5A1F34-B904-4919-8EB1-967C4EE0BA78}"/>
                  </a:ext>
                </a:extLst>
              </p:cNvPr>
              <p:cNvSpPr txBox="1"/>
              <p:nvPr/>
            </p:nvSpPr>
            <p:spPr bwMode="auto">
              <a:xfrm>
                <a:off x="1639566" y="5031566"/>
                <a:ext cx="3843858" cy="702163"/>
              </a:xfrm>
              <a:prstGeom prst="rect">
                <a:avLst/>
              </a:prstGeom>
              <a:noFill/>
              <a:ln>
                <a:noFill/>
              </a:ln>
            </p:spPr>
            <p:txBody>
              <a:bodyPr>
                <a:normAutofit/>
              </a:bodyPr>
              <a:lstStyle/>
              <a:p>
                <a14:m>
                  <m:oMath xmlns:m="http://schemas.openxmlformats.org/officeDocument/2006/math">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𝐸</m:t>
                            </m:r>
                          </m:e>
                          <m:sub>
                            <m:r>
                              <a:rPr lang="zh-CN" altLang="en-US" sz="2400" i="1">
                                <a:solidFill>
                                  <a:srgbClr val="000000"/>
                                </a:solidFill>
                                <a:latin typeface="Cambria Math" panose="02040503050406030204" pitchFamily="18" charset="0"/>
                              </a:rPr>
                              <m:t>𝛿</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𝐸</m:t>
                            </m:r>
                          </m:e>
                          <m:sub>
                            <m:r>
                              <a:rPr lang="zh-CN" altLang="en-US" sz="2400" i="1">
                                <a:solidFill>
                                  <a:srgbClr val="000000"/>
                                </a:solidFill>
                                <a:latin typeface="Cambria Math" panose="02040503050406030204" pitchFamily="18" charset="0"/>
                              </a:rPr>
                              <m:t>𝑆</m:t>
                            </m:r>
                          </m:sub>
                        </m:sSub>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𝑉</m:t>
                            </m:r>
                          </m:e>
                          <m:sub>
                            <m:r>
                              <a:rPr lang="zh-CN" altLang="en-US" sz="2400" i="1" smtClean="0">
                                <a:solidFill>
                                  <a:srgbClr val="000000"/>
                                </a:solidFill>
                                <a:latin typeface="Cambria Math" panose="02040503050406030204" pitchFamily="18" charset="0"/>
                              </a:rPr>
                              <m:t>𝛿</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𝑉</m:t>
                            </m:r>
                          </m:e>
                          <m:sub>
                            <m:r>
                              <a:rPr lang="zh-CN" altLang="en-US" sz="2400" i="1">
                                <a:solidFill>
                                  <a:srgbClr val="000000"/>
                                </a:solidFill>
                                <a:latin typeface="Cambria Math" panose="02040503050406030204" pitchFamily="18" charset="0"/>
                              </a:rPr>
                              <m:t>𝑆</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𝜀</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𝜀</m:t>
                            </m:r>
                          </m:e>
                          <m:sub>
                            <m:r>
                              <a:rPr lang="zh-CN" altLang="en-US" sz="2400" i="1">
                                <a:solidFill>
                                  <a:srgbClr val="000000"/>
                                </a:solidFill>
                                <a:latin typeface="Cambria Math" panose="02040503050406030204" pitchFamily="18" charset="0"/>
                              </a:rPr>
                              <m:t>𝛿</m:t>
                            </m:r>
                          </m:sub>
                        </m:sSub>
                      </m:den>
                    </m:f>
                    <m:r>
                      <a:rPr lang="zh-CN" altLang="en-US" sz="2400" i="1">
                        <a:solidFill>
                          <a:srgbClr val="000000"/>
                        </a:solidFill>
                        <a:latin typeface="Cambria Math" panose="02040503050406030204" pitchFamily="18" charset="0"/>
                      </a:rPr>
                      <m:t>≈</m:t>
                    </m:r>
                  </m:oMath>
                </a14:m>
                <a:r>
                  <a:rPr lang="en-US" altLang="zh-CN" sz="2000" dirty="0"/>
                  <a:t>2-20</a:t>
                </a:r>
                <a:endParaRPr lang="zh-CN" altLang="en-US" sz="2000" dirty="0"/>
              </a:p>
            </p:txBody>
          </p:sp>
        </mc:Choice>
        <mc:Fallback xmlns="">
          <p:sp>
            <p:nvSpPr>
              <p:cNvPr id="18" name="Object 5">
                <a:extLst>
                  <a:ext uri="{FF2B5EF4-FFF2-40B4-BE49-F238E27FC236}">
                    <a16:creationId xmlns:a16="http://schemas.microsoft.com/office/drawing/2014/main" id="{FF5A1F34-B904-4919-8EB1-967C4EE0BA78}"/>
                  </a:ext>
                </a:extLst>
              </p:cNvPr>
              <p:cNvSpPr txBox="1">
                <a:spLocks noRot="1" noChangeAspect="1" noMove="1" noResize="1" noEditPoints="1" noAdjustHandles="1" noChangeArrowheads="1" noChangeShapeType="1" noTextEdit="1"/>
              </p:cNvSpPr>
              <p:nvPr/>
            </p:nvSpPr>
            <p:spPr bwMode="auto">
              <a:xfrm>
                <a:off x="1639566" y="5031566"/>
                <a:ext cx="3843858" cy="702163"/>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3842605-68D4-49F6-93E5-92D8FF6F8304}"/>
                  </a:ext>
                </a:extLst>
              </p:cNvPr>
              <p:cNvSpPr txBox="1"/>
              <p:nvPr/>
            </p:nvSpPr>
            <p:spPr>
              <a:xfrm>
                <a:off x="284976" y="5733729"/>
                <a:ext cx="7467208" cy="867289"/>
              </a:xfrm>
              <a:prstGeom prst="rect">
                <a:avLst/>
              </a:prstGeom>
              <a:noFill/>
            </p:spPr>
            <p:txBody>
              <a:bodyPr wrap="square">
                <a:spAutoFit/>
              </a:bodyPr>
              <a:lstStyle/>
              <a:p>
                <a:pPr>
                  <a:lnSpc>
                    <a:spcPct val="150000"/>
                  </a:lnSpc>
                  <a:buFontTx/>
                  <a:buChar char="•"/>
                </a:pPr>
                <a:r>
                  <a:rPr lang="zh-CN" altLang="en-US" sz="1800" dirty="0">
                    <a:solidFill>
                      <a:srgbClr val="FF0000"/>
                    </a:solidFill>
                    <a:latin typeface="+mn-ea"/>
                  </a:rPr>
                  <a:t>结论：常用固体绝缘材料的介电常数</a:t>
                </a:r>
                <a:r>
                  <a:rPr lang="en-US" altLang="zh-CN" sz="1800" dirty="0">
                    <a:solidFill>
                      <a:srgbClr val="FF0000"/>
                    </a:solidFill>
                    <a:latin typeface="+mn-ea"/>
                    <a:sym typeface="Symbol"/>
                  </a:rPr>
                  <a:t></a:t>
                </a:r>
                <a:r>
                  <a:rPr lang="zh-CN" altLang="en-US" sz="1800" dirty="0">
                    <a:solidFill>
                      <a:srgbClr val="FF0000"/>
                    </a:solidFill>
                    <a:latin typeface="+mn-ea"/>
                  </a:rPr>
                  <a:t>是空气的介电常数</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𝛿</m:t>
                        </m:r>
                      </m:sub>
                    </m:sSub>
                  </m:oMath>
                </a14:m>
                <a:r>
                  <a:rPr lang="zh-CN" altLang="en-US" sz="1800" dirty="0">
                    <a:solidFill>
                      <a:srgbClr val="FF0000"/>
                    </a:solidFill>
                    <a:latin typeface="+mn-ea"/>
                  </a:rPr>
                  <a:t>的</a:t>
                </a:r>
                <a:r>
                  <a:rPr lang="en-US" altLang="zh-CN" sz="1800" dirty="0">
                    <a:solidFill>
                      <a:srgbClr val="FF0000"/>
                    </a:solidFill>
                    <a:highlight>
                      <a:srgbClr val="FFFF00"/>
                    </a:highlight>
                    <a:latin typeface="+mn-ea"/>
                  </a:rPr>
                  <a:t>2-20</a:t>
                </a:r>
                <a:r>
                  <a:rPr lang="zh-CN" altLang="en-US" sz="1800" dirty="0">
                    <a:solidFill>
                      <a:srgbClr val="FF0000"/>
                    </a:solidFill>
                    <a:latin typeface="+mn-ea"/>
                  </a:rPr>
                  <a:t>倍，小气泡很可能在工作电压下就会出现局部放电。</a:t>
                </a:r>
              </a:p>
            </p:txBody>
          </p:sp>
        </mc:Choice>
        <mc:Fallback xmlns="">
          <p:sp>
            <p:nvSpPr>
              <p:cNvPr id="20" name="文本框 19">
                <a:extLst>
                  <a:ext uri="{FF2B5EF4-FFF2-40B4-BE49-F238E27FC236}">
                    <a16:creationId xmlns:a16="http://schemas.microsoft.com/office/drawing/2014/main" id="{73842605-68D4-49F6-93E5-92D8FF6F8304}"/>
                  </a:ext>
                </a:extLst>
              </p:cNvPr>
              <p:cNvSpPr txBox="1">
                <a:spLocks noRot="1" noChangeAspect="1" noMove="1" noResize="1" noEditPoints="1" noAdjustHandles="1" noChangeArrowheads="1" noChangeShapeType="1" noTextEdit="1"/>
              </p:cNvSpPr>
              <p:nvPr/>
            </p:nvSpPr>
            <p:spPr>
              <a:xfrm>
                <a:off x="284976" y="5733729"/>
                <a:ext cx="7467208" cy="867289"/>
              </a:xfrm>
              <a:prstGeom prst="rect">
                <a:avLst/>
              </a:prstGeom>
              <a:blipFill>
                <a:blip r:embed="rId10"/>
                <a:stretch>
                  <a:fillRect l="-735" b="-9155"/>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2CB066A-D555-5377-00CB-703BB88AA42E}"/>
              </a:ext>
            </a:extLst>
          </p:cNvPr>
          <p:cNvSpPr txBox="1"/>
          <p:nvPr/>
        </p:nvSpPr>
        <p:spPr>
          <a:xfrm>
            <a:off x="4100887" y="3974966"/>
            <a:ext cx="1686122" cy="369332"/>
          </a:xfrm>
          <a:prstGeom prst="rect">
            <a:avLst/>
          </a:prstGeom>
          <a:noFill/>
        </p:spPr>
        <p:txBody>
          <a:bodyPr wrap="square">
            <a:spAutoFit/>
          </a:bodyPr>
          <a:lstStyle/>
          <a:p>
            <a:r>
              <a:rPr lang="zh-CN" altLang="en-US" sz="1800" dirty="0"/>
              <a:t>与电容成反比</a:t>
            </a:r>
            <a:endParaRPr lang="zh-CN" alt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6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6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6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6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P spid="111623" grpId="0"/>
      <p:bldP spid="111624" grpId="0"/>
      <p:bldP spid="111626" grpId="0"/>
      <p:bldP spid="111627" grpId="0"/>
      <p:bldP spid="12" grpId="0"/>
      <p:bldP spid="14" grpId="0"/>
      <p:bldP spid="15" grpId="0"/>
      <p:bldP spid="17" grpId="0"/>
      <p:bldP spid="18" grpId="0"/>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标题 1"/>
          <p:cNvSpPr>
            <a:spLocks noGrp="1"/>
          </p:cNvSpPr>
          <p:nvPr>
            <p:ph type="title"/>
          </p:nvPr>
        </p:nvSpPr>
        <p:spPr>
          <a:xfrm>
            <a:off x="349859" y="975600"/>
            <a:ext cx="6898270" cy="576000"/>
          </a:xfrm>
        </p:spPr>
        <p:txBody>
          <a:bodyPr/>
          <a:lstStyle/>
          <a:p>
            <a:r>
              <a:rPr lang="zh-CN" altLang="en-US" dirty="0">
                <a:latin typeface="+mj-ea"/>
              </a:rPr>
              <a:t>气泡内发生局部放电的过程分析</a:t>
            </a:r>
          </a:p>
        </p:txBody>
      </p:sp>
      <p:sp>
        <p:nvSpPr>
          <p:cNvPr id="113668" name="Rectangle 2"/>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graphicFrame>
        <p:nvGraphicFramePr>
          <p:cNvPr id="113669" name="Object 1"/>
          <p:cNvGraphicFramePr>
            <a:graphicFrameLocks noChangeAspect="1"/>
          </p:cNvGraphicFramePr>
          <p:nvPr>
            <p:extLst>
              <p:ext uri="{D42A27DB-BD31-4B8C-83A1-F6EECF244321}">
                <p14:modId xmlns:p14="http://schemas.microsoft.com/office/powerpoint/2010/main" val="1101915885"/>
              </p:ext>
            </p:extLst>
          </p:nvPr>
        </p:nvGraphicFramePr>
        <p:xfrm>
          <a:off x="794670" y="1628800"/>
          <a:ext cx="4302150" cy="2616172"/>
        </p:xfrm>
        <a:graphic>
          <a:graphicData uri="http://schemas.openxmlformats.org/presentationml/2006/ole">
            <mc:AlternateContent xmlns:mc="http://schemas.openxmlformats.org/markup-compatibility/2006">
              <mc:Choice xmlns:v="urn:schemas-microsoft-com:vml" Requires="v">
                <p:oleObj spid="_x0000_s22550" name="Visio" r:id="rId5" imgW="5023536" imgH="2771734" progId="Visio.Drawing.11">
                  <p:embed/>
                </p:oleObj>
              </mc:Choice>
              <mc:Fallback>
                <p:oleObj name="Visio" r:id="rId5" imgW="5023536" imgH="2771734"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670" y="1628800"/>
                        <a:ext cx="4302150" cy="2616172"/>
                      </a:xfrm>
                      <a:prstGeom prst="rect">
                        <a:avLst/>
                      </a:prstGeom>
                      <a:noFill/>
                      <a:ln>
                        <a:noFill/>
                      </a:ln>
                    </p:spPr>
                  </p:pic>
                </p:oleObj>
              </mc:Fallback>
            </mc:AlternateContent>
          </a:graphicData>
        </a:graphic>
      </p:graphicFrame>
      <p:sp>
        <p:nvSpPr>
          <p:cNvPr id="113671" name="Rectangle 4"/>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113673" name="Rectangle 6"/>
          <p:cNvSpPr>
            <a:spLocks noChangeArrowheads="1"/>
          </p:cNvSpPr>
          <p:nvPr/>
        </p:nvSpPr>
        <p:spPr bwMode="auto">
          <a:xfrm>
            <a:off x="6005090" y="-185756"/>
            <a:ext cx="181821"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0000" tIns="46800" rIns="90000" bIns="46800"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cxnSp>
        <p:nvCxnSpPr>
          <p:cNvPr id="8" name="直接箭头连接符 7">
            <a:extLst>
              <a:ext uri="{FF2B5EF4-FFF2-40B4-BE49-F238E27FC236}">
                <a16:creationId xmlns:a16="http://schemas.microsoft.com/office/drawing/2014/main" id="{70AF7368-9A6A-417E-95E5-DC8E8B4C2DE0}"/>
              </a:ext>
            </a:extLst>
          </p:cNvPr>
          <p:cNvCxnSpPr>
            <a:cxnSpLocks/>
          </p:cNvCxnSpPr>
          <p:nvPr/>
        </p:nvCxnSpPr>
        <p:spPr>
          <a:xfrm flipV="1">
            <a:off x="2212123" y="1829720"/>
            <a:ext cx="265315" cy="275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C4FABCD-DCB8-46C9-9159-4FDA9BC34AB7}"/>
              </a:ext>
            </a:extLst>
          </p:cNvPr>
          <p:cNvCxnSpPr>
            <a:cxnSpLocks/>
          </p:cNvCxnSpPr>
          <p:nvPr/>
        </p:nvCxnSpPr>
        <p:spPr>
          <a:xfrm flipV="1">
            <a:off x="2301894" y="2568281"/>
            <a:ext cx="1147678" cy="462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5E25623-F439-4C58-9961-CFCC6F4E532E}"/>
              </a:ext>
            </a:extLst>
          </p:cNvPr>
          <p:cNvSpPr txBox="1"/>
          <p:nvPr/>
        </p:nvSpPr>
        <p:spPr>
          <a:xfrm>
            <a:off x="1892563" y="1564431"/>
            <a:ext cx="1656184" cy="338554"/>
          </a:xfrm>
          <a:prstGeom prst="rect">
            <a:avLst/>
          </a:prstGeom>
          <a:noFill/>
        </p:spPr>
        <p:txBody>
          <a:bodyPr wrap="square">
            <a:spAutoFit/>
          </a:bodyPr>
          <a:lstStyle/>
          <a:p>
            <a:pPr marL="0" indent="0"/>
            <a:r>
              <a:rPr lang="zh-CN" altLang="en-US" sz="1600" dirty="0"/>
              <a:t>不出现局部放电</a:t>
            </a:r>
            <a:endParaRPr lang="en-US" altLang="zh-CN" sz="1600" dirty="0"/>
          </a:p>
        </p:txBody>
      </p:sp>
      <p:sp>
        <p:nvSpPr>
          <p:cNvPr id="21" name="文本框 20">
            <a:extLst>
              <a:ext uri="{FF2B5EF4-FFF2-40B4-BE49-F238E27FC236}">
                <a16:creationId xmlns:a16="http://schemas.microsoft.com/office/drawing/2014/main" id="{CBF4D48D-4DE3-4EE4-B292-8A456A6099C8}"/>
              </a:ext>
            </a:extLst>
          </p:cNvPr>
          <p:cNvSpPr txBox="1"/>
          <p:nvPr/>
        </p:nvSpPr>
        <p:spPr>
          <a:xfrm>
            <a:off x="3073666" y="2241761"/>
            <a:ext cx="1491350" cy="338554"/>
          </a:xfrm>
          <a:prstGeom prst="rect">
            <a:avLst/>
          </a:prstGeom>
          <a:noFill/>
        </p:spPr>
        <p:txBody>
          <a:bodyPr wrap="square">
            <a:spAutoFit/>
          </a:bodyPr>
          <a:lstStyle/>
          <a:p>
            <a:pPr marL="0" indent="0"/>
            <a:r>
              <a:rPr lang="zh-CN" altLang="en-US" sz="1600" dirty="0"/>
              <a:t>出现局部放电</a:t>
            </a:r>
            <a:endParaRPr lang="en-US" altLang="zh-CN" sz="1600" dirty="0"/>
          </a:p>
        </p:txBody>
      </p:sp>
      <p:sp>
        <p:nvSpPr>
          <p:cNvPr id="26" name="文本框 25">
            <a:extLst>
              <a:ext uri="{FF2B5EF4-FFF2-40B4-BE49-F238E27FC236}">
                <a16:creationId xmlns:a16="http://schemas.microsoft.com/office/drawing/2014/main" id="{97238FBB-5B48-4016-B33E-FBBF00DFF6E6}"/>
              </a:ext>
            </a:extLst>
          </p:cNvPr>
          <p:cNvSpPr txBox="1"/>
          <p:nvPr/>
        </p:nvSpPr>
        <p:spPr>
          <a:xfrm>
            <a:off x="420370" y="1494355"/>
            <a:ext cx="815752" cy="461665"/>
          </a:xfrm>
          <a:prstGeom prst="rect">
            <a:avLst/>
          </a:prstGeom>
          <a:noFill/>
        </p:spPr>
        <p:txBody>
          <a:bodyPr wrap="square">
            <a:spAutoFit/>
          </a:bodyPr>
          <a:lstStyle/>
          <a:p>
            <a:r>
              <a:rPr lang="zh-CN" altLang="en-US" sz="1200" dirty="0"/>
              <a:t>气泡</a:t>
            </a:r>
            <a:r>
              <a:rPr lang="en-US" altLang="zh-CN" sz="1200" dirty="0"/>
              <a:t>δ</a:t>
            </a:r>
            <a:r>
              <a:rPr lang="zh-CN" altLang="en-US" sz="1200" dirty="0"/>
              <a:t>两端的电压</a:t>
            </a:r>
          </a:p>
        </p:txBody>
      </p:sp>
      <p:sp>
        <p:nvSpPr>
          <p:cNvPr id="33" name="文本框 32">
            <a:extLst>
              <a:ext uri="{FF2B5EF4-FFF2-40B4-BE49-F238E27FC236}">
                <a16:creationId xmlns:a16="http://schemas.microsoft.com/office/drawing/2014/main" id="{31471B12-7C99-4318-8A79-C1CF060D9E62}"/>
              </a:ext>
            </a:extLst>
          </p:cNvPr>
          <p:cNvSpPr txBox="1"/>
          <p:nvPr/>
        </p:nvSpPr>
        <p:spPr>
          <a:xfrm>
            <a:off x="5127544" y="2079227"/>
            <a:ext cx="5883401" cy="369332"/>
          </a:xfrm>
          <a:prstGeom prst="rect">
            <a:avLst/>
          </a:prstGeom>
          <a:noFill/>
        </p:spPr>
        <p:txBody>
          <a:bodyPr wrap="square">
            <a:spAutoFit/>
          </a:bodyPr>
          <a:lstStyle/>
          <a:p>
            <a:r>
              <a:rPr lang="en-US" altLang="zh-CN" i="1" dirty="0" err="1"/>
              <a:t>U</a:t>
            </a:r>
            <a:r>
              <a:rPr lang="en-US" altLang="zh-CN" baseline="-25000" dirty="0" err="1"/>
              <a:t>δ</a:t>
            </a:r>
            <a:r>
              <a:rPr lang="en-US" altLang="zh-CN" dirty="0"/>
              <a:t> &gt;</a:t>
            </a:r>
            <a:r>
              <a:rPr lang="en-US" altLang="zh-CN" i="1" dirty="0" err="1"/>
              <a:t>U</a:t>
            </a:r>
            <a:r>
              <a:rPr lang="en-US" altLang="zh-CN" baseline="-25000" dirty="0" err="1"/>
              <a:t>δB</a:t>
            </a:r>
            <a:r>
              <a:rPr lang="zh-CN" altLang="en-US" dirty="0"/>
              <a:t>，气泡发生放电</a:t>
            </a:r>
            <a:r>
              <a:rPr lang="en-US" altLang="zh-CN" dirty="0"/>
              <a:t>, </a:t>
            </a:r>
            <a:r>
              <a:rPr lang="zh-CN" altLang="en-US" dirty="0"/>
              <a:t>电压下降到</a:t>
            </a:r>
            <a:r>
              <a:rPr lang="en-US" altLang="zh-CN" i="1" dirty="0" err="1"/>
              <a:t>U</a:t>
            </a:r>
            <a:r>
              <a:rPr lang="en-US" altLang="zh-CN" i="1" baseline="-25000" dirty="0" err="1"/>
              <a:t>δm</a:t>
            </a:r>
            <a:r>
              <a:rPr lang="zh-CN" altLang="en-US" dirty="0"/>
              <a:t>后停止；</a:t>
            </a:r>
          </a:p>
        </p:txBody>
      </p:sp>
      <p:sp>
        <p:nvSpPr>
          <p:cNvPr id="35" name="文本框 34">
            <a:extLst>
              <a:ext uri="{FF2B5EF4-FFF2-40B4-BE49-F238E27FC236}">
                <a16:creationId xmlns:a16="http://schemas.microsoft.com/office/drawing/2014/main" id="{C788EBDE-7D32-411A-B282-243370701566}"/>
              </a:ext>
            </a:extLst>
          </p:cNvPr>
          <p:cNvSpPr txBox="1"/>
          <p:nvPr/>
        </p:nvSpPr>
        <p:spPr>
          <a:xfrm>
            <a:off x="5096574" y="2518742"/>
            <a:ext cx="6704663" cy="869533"/>
          </a:xfrm>
          <a:prstGeom prst="rect">
            <a:avLst/>
          </a:prstGeom>
          <a:noFill/>
        </p:spPr>
        <p:txBody>
          <a:bodyPr wrap="square">
            <a:spAutoFit/>
          </a:bodyPr>
          <a:lstStyle/>
          <a:p>
            <a:pPr>
              <a:lnSpc>
                <a:spcPct val="150000"/>
              </a:lnSpc>
            </a:pPr>
            <a:r>
              <a:rPr lang="zh-CN" altLang="en-US" dirty="0"/>
              <a:t>随后气泡电压又随着外加电压的升高而上升，重复前面的击穿后快速下降过程，重复的次数取决于气泡击穿电压和外加电压。</a:t>
            </a:r>
          </a:p>
        </p:txBody>
      </p:sp>
      <p:sp>
        <p:nvSpPr>
          <p:cNvPr id="37" name="文本框 36">
            <a:extLst>
              <a:ext uri="{FF2B5EF4-FFF2-40B4-BE49-F238E27FC236}">
                <a16:creationId xmlns:a16="http://schemas.microsoft.com/office/drawing/2014/main" id="{BFC69BED-7079-4ED2-B2FC-5A954F1B16EB}"/>
              </a:ext>
            </a:extLst>
          </p:cNvPr>
          <p:cNvSpPr txBox="1"/>
          <p:nvPr/>
        </p:nvSpPr>
        <p:spPr>
          <a:xfrm>
            <a:off x="5073724" y="3528642"/>
            <a:ext cx="7020879" cy="2862322"/>
          </a:xfrm>
          <a:prstGeom prst="rect">
            <a:avLst/>
          </a:prstGeom>
          <a:noFill/>
        </p:spPr>
        <p:txBody>
          <a:bodyPr wrap="square">
            <a:spAutoFit/>
          </a:bodyPr>
          <a:lstStyle/>
          <a:p>
            <a:pPr>
              <a:lnSpc>
                <a:spcPct val="150000"/>
              </a:lnSpc>
            </a:pPr>
            <a:r>
              <a:rPr lang="zh-CN" altLang="en-US" dirty="0">
                <a:solidFill>
                  <a:srgbClr val="FF0000"/>
                </a:solidFill>
              </a:rPr>
              <a:t>△</a:t>
            </a:r>
            <a:r>
              <a:rPr lang="en-US" altLang="zh-CN" i="1" dirty="0" err="1">
                <a:solidFill>
                  <a:srgbClr val="FF0000"/>
                </a:solidFill>
              </a:rPr>
              <a:t>U</a:t>
            </a:r>
            <a:r>
              <a:rPr lang="en-US" altLang="zh-CN" i="1" baseline="-25000" dirty="0" err="1">
                <a:solidFill>
                  <a:srgbClr val="FF0000"/>
                </a:solidFill>
              </a:rPr>
              <a:t>δ</a:t>
            </a:r>
            <a:r>
              <a:rPr lang="zh-CN" altLang="en-US" dirty="0">
                <a:solidFill>
                  <a:srgbClr val="FF0000"/>
                </a:solidFill>
              </a:rPr>
              <a:t>反应了局部气体放电电离过程的剧烈程度</a:t>
            </a:r>
            <a:r>
              <a:rPr lang="zh-CN" altLang="en-US" dirty="0"/>
              <a:t>。</a:t>
            </a:r>
            <a:endParaRPr lang="en-US" altLang="zh-CN" dirty="0"/>
          </a:p>
          <a:p>
            <a:pPr>
              <a:lnSpc>
                <a:spcPct val="150000"/>
              </a:lnSpc>
            </a:pPr>
            <a:r>
              <a:rPr lang="zh-CN" altLang="en-US" dirty="0"/>
              <a:t>气体放电的电离过程会产生</a:t>
            </a:r>
            <a:r>
              <a:rPr lang="zh-CN" altLang="en-US" dirty="0">
                <a:solidFill>
                  <a:srgbClr val="FF0000"/>
                </a:solidFill>
              </a:rPr>
              <a:t>正负离子</a:t>
            </a:r>
            <a:r>
              <a:rPr lang="zh-CN" altLang="en-US" dirty="0"/>
              <a:t>，这些带电离子在外电场的作用下分别定向移动到</a:t>
            </a:r>
            <a:r>
              <a:rPr lang="zh-CN" altLang="en-US" dirty="0">
                <a:solidFill>
                  <a:srgbClr val="FF0000"/>
                </a:solidFill>
              </a:rPr>
              <a:t>气泡的上下壁</a:t>
            </a:r>
            <a:r>
              <a:rPr lang="zh-CN" altLang="en-US" dirty="0"/>
              <a:t>从而形成了一个</a:t>
            </a:r>
            <a:r>
              <a:rPr lang="zh-CN" altLang="en-US" dirty="0">
                <a:solidFill>
                  <a:srgbClr val="FF0000"/>
                </a:solidFill>
              </a:rPr>
              <a:t>内部反向电场</a:t>
            </a:r>
            <a:r>
              <a:rPr lang="zh-CN" altLang="en-US" dirty="0"/>
              <a:t>。</a:t>
            </a:r>
            <a:r>
              <a:rPr lang="zh-CN" altLang="en-US" dirty="0">
                <a:solidFill>
                  <a:srgbClr val="FF0000"/>
                </a:solidFill>
              </a:rPr>
              <a:t>气泡内的电场是外加电场和这个反向电场叠加的结果。</a:t>
            </a:r>
            <a:endParaRPr lang="en-US" altLang="zh-CN" dirty="0">
              <a:solidFill>
                <a:srgbClr val="FF0000"/>
              </a:solidFill>
            </a:endParaRPr>
          </a:p>
          <a:p>
            <a:endParaRPr lang="en-US" altLang="zh-CN" dirty="0"/>
          </a:p>
          <a:p>
            <a:pPr>
              <a:lnSpc>
                <a:spcPct val="150000"/>
              </a:lnSpc>
            </a:pPr>
            <a:r>
              <a:rPr lang="zh-CN" altLang="en-US" dirty="0"/>
              <a:t>在半个周波内的每一次新的放电，都会在气泡壁上积累更多的电荷，</a:t>
            </a:r>
            <a:r>
              <a:rPr lang="zh-CN" altLang="en-US" dirty="0">
                <a:solidFill>
                  <a:srgbClr val="FF0000"/>
                </a:solidFill>
              </a:rPr>
              <a:t>反向电场也不断加强</a:t>
            </a:r>
            <a:r>
              <a:rPr lang="zh-CN" altLang="en-US" dirty="0"/>
              <a:t>，需要</a:t>
            </a:r>
            <a:r>
              <a:rPr lang="zh-CN" altLang="en-US" dirty="0">
                <a:solidFill>
                  <a:srgbClr val="FF0000"/>
                </a:solidFill>
              </a:rPr>
              <a:t>更高的外部电压才能产生新的放电</a:t>
            </a:r>
            <a:r>
              <a:rPr lang="zh-CN" altLang="en-US" dirty="0"/>
              <a:t>。</a:t>
            </a:r>
          </a:p>
        </p:txBody>
      </p:sp>
      <p:cxnSp>
        <p:nvCxnSpPr>
          <p:cNvPr id="19" name="直接箭头连接符 18">
            <a:extLst>
              <a:ext uri="{FF2B5EF4-FFF2-40B4-BE49-F238E27FC236}">
                <a16:creationId xmlns:a16="http://schemas.microsoft.com/office/drawing/2014/main" id="{03C3B626-CAEC-43D8-9246-6FA28C9CAE04}"/>
              </a:ext>
            </a:extLst>
          </p:cNvPr>
          <p:cNvCxnSpPr>
            <a:cxnSpLocks/>
          </p:cNvCxnSpPr>
          <p:nvPr/>
        </p:nvCxnSpPr>
        <p:spPr>
          <a:xfrm flipH="1" flipV="1">
            <a:off x="731592" y="2270413"/>
            <a:ext cx="313782" cy="23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819B0F7-4110-45C1-9E04-0E9F531CF8A7}"/>
              </a:ext>
            </a:extLst>
          </p:cNvPr>
          <p:cNvSpPr txBox="1"/>
          <p:nvPr/>
        </p:nvSpPr>
        <p:spPr>
          <a:xfrm>
            <a:off x="-24680" y="1970964"/>
            <a:ext cx="1003740" cy="461665"/>
          </a:xfrm>
          <a:prstGeom prst="rect">
            <a:avLst/>
          </a:prstGeom>
          <a:noFill/>
        </p:spPr>
        <p:txBody>
          <a:bodyPr wrap="square">
            <a:spAutoFit/>
          </a:bodyPr>
          <a:lstStyle/>
          <a:p>
            <a:r>
              <a:rPr lang="zh-CN" altLang="en-US" sz="1200" dirty="0"/>
              <a:t>气泡</a:t>
            </a:r>
            <a:r>
              <a:rPr lang="en-US" altLang="zh-CN" sz="1200" dirty="0"/>
              <a:t>δ</a:t>
            </a:r>
            <a:r>
              <a:rPr lang="zh-CN" altLang="en-US" sz="1200" dirty="0"/>
              <a:t>的击穿电压</a:t>
            </a:r>
          </a:p>
        </p:txBody>
      </p:sp>
      <p:pic>
        <p:nvPicPr>
          <p:cNvPr id="2" name="图片 1"/>
          <p:cNvPicPr>
            <a:picLocks noChangeAspect="1"/>
          </p:cNvPicPr>
          <p:nvPr/>
        </p:nvPicPr>
        <p:blipFill>
          <a:blip r:embed="rId7"/>
          <a:stretch>
            <a:fillRect/>
          </a:stretch>
        </p:blipFill>
        <p:spPr>
          <a:xfrm>
            <a:off x="66890" y="4941168"/>
            <a:ext cx="2752725" cy="857250"/>
          </a:xfrm>
          <a:prstGeom prst="rect">
            <a:avLst/>
          </a:prstGeom>
        </p:spPr>
      </p:pic>
      <p:pic>
        <p:nvPicPr>
          <p:cNvPr id="3" name="图片 2"/>
          <p:cNvPicPr>
            <a:picLocks noChangeAspect="1"/>
          </p:cNvPicPr>
          <p:nvPr/>
        </p:nvPicPr>
        <p:blipFill>
          <a:blip r:embed="rId8"/>
          <a:stretch>
            <a:fillRect/>
          </a:stretch>
        </p:blipFill>
        <p:spPr>
          <a:xfrm>
            <a:off x="2838617" y="4437112"/>
            <a:ext cx="2189789" cy="1953852"/>
          </a:xfrm>
          <a:prstGeom prst="rect">
            <a:avLst/>
          </a:prstGeom>
        </p:spPr>
      </p:pic>
      <p:sp>
        <p:nvSpPr>
          <p:cNvPr id="113670" name="TextBox 5"/>
          <p:cNvSpPr txBox="1">
            <a:spLocks noChangeArrowheads="1"/>
          </p:cNvSpPr>
          <p:nvPr/>
        </p:nvSpPr>
        <p:spPr bwMode="auto">
          <a:xfrm>
            <a:off x="640223" y="4184196"/>
            <a:ext cx="3657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600" dirty="0">
                <a:latin typeface="+mn-ea"/>
                <a:ea typeface="+mn-ea"/>
              </a:rPr>
              <a:t>图</a:t>
            </a:r>
            <a:r>
              <a:rPr lang="en-US" altLang="zh-CN" sz="1600" dirty="0">
                <a:latin typeface="+mn-ea"/>
                <a:ea typeface="+mn-ea"/>
              </a:rPr>
              <a:t>12</a:t>
            </a:r>
            <a:r>
              <a:rPr lang="zh-CN" altLang="en-US" sz="1600" dirty="0">
                <a:latin typeface="+mn-ea"/>
                <a:ea typeface="+mn-ea"/>
              </a:rPr>
              <a:t> 气泡内发生局部放电的过程</a:t>
            </a:r>
            <a:endParaRPr lang="en-US" altLang="zh-CN" sz="1600" dirty="0">
              <a:latin typeface="+mn-ea"/>
              <a:ea typeface="+mn-ea"/>
            </a:endParaRPr>
          </a:p>
        </p:txBody>
      </p:sp>
      <p:sp>
        <p:nvSpPr>
          <p:cNvPr id="24" name="TextBox 5"/>
          <p:cNvSpPr txBox="1">
            <a:spLocks noChangeArrowheads="1"/>
          </p:cNvSpPr>
          <p:nvPr/>
        </p:nvSpPr>
        <p:spPr bwMode="auto">
          <a:xfrm>
            <a:off x="349859" y="5823148"/>
            <a:ext cx="1938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600" dirty="0">
                <a:latin typeface="+mn-ea"/>
                <a:ea typeface="+mn-ea"/>
              </a:rPr>
              <a:t>局部放电电流脉冲</a:t>
            </a:r>
            <a:endParaRPr lang="en-US" altLang="zh-CN" sz="1600" dirty="0">
              <a:latin typeface="+mn-ea"/>
              <a:ea typeface="+mn-ea"/>
            </a:endParaRPr>
          </a:p>
        </p:txBody>
      </p:sp>
      <p:sp>
        <p:nvSpPr>
          <p:cNvPr id="25" name="TextBox 5"/>
          <p:cNvSpPr txBox="1">
            <a:spLocks noChangeArrowheads="1"/>
          </p:cNvSpPr>
          <p:nvPr/>
        </p:nvSpPr>
        <p:spPr bwMode="auto">
          <a:xfrm>
            <a:off x="2686682" y="6324181"/>
            <a:ext cx="2393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600" dirty="0">
                <a:latin typeface="+mn-ea"/>
                <a:ea typeface="+mn-ea"/>
              </a:rPr>
              <a:t>一次局部放电电流脉冲</a:t>
            </a:r>
            <a:endParaRPr lang="en-US" altLang="zh-CN" sz="1600" dirty="0">
              <a:latin typeface="+mn-ea"/>
              <a:ea typeface="+mn-ea"/>
            </a:endParaRPr>
          </a:p>
        </p:txBody>
      </p:sp>
      <p:sp>
        <p:nvSpPr>
          <p:cNvPr id="23" name="文本框 22">
            <a:extLst>
              <a:ext uri="{FF2B5EF4-FFF2-40B4-BE49-F238E27FC236}">
                <a16:creationId xmlns:a16="http://schemas.microsoft.com/office/drawing/2014/main" id="{A819B0F7-4110-45C1-9E04-0E9F531CF8A7}"/>
              </a:ext>
            </a:extLst>
          </p:cNvPr>
          <p:cNvSpPr txBox="1"/>
          <p:nvPr/>
        </p:nvSpPr>
        <p:spPr>
          <a:xfrm>
            <a:off x="-18201" y="3398101"/>
            <a:ext cx="1003740" cy="461665"/>
          </a:xfrm>
          <a:prstGeom prst="rect">
            <a:avLst/>
          </a:prstGeom>
          <a:noFill/>
        </p:spPr>
        <p:txBody>
          <a:bodyPr wrap="square">
            <a:spAutoFit/>
          </a:bodyPr>
          <a:lstStyle/>
          <a:p>
            <a:r>
              <a:rPr lang="zh-CN" altLang="en-US" sz="1200" dirty="0"/>
              <a:t>气泡</a:t>
            </a:r>
            <a:r>
              <a:rPr lang="en-US" altLang="zh-CN" sz="1200" dirty="0" smtClean="0"/>
              <a:t>δ</a:t>
            </a:r>
            <a:r>
              <a:rPr lang="zh-CN" altLang="en-US" sz="1200" dirty="0" smtClean="0"/>
              <a:t>放电停止电压</a:t>
            </a:r>
            <a:endParaRPr lang="zh-CN" altLang="en-US" sz="1200" dirty="0"/>
          </a:p>
        </p:txBody>
      </p:sp>
      <p:cxnSp>
        <p:nvCxnSpPr>
          <p:cNvPr id="27" name="直接箭头连接符 26">
            <a:extLst>
              <a:ext uri="{FF2B5EF4-FFF2-40B4-BE49-F238E27FC236}">
                <a16:creationId xmlns:a16="http://schemas.microsoft.com/office/drawing/2014/main" id="{DC4FABCD-DCB8-46C9-9159-4FDA9BC34AB7}"/>
              </a:ext>
            </a:extLst>
          </p:cNvPr>
          <p:cNvCxnSpPr>
            <a:cxnSpLocks/>
            <a:endCxn id="23" idx="0"/>
          </p:cNvCxnSpPr>
          <p:nvPr/>
        </p:nvCxnSpPr>
        <p:spPr>
          <a:xfrm flipH="1">
            <a:off x="483669" y="3008098"/>
            <a:ext cx="520872" cy="390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C4FABCD-DCB8-46C9-9159-4FDA9BC34AB7}"/>
              </a:ext>
            </a:extLst>
          </p:cNvPr>
          <p:cNvCxnSpPr>
            <a:cxnSpLocks/>
          </p:cNvCxnSpPr>
          <p:nvPr/>
        </p:nvCxnSpPr>
        <p:spPr>
          <a:xfrm flipH="1">
            <a:off x="731592" y="2765355"/>
            <a:ext cx="193309" cy="44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819B0F7-4110-45C1-9E04-0E9F531CF8A7}"/>
              </a:ext>
            </a:extLst>
          </p:cNvPr>
          <p:cNvSpPr txBox="1"/>
          <p:nvPr/>
        </p:nvSpPr>
        <p:spPr>
          <a:xfrm>
            <a:off x="-52887" y="2556921"/>
            <a:ext cx="1003740" cy="461665"/>
          </a:xfrm>
          <a:prstGeom prst="rect">
            <a:avLst/>
          </a:prstGeom>
          <a:noFill/>
        </p:spPr>
        <p:txBody>
          <a:bodyPr wrap="square">
            <a:spAutoFit/>
          </a:bodyPr>
          <a:lstStyle/>
          <a:p>
            <a:r>
              <a:rPr lang="zh-CN" altLang="en-US" sz="1200" dirty="0"/>
              <a:t>气泡</a:t>
            </a:r>
            <a:r>
              <a:rPr lang="en-US" altLang="zh-CN" sz="1200" dirty="0" smtClean="0"/>
              <a:t>δ</a:t>
            </a:r>
            <a:r>
              <a:rPr lang="zh-CN" altLang="en-US" sz="1200" dirty="0" smtClean="0"/>
              <a:t>电压下降幅值</a:t>
            </a:r>
            <a:endParaRPr lang="zh-CN" altLang="en-US" sz="1200" dirty="0"/>
          </a:p>
        </p:txBody>
      </p:sp>
      <p:pic>
        <p:nvPicPr>
          <p:cNvPr id="10" name="图片 9"/>
          <p:cNvPicPr>
            <a:picLocks noChangeAspect="1"/>
          </p:cNvPicPr>
          <p:nvPr/>
        </p:nvPicPr>
        <p:blipFill>
          <a:blip r:embed="rId9"/>
          <a:stretch>
            <a:fillRect/>
          </a:stretch>
        </p:blipFill>
        <p:spPr>
          <a:xfrm>
            <a:off x="9048328" y="769680"/>
            <a:ext cx="2112355" cy="1304091"/>
          </a:xfrm>
          <a:prstGeom prst="rect">
            <a:avLst/>
          </a:prstGeom>
        </p:spPr>
      </p:pic>
      <p:sp>
        <p:nvSpPr>
          <p:cNvPr id="32" name="文本框 31">
            <a:extLst>
              <a:ext uri="{FF2B5EF4-FFF2-40B4-BE49-F238E27FC236}">
                <a16:creationId xmlns:a16="http://schemas.microsoft.com/office/drawing/2014/main" id="{CBF4D48D-4DE3-4EE4-B292-8A456A6099C8}"/>
              </a:ext>
            </a:extLst>
          </p:cNvPr>
          <p:cNvSpPr txBox="1"/>
          <p:nvPr/>
        </p:nvSpPr>
        <p:spPr>
          <a:xfrm>
            <a:off x="8976320" y="790752"/>
            <a:ext cx="357475" cy="338554"/>
          </a:xfrm>
          <a:prstGeom prst="rect">
            <a:avLst/>
          </a:prstGeom>
          <a:noFill/>
        </p:spPr>
        <p:txBody>
          <a:bodyPr wrap="square">
            <a:spAutoFit/>
          </a:bodyPr>
          <a:lstStyle/>
          <a:p>
            <a:pPr marL="0" indent="0"/>
            <a:r>
              <a:rPr lang="en-US" altLang="zh-CN" sz="1600" dirty="0" smtClean="0">
                <a:solidFill>
                  <a:srgbClr val="FF0000"/>
                </a:solidFill>
              </a:rPr>
              <a:t>+</a:t>
            </a:r>
            <a:endParaRPr lang="en-US" altLang="zh-CN" sz="1600" dirty="0">
              <a:solidFill>
                <a:srgbClr val="FF0000"/>
              </a:solidFill>
            </a:endParaRPr>
          </a:p>
        </p:txBody>
      </p:sp>
      <p:sp>
        <p:nvSpPr>
          <p:cNvPr id="36" name="文本框 35">
            <a:extLst>
              <a:ext uri="{FF2B5EF4-FFF2-40B4-BE49-F238E27FC236}">
                <a16:creationId xmlns:a16="http://schemas.microsoft.com/office/drawing/2014/main" id="{CBF4D48D-4DE3-4EE4-B292-8A456A6099C8}"/>
              </a:ext>
            </a:extLst>
          </p:cNvPr>
          <p:cNvSpPr txBox="1"/>
          <p:nvPr/>
        </p:nvSpPr>
        <p:spPr>
          <a:xfrm>
            <a:off x="8972652" y="1721655"/>
            <a:ext cx="357475" cy="338554"/>
          </a:xfrm>
          <a:prstGeom prst="rect">
            <a:avLst/>
          </a:prstGeom>
          <a:noFill/>
        </p:spPr>
        <p:txBody>
          <a:bodyPr wrap="square">
            <a:spAutoFit/>
          </a:bodyPr>
          <a:lstStyle/>
          <a:p>
            <a:pPr marL="0" indent="0"/>
            <a:r>
              <a:rPr lang="en-US" altLang="zh-CN" sz="1600" dirty="0" smtClean="0">
                <a:solidFill>
                  <a:srgbClr val="FF0000"/>
                </a:solidFill>
              </a:rPr>
              <a:t>-</a:t>
            </a:r>
            <a:endParaRPr lang="en-US" altLang="zh-CN" sz="1600" dirty="0">
              <a:solidFill>
                <a:srgbClr val="FF0000"/>
              </a:solidFill>
            </a:endParaRPr>
          </a:p>
        </p:txBody>
      </p:sp>
      <p:sp>
        <p:nvSpPr>
          <p:cNvPr id="38" name="文本框 37">
            <a:extLst>
              <a:ext uri="{FF2B5EF4-FFF2-40B4-BE49-F238E27FC236}">
                <a16:creationId xmlns:a16="http://schemas.microsoft.com/office/drawing/2014/main" id="{CBF4D48D-4DE3-4EE4-B292-8A456A6099C8}"/>
              </a:ext>
            </a:extLst>
          </p:cNvPr>
          <p:cNvSpPr txBox="1"/>
          <p:nvPr/>
        </p:nvSpPr>
        <p:spPr>
          <a:xfrm>
            <a:off x="10131013" y="1060990"/>
            <a:ext cx="357475" cy="338554"/>
          </a:xfrm>
          <a:prstGeom prst="rect">
            <a:avLst/>
          </a:prstGeom>
          <a:noFill/>
        </p:spPr>
        <p:txBody>
          <a:bodyPr wrap="square">
            <a:spAutoFit/>
          </a:bodyPr>
          <a:lstStyle/>
          <a:p>
            <a:pPr marL="0" indent="0"/>
            <a:r>
              <a:rPr lang="en-US" altLang="zh-CN" sz="1600" dirty="0">
                <a:solidFill>
                  <a:srgbClr val="FF0000"/>
                </a:solidFill>
              </a:rPr>
              <a:t>-</a:t>
            </a:r>
          </a:p>
        </p:txBody>
      </p:sp>
      <p:sp>
        <p:nvSpPr>
          <p:cNvPr id="39" name="文本框 38">
            <a:extLst>
              <a:ext uri="{FF2B5EF4-FFF2-40B4-BE49-F238E27FC236}">
                <a16:creationId xmlns:a16="http://schemas.microsoft.com/office/drawing/2014/main" id="{CBF4D48D-4DE3-4EE4-B292-8A456A6099C8}"/>
              </a:ext>
            </a:extLst>
          </p:cNvPr>
          <p:cNvSpPr txBox="1"/>
          <p:nvPr/>
        </p:nvSpPr>
        <p:spPr>
          <a:xfrm>
            <a:off x="10131013" y="1417034"/>
            <a:ext cx="357475" cy="338554"/>
          </a:xfrm>
          <a:prstGeom prst="rect">
            <a:avLst/>
          </a:prstGeom>
          <a:noFill/>
        </p:spPr>
        <p:txBody>
          <a:bodyPr wrap="square">
            <a:spAutoFit/>
          </a:bodyPr>
          <a:lstStyle/>
          <a:p>
            <a:pPr marL="0" indent="0"/>
            <a:r>
              <a:rPr lang="en-US" altLang="zh-CN" sz="1600" dirty="0" smtClean="0">
                <a:solidFill>
                  <a:srgbClr val="FF0000"/>
                </a:solidFill>
              </a:rPr>
              <a:t>+</a:t>
            </a:r>
            <a:endParaRPr lang="en-US" altLang="zh-CN" sz="1600" dirty="0">
              <a:solidFill>
                <a:srgbClr val="FF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标题 1"/>
          <p:cNvSpPr>
            <a:spLocks noGrp="1"/>
          </p:cNvSpPr>
          <p:nvPr>
            <p:ph type="title"/>
          </p:nvPr>
        </p:nvSpPr>
        <p:spPr/>
        <p:txBody>
          <a:bodyPr>
            <a:normAutofit/>
          </a:bodyPr>
          <a:lstStyle/>
          <a:p>
            <a:r>
              <a:rPr lang="zh-CN" altLang="en-US" dirty="0">
                <a:latin typeface="+mj-ea"/>
              </a:rPr>
              <a:t>局部放电的复杂性</a:t>
            </a:r>
          </a:p>
        </p:txBody>
      </p:sp>
      <p:sp>
        <p:nvSpPr>
          <p:cNvPr id="7" name="文本框 6">
            <a:extLst>
              <a:ext uri="{FF2B5EF4-FFF2-40B4-BE49-F238E27FC236}">
                <a16:creationId xmlns:a16="http://schemas.microsoft.com/office/drawing/2014/main" id="{1C49E620-52F5-4CDE-9721-47198F036C44}"/>
              </a:ext>
            </a:extLst>
          </p:cNvPr>
          <p:cNvSpPr txBox="1"/>
          <p:nvPr/>
        </p:nvSpPr>
        <p:spPr>
          <a:xfrm>
            <a:off x="361612" y="2372149"/>
            <a:ext cx="2782060" cy="3344570"/>
          </a:xfrm>
          <a:prstGeom prst="rect">
            <a:avLst/>
          </a:prstGeom>
          <a:noFill/>
        </p:spPr>
        <p:txBody>
          <a:bodyPr wrap="square">
            <a:spAutoFit/>
          </a:bodyPr>
          <a:lstStyle/>
          <a:p>
            <a:pPr lvl="0">
              <a:lnSpc>
                <a:spcPct val="150000"/>
              </a:lnSpc>
            </a:pPr>
            <a:r>
              <a:rPr lang="zh-CN" altLang="zh-CN" sz="2400" dirty="0"/>
              <a:t>上述对局部放电</a:t>
            </a:r>
            <a:r>
              <a:rPr lang="zh-CN" altLang="en-US" sz="2400" dirty="0"/>
              <a:t>发</a:t>
            </a:r>
            <a:r>
              <a:rPr lang="zh-CN" altLang="zh-CN" sz="2400" dirty="0"/>
              <a:t>生过程的分析只是基于单气泡一个定性的分析，而实际的局部放电过程要</a:t>
            </a:r>
            <a:r>
              <a:rPr lang="zh-CN" altLang="zh-CN" sz="2400" dirty="0">
                <a:solidFill>
                  <a:srgbClr val="FF0000"/>
                </a:solidFill>
              </a:rPr>
              <a:t>复杂得多</a:t>
            </a:r>
            <a:endParaRPr lang="zh-CN" altLang="en-US" sz="2400" dirty="0">
              <a:solidFill>
                <a:srgbClr val="FF0000"/>
              </a:solidFill>
            </a:endParaRPr>
          </a:p>
        </p:txBody>
      </p:sp>
      <p:sp>
        <p:nvSpPr>
          <p:cNvPr id="9" name="文本框 8">
            <a:extLst>
              <a:ext uri="{FF2B5EF4-FFF2-40B4-BE49-F238E27FC236}">
                <a16:creationId xmlns:a16="http://schemas.microsoft.com/office/drawing/2014/main" id="{8EDF30E8-D2FB-4F2C-BC3E-5F65226E9073}"/>
              </a:ext>
            </a:extLst>
          </p:cNvPr>
          <p:cNvSpPr txBox="1"/>
          <p:nvPr/>
        </p:nvSpPr>
        <p:spPr>
          <a:xfrm>
            <a:off x="3644030" y="1850831"/>
            <a:ext cx="7344816" cy="369332"/>
          </a:xfrm>
          <a:prstGeom prst="rect">
            <a:avLst/>
          </a:prstGeom>
          <a:noFill/>
        </p:spPr>
        <p:txBody>
          <a:bodyPr wrap="square">
            <a:spAutoFit/>
          </a:bodyPr>
          <a:lstStyle/>
          <a:p>
            <a:pPr lvl="0" rtl="0"/>
            <a:r>
              <a:rPr lang="zh-CN" altLang="zh-CN" dirty="0"/>
              <a:t>绝缘材料中的气泡可能会有多个，局部放电点可能会有</a:t>
            </a:r>
            <a:r>
              <a:rPr lang="zh-CN" altLang="zh-CN" dirty="0">
                <a:solidFill>
                  <a:srgbClr val="FF0000"/>
                </a:solidFill>
              </a:rPr>
              <a:t>多个</a:t>
            </a:r>
            <a:r>
              <a:rPr lang="zh-CN" altLang="en-US" dirty="0"/>
              <a:t>。</a:t>
            </a:r>
            <a:endParaRPr lang="zh-CN" altLang="zh-CN" dirty="0"/>
          </a:p>
        </p:txBody>
      </p:sp>
      <p:sp>
        <p:nvSpPr>
          <p:cNvPr id="11" name="文本框 10">
            <a:extLst>
              <a:ext uri="{FF2B5EF4-FFF2-40B4-BE49-F238E27FC236}">
                <a16:creationId xmlns:a16="http://schemas.microsoft.com/office/drawing/2014/main" id="{88F97093-F4F0-464D-8D2E-E0D03979DEE4}"/>
              </a:ext>
            </a:extLst>
          </p:cNvPr>
          <p:cNvSpPr txBox="1"/>
          <p:nvPr/>
        </p:nvSpPr>
        <p:spPr>
          <a:xfrm>
            <a:off x="3647728" y="2985147"/>
            <a:ext cx="7776864" cy="869533"/>
          </a:xfrm>
          <a:prstGeom prst="rect">
            <a:avLst/>
          </a:prstGeom>
          <a:noFill/>
        </p:spPr>
        <p:txBody>
          <a:bodyPr wrap="square">
            <a:spAutoFit/>
          </a:bodyPr>
          <a:lstStyle/>
          <a:p>
            <a:pPr lvl="0" rtl="0">
              <a:lnSpc>
                <a:spcPct val="150000"/>
              </a:lnSpc>
            </a:pPr>
            <a:r>
              <a:rPr lang="zh-CN" altLang="zh-CN" dirty="0"/>
              <a:t>每个气泡的</a:t>
            </a:r>
            <a:r>
              <a:rPr lang="zh-CN" altLang="zh-CN" dirty="0">
                <a:solidFill>
                  <a:srgbClr val="FF0000"/>
                </a:solidFill>
              </a:rPr>
              <a:t>起始放电电压</a:t>
            </a:r>
            <a:r>
              <a:rPr lang="zh-CN" altLang="zh-CN" dirty="0"/>
              <a:t>也不一样，所以放电脉冲不会</a:t>
            </a:r>
            <a:r>
              <a:rPr lang="zh-CN" altLang="en-US" dirty="0"/>
              <a:t>像上图</a:t>
            </a:r>
            <a:r>
              <a:rPr lang="zh-CN" altLang="zh-CN" dirty="0"/>
              <a:t>那样整齐。但局部放电基本都发生在</a:t>
            </a:r>
            <a:r>
              <a:rPr lang="zh-CN" altLang="zh-CN" dirty="0">
                <a:solidFill>
                  <a:srgbClr val="FF0000"/>
                </a:solidFill>
              </a:rPr>
              <a:t>工频电压上升</a:t>
            </a:r>
            <a:r>
              <a:rPr lang="zh-CN" altLang="zh-CN" dirty="0"/>
              <a:t>途中，并</a:t>
            </a:r>
            <a:r>
              <a:rPr lang="zh-CN" altLang="zh-CN" dirty="0">
                <a:solidFill>
                  <a:srgbClr val="FF0000"/>
                </a:solidFill>
              </a:rPr>
              <a:t>靠近正负峰值</a:t>
            </a:r>
            <a:r>
              <a:rPr lang="zh-CN" altLang="zh-CN" dirty="0"/>
              <a:t>附近。</a:t>
            </a:r>
          </a:p>
        </p:txBody>
      </p:sp>
      <p:sp>
        <p:nvSpPr>
          <p:cNvPr id="13" name="文本框 12">
            <a:extLst>
              <a:ext uri="{FF2B5EF4-FFF2-40B4-BE49-F238E27FC236}">
                <a16:creationId xmlns:a16="http://schemas.microsoft.com/office/drawing/2014/main" id="{CD95EB59-6205-4D11-BB87-4FE2D988D167}"/>
              </a:ext>
            </a:extLst>
          </p:cNvPr>
          <p:cNvSpPr txBox="1"/>
          <p:nvPr/>
        </p:nvSpPr>
        <p:spPr>
          <a:xfrm>
            <a:off x="3644030" y="4581128"/>
            <a:ext cx="7996586" cy="1285032"/>
          </a:xfrm>
          <a:prstGeom prst="rect">
            <a:avLst/>
          </a:prstGeom>
          <a:noFill/>
        </p:spPr>
        <p:txBody>
          <a:bodyPr wrap="square">
            <a:spAutoFit/>
          </a:bodyPr>
          <a:lstStyle/>
          <a:p>
            <a:pPr lvl="0">
              <a:lnSpc>
                <a:spcPct val="150000"/>
              </a:lnSpc>
            </a:pPr>
            <a:r>
              <a:rPr lang="zh-CN" altLang="zh-CN" dirty="0"/>
              <a:t>剧烈的局部放电也可能在</a:t>
            </a:r>
            <a:r>
              <a:rPr lang="zh-CN" altLang="en-US" dirty="0">
                <a:solidFill>
                  <a:srgbClr val="FF0000"/>
                </a:solidFill>
              </a:rPr>
              <a:t>负半周</a:t>
            </a:r>
            <a:r>
              <a:rPr lang="zh-CN" altLang="zh-CN" dirty="0"/>
              <a:t>出现，这主要是由于剧烈放电产生大量正负离子，这些带点离子在两气泡壁间形成</a:t>
            </a:r>
            <a:r>
              <a:rPr lang="zh-CN" altLang="zh-CN" dirty="0">
                <a:solidFill>
                  <a:srgbClr val="FF0000"/>
                </a:solidFill>
              </a:rPr>
              <a:t>过高的内部反向电压</a:t>
            </a:r>
            <a:r>
              <a:rPr lang="zh-CN" altLang="zh-CN" dirty="0"/>
              <a:t>足以在外部电压下降到一定程度后就将气泡击穿</a:t>
            </a:r>
            <a:r>
              <a:rPr lang="zh-CN" altLang="en-US" dirty="0"/>
              <a:t>。</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标题 1"/>
          <p:cNvSpPr>
            <a:spLocks noGrp="1"/>
          </p:cNvSpPr>
          <p:nvPr>
            <p:ph type="title"/>
          </p:nvPr>
        </p:nvSpPr>
        <p:spPr>
          <a:xfrm>
            <a:off x="658701" y="975600"/>
            <a:ext cx="3853123" cy="576000"/>
          </a:xfrm>
        </p:spPr>
        <p:txBody>
          <a:bodyPr>
            <a:normAutofit/>
          </a:bodyPr>
          <a:lstStyle/>
          <a:p>
            <a:r>
              <a:rPr lang="zh-CN" altLang="en-US" dirty="0">
                <a:latin typeface="+mj-ea"/>
              </a:rPr>
              <a:t>局部放电的主要参数</a:t>
            </a:r>
          </a:p>
        </p:txBody>
      </p:sp>
      <p:grpSp>
        <p:nvGrpSpPr>
          <p:cNvPr id="9" name="组合 8">
            <a:extLst>
              <a:ext uri="{FF2B5EF4-FFF2-40B4-BE49-F238E27FC236}">
                <a16:creationId xmlns:a16="http://schemas.microsoft.com/office/drawing/2014/main" id="{33A9F7E0-D058-4E5C-A11A-F2EAD80F832F}"/>
              </a:ext>
            </a:extLst>
          </p:cNvPr>
          <p:cNvGrpSpPr/>
          <p:nvPr/>
        </p:nvGrpSpPr>
        <p:grpSpPr>
          <a:xfrm>
            <a:off x="293043" y="1700808"/>
            <a:ext cx="2490589" cy="531360"/>
            <a:chOff x="558165" y="86717"/>
            <a:chExt cx="7814310" cy="531360"/>
          </a:xfrm>
        </p:grpSpPr>
        <p:sp>
          <p:nvSpPr>
            <p:cNvPr id="10" name="矩形: 圆角 9">
              <a:extLst>
                <a:ext uri="{FF2B5EF4-FFF2-40B4-BE49-F238E27FC236}">
                  <a16:creationId xmlns:a16="http://schemas.microsoft.com/office/drawing/2014/main" id="{6F640757-EFCB-4C44-8F26-197DD807E581}"/>
                </a:ext>
              </a:extLst>
            </p:cNvPr>
            <p:cNvSpPr/>
            <p:nvPr/>
          </p:nvSpPr>
          <p:spPr>
            <a:xfrm>
              <a:off x="558165" y="86717"/>
              <a:ext cx="7814310" cy="5313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矩形: 圆角 4">
              <a:extLst>
                <a:ext uri="{FF2B5EF4-FFF2-40B4-BE49-F238E27FC236}">
                  <a16:creationId xmlns:a16="http://schemas.microsoft.com/office/drawing/2014/main" id="{51732791-7EDE-4EE4-8ECA-90B685813482}"/>
                </a:ext>
              </a:extLst>
            </p:cNvPr>
            <p:cNvSpPr txBox="1"/>
            <p:nvPr/>
          </p:nvSpPr>
          <p:spPr>
            <a:xfrm>
              <a:off x="584104" y="112656"/>
              <a:ext cx="7762432" cy="479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5362" tIns="0" rIns="295362" bIns="0" numCol="1" spcCol="1270" anchor="ctr" anchorCtr="0">
              <a:noAutofit/>
            </a:bodyPr>
            <a:lstStyle/>
            <a:p>
              <a:pPr marL="0" lvl="0" indent="0" algn="l" defTabSz="800100" rtl="0">
                <a:lnSpc>
                  <a:spcPct val="90000"/>
                </a:lnSpc>
                <a:spcBef>
                  <a:spcPct val="0"/>
                </a:spcBef>
                <a:spcAft>
                  <a:spcPct val="35000"/>
                </a:spcAft>
                <a:buNone/>
              </a:pPr>
              <a:r>
                <a:rPr lang="zh-CN" sz="1800" kern="1200" dirty="0"/>
                <a:t>放电起始电压</a:t>
              </a:r>
              <a:r>
                <a:rPr lang="en-US" sz="1800" kern="1200" dirty="0"/>
                <a:t>U</a:t>
              </a:r>
              <a:r>
                <a:rPr lang="en-US" sz="1800" kern="1200" baseline="-25000" dirty="0"/>
                <a:t>i</a:t>
              </a:r>
              <a:endParaRPr lang="zh-CN" sz="1800" kern="1200" dirty="0"/>
            </a:p>
          </p:txBody>
        </p:sp>
      </p:grpSp>
      <p:sp>
        <p:nvSpPr>
          <p:cNvPr id="16" name="文本框 15">
            <a:extLst>
              <a:ext uri="{FF2B5EF4-FFF2-40B4-BE49-F238E27FC236}">
                <a16:creationId xmlns:a16="http://schemas.microsoft.com/office/drawing/2014/main" id="{B2ABE632-3D3A-4E7A-9C99-B66D0D1C79CA}"/>
              </a:ext>
            </a:extLst>
          </p:cNvPr>
          <p:cNvSpPr txBox="1"/>
          <p:nvPr/>
        </p:nvSpPr>
        <p:spPr>
          <a:xfrm>
            <a:off x="293043" y="2193962"/>
            <a:ext cx="11100606" cy="1338828"/>
          </a:xfrm>
          <a:prstGeom prst="rect">
            <a:avLst/>
          </a:prstGeom>
          <a:noFill/>
        </p:spPr>
        <p:txBody>
          <a:bodyPr wrap="square">
            <a:spAutoFit/>
          </a:bodyPr>
          <a:lstStyle/>
          <a:p>
            <a:pPr lvl="0">
              <a:lnSpc>
                <a:spcPct val="150000"/>
              </a:lnSpc>
            </a:pPr>
            <a:r>
              <a:rPr lang="zh-CN" altLang="zh-CN" dirty="0"/>
              <a:t>指局放脉冲参量幅值</a:t>
            </a:r>
            <a:r>
              <a:rPr lang="zh-CN" altLang="zh-CN" dirty="0">
                <a:solidFill>
                  <a:srgbClr val="FF0000"/>
                </a:solidFill>
                <a:highlight>
                  <a:srgbClr val="FFFF00"/>
                </a:highlight>
              </a:rPr>
              <a:t>等于或超过</a:t>
            </a:r>
            <a:r>
              <a:rPr lang="zh-CN" altLang="en-US" dirty="0">
                <a:solidFill>
                  <a:srgbClr val="FF0000"/>
                </a:solidFill>
                <a:highlight>
                  <a:srgbClr val="FFFF00"/>
                </a:highlight>
              </a:rPr>
              <a:t>（</a:t>
            </a:r>
            <a:r>
              <a:rPr lang="zh-CN" altLang="en-US" dirty="0">
                <a:solidFill>
                  <a:srgbClr val="FF0000"/>
                </a:solidFill>
              </a:rPr>
              <a:t>≥</a:t>
            </a:r>
            <a:r>
              <a:rPr lang="zh-CN" altLang="en-US" dirty="0">
                <a:solidFill>
                  <a:srgbClr val="FF0000"/>
                </a:solidFill>
                <a:highlight>
                  <a:srgbClr val="FFFF00"/>
                </a:highlight>
              </a:rPr>
              <a:t>）</a:t>
            </a:r>
            <a:r>
              <a:rPr lang="zh-CN" altLang="zh-CN" dirty="0">
                <a:solidFill>
                  <a:srgbClr val="FF0000"/>
                </a:solidFill>
              </a:rPr>
              <a:t>某一规定的最低值时的施加在绝缘试品上的最低电压</a:t>
            </a:r>
            <a:r>
              <a:rPr lang="zh-CN" altLang="zh-CN" dirty="0"/>
              <a:t>。从以上定义不难看出，绝缘材料内微弱的局放是允许的，但为了保证电力设备安全运行，必须对局部放电水平进行定期检查。</a:t>
            </a:r>
          </a:p>
        </p:txBody>
      </p:sp>
      <p:grpSp>
        <p:nvGrpSpPr>
          <p:cNvPr id="19" name="组合 18">
            <a:extLst>
              <a:ext uri="{FF2B5EF4-FFF2-40B4-BE49-F238E27FC236}">
                <a16:creationId xmlns:a16="http://schemas.microsoft.com/office/drawing/2014/main" id="{F212321B-1575-4BF8-9C74-7BCB22B61952}"/>
              </a:ext>
            </a:extLst>
          </p:cNvPr>
          <p:cNvGrpSpPr/>
          <p:nvPr/>
        </p:nvGrpSpPr>
        <p:grpSpPr>
          <a:xfrm>
            <a:off x="323986" y="3280503"/>
            <a:ext cx="2459646" cy="531360"/>
            <a:chOff x="558165" y="1782047"/>
            <a:chExt cx="7814310" cy="531360"/>
          </a:xfrm>
        </p:grpSpPr>
        <p:sp>
          <p:nvSpPr>
            <p:cNvPr id="20" name="矩形: 圆角 19">
              <a:extLst>
                <a:ext uri="{FF2B5EF4-FFF2-40B4-BE49-F238E27FC236}">
                  <a16:creationId xmlns:a16="http://schemas.microsoft.com/office/drawing/2014/main" id="{AA114762-CC42-4ECD-935C-2CFA4FB5F293}"/>
                </a:ext>
              </a:extLst>
            </p:cNvPr>
            <p:cNvSpPr/>
            <p:nvPr/>
          </p:nvSpPr>
          <p:spPr>
            <a:xfrm>
              <a:off x="558165" y="1782047"/>
              <a:ext cx="7814310" cy="5313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矩形: 圆角 4">
              <a:extLst>
                <a:ext uri="{FF2B5EF4-FFF2-40B4-BE49-F238E27FC236}">
                  <a16:creationId xmlns:a16="http://schemas.microsoft.com/office/drawing/2014/main" id="{1C3F6C58-3355-47DE-AE4F-FA826075A064}"/>
                </a:ext>
              </a:extLst>
            </p:cNvPr>
            <p:cNvSpPr txBox="1"/>
            <p:nvPr/>
          </p:nvSpPr>
          <p:spPr>
            <a:xfrm>
              <a:off x="584104" y="1807986"/>
              <a:ext cx="7762432" cy="479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5362" tIns="0" rIns="295362" bIns="0" numCol="1" spcCol="1270" anchor="ctr" anchorCtr="0">
              <a:noAutofit/>
            </a:bodyPr>
            <a:lstStyle/>
            <a:p>
              <a:pPr marL="0" lvl="0" indent="0" algn="l" defTabSz="800100" rtl="0">
                <a:lnSpc>
                  <a:spcPct val="90000"/>
                </a:lnSpc>
                <a:spcBef>
                  <a:spcPct val="0"/>
                </a:spcBef>
                <a:spcAft>
                  <a:spcPct val="35000"/>
                </a:spcAft>
                <a:buNone/>
              </a:pPr>
              <a:r>
                <a:rPr lang="zh-CN" sz="1800" kern="1200" dirty="0"/>
                <a:t>放电熄灭电压</a:t>
              </a:r>
              <a:r>
                <a:rPr lang="en-US" sz="1800" kern="1200" dirty="0" err="1"/>
                <a:t>U</a:t>
              </a:r>
              <a:r>
                <a:rPr lang="en-US" sz="1800" kern="1200" baseline="-25000" dirty="0" err="1"/>
                <a:t>e</a:t>
              </a:r>
              <a:endParaRPr lang="zh-CN" sz="1800" kern="1200" dirty="0"/>
            </a:p>
          </p:txBody>
        </p:sp>
      </p:grpSp>
      <p:sp>
        <p:nvSpPr>
          <p:cNvPr id="23" name="文本框 22">
            <a:extLst>
              <a:ext uri="{FF2B5EF4-FFF2-40B4-BE49-F238E27FC236}">
                <a16:creationId xmlns:a16="http://schemas.microsoft.com/office/drawing/2014/main" id="{AC9F9FC2-B4EB-4FDB-B321-47320930B8C6}"/>
              </a:ext>
            </a:extLst>
          </p:cNvPr>
          <p:cNvSpPr txBox="1"/>
          <p:nvPr/>
        </p:nvSpPr>
        <p:spPr>
          <a:xfrm>
            <a:off x="301310" y="3974064"/>
            <a:ext cx="11054394" cy="369332"/>
          </a:xfrm>
          <a:prstGeom prst="rect">
            <a:avLst/>
          </a:prstGeom>
          <a:noFill/>
        </p:spPr>
        <p:txBody>
          <a:bodyPr wrap="square">
            <a:spAutoFit/>
          </a:bodyPr>
          <a:lstStyle/>
          <a:p>
            <a:pPr lvl="0"/>
            <a:r>
              <a:rPr lang="zh-CN" altLang="zh-CN" dirty="0"/>
              <a:t>当所选的局放脉冲参量幅值</a:t>
            </a:r>
            <a:r>
              <a:rPr lang="zh-CN" altLang="zh-CN" dirty="0">
                <a:solidFill>
                  <a:srgbClr val="FF0000"/>
                </a:solidFill>
                <a:highlight>
                  <a:srgbClr val="FFFF00"/>
                </a:highlight>
              </a:rPr>
              <a:t>等于或小于</a:t>
            </a:r>
            <a:r>
              <a:rPr lang="zh-CN" altLang="en-US" dirty="0">
                <a:solidFill>
                  <a:srgbClr val="FF0000"/>
                </a:solidFill>
                <a:highlight>
                  <a:srgbClr val="FFFF00"/>
                </a:highlight>
              </a:rPr>
              <a:t>（</a:t>
            </a:r>
            <a:r>
              <a:rPr lang="zh-CN" altLang="en-US" dirty="0">
                <a:solidFill>
                  <a:srgbClr val="FF0000"/>
                </a:solidFill>
              </a:rPr>
              <a:t>≤</a:t>
            </a:r>
            <a:r>
              <a:rPr lang="zh-CN" altLang="en-US" dirty="0">
                <a:solidFill>
                  <a:srgbClr val="FF0000"/>
                </a:solidFill>
                <a:highlight>
                  <a:srgbClr val="FFFF00"/>
                </a:highlight>
              </a:rPr>
              <a:t>）</a:t>
            </a:r>
            <a:r>
              <a:rPr lang="zh-CN" altLang="zh-CN" dirty="0">
                <a:solidFill>
                  <a:srgbClr val="FF0000"/>
                </a:solidFill>
              </a:rPr>
              <a:t>某一规定的最低值时的最低施加电压</a:t>
            </a:r>
            <a:r>
              <a:rPr lang="zh-CN" altLang="zh-CN" dirty="0"/>
              <a:t>。</a:t>
            </a:r>
          </a:p>
        </p:txBody>
      </p:sp>
      <p:grpSp>
        <p:nvGrpSpPr>
          <p:cNvPr id="24" name="组合 23">
            <a:extLst>
              <a:ext uri="{FF2B5EF4-FFF2-40B4-BE49-F238E27FC236}">
                <a16:creationId xmlns:a16="http://schemas.microsoft.com/office/drawing/2014/main" id="{49232E2F-9787-47CD-B255-5906ECACCDA9}"/>
              </a:ext>
            </a:extLst>
          </p:cNvPr>
          <p:cNvGrpSpPr/>
          <p:nvPr/>
        </p:nvGrpSpPr>
        <p:grpSpPr>
          <a:xfrm>
            <a:off x="222927" y="4714795"/>
            <a:ext cx="2552437" cy="531360"/>
            <a:chOff x="558165" y="2924552"/>
            <a:chExt cx="7814310" cy="531360"/>
          </a:xfrm>
        </p:grpSpPr>
        <p:sp>
          <p:nvSpPr>
            <p:cNvPr id="25" name="矩形: 圆角 24">
              <a:extLst>
                <a:ext uri="{FF2B5EF4-FFF2-40B4-BE49-F238E27FC236}">
                  <a16:creationId xmlns:a16="http://schemas.microsoft.com/office/drawing/2014/main" id="{C610A4B6-9D6D-4511-97AD-5395F4516F9C}"/>
                </a:ext>
              </a:extLst>
            </p:cNvPr>
            <p:cNvSpPr/>
            <p:nvPr/>
          </p:nvSpPr>
          <p:spPr>
            <a:xfrm>
              <a:off x="558165" y="2924552"/>
              <a:ext cx="7814310" cy="5313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矩形: 圆角 4">
              <a:extLst>
                <a:ext uri="{FF2B5EF4-FFF2-40B4-BE49-F238E27FC236}">
                  <a16:creationId xmlns:a16="http://schemas.microsoft.com/office/drawing/2014/main" id="{17A8921C-DEFA-4E55-8778-E96B34D8FA76}"/>
                </a:ext>
              </a:extLst>
            </p:cNvPr>
            <p:cNvSpPr txBox="1"/>
            <p:nvPr/>
          </p:nvSpPr>
          <p:spPr>
            <a:xfrm>
              <a:off x="584104" y="2950491"/>
              <a:ext cx="7762432" cy="479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5362" tIns="0" rIns="295362" bIns="0" numCol="1" spcCol="1270" anchor="ctr" anchorCtr="0">
              <a:noAutofit/>
            </a:bodyPr>
            <a:lstStyle/>
            <a:p>
              <a:pPr marL="0" lvl="0" indent="0" algn="l" defTabSz="800100" rtl="0">
                <a:lnSpc>
                  <a:spcPct val="90000"/>
                </a:lnSpc>
                <a:spcBef>
                  <a:spcPct val="0"/>
                </a:spcBef>
                <a:spcAft>
                  <a:spcPct val="35000"/>
                </a:spcAft>
                <a:buNone/>
              </a:pPr>
              <a:r>
                <a:rPr lang="zh-CN" sz="1800" kern="1200" dirty="0"/>
                <a:t>视在放电量</a:t>
              </a:r>
              <a:r>
                <a:rPr lang="en-US" sz="1800" kern="1200" dirty="0"/>
                <a:t>q</a:t>
              </a:r>
              <a:r>
                <a:rPr lang="zh-CN" sz="1800" kern="1200" dirty="0"/>
                <a:t>：</a:t>
              </a:r>
            </a:p>
          </p:txBody>
        </p:sp>
      </p:grpSp>
      <p:sp>
        <p:nvSpPr>
          <p:cNvPr id="28" name="文本框 27">
            <a:extLst>
              <a:ext uri="{FF2B5EF4-FFF2-40B4-BE49-F238E27FC236}">
                <a16:creationId xmlns:a16="http://schemas.microsoft.com/office/drawing/2014/main" id="{1EAD006E-FE8A-40E1-8443-CF12E8D58295}"/>
              </a:ext>
            </a:extLst>
          </p:cNvPr>
          <p:cNvSpPr txBox="1"/>
          <p:nvPr/>
        </p:nvSpPr>
        <p:spPr>
          <a:xfrm>
            <a:off x="263352" y="5253007"/>
            <a:ext cx="11487410" cy="923330"/>
          </a:xfrm>
          <a:prstGeom prst="rect">
            <a:avLst/>
          </a:prstGeom>
          <a:noFill/>
        </p:spPr>
        <p:txBody>
          <a:bodyPr wrap="square">
            <a:spAutoFit/>
          </a:bodyPr>
          <a:lstStyle/>
          <a:p>
            <a:pPr lvl="0" rtl="0">
              <a:lnSpc>
                <a:spcPct val="150000"/>
              </a:lnSpc>
            </a:pPr>
            <a:r>
              <a:rPr lang="zh-CN" altLang="zh-CN" dirty="0"/>
              <a:t>在试品</a:t>
            </a:r>
            <a:r>
              <a:rPr lang="zh-CN" altLang="zh-CN" dirty="0">
                <a:solidFill>
                  <a:srgbClr val="FF0000"/>
                </a:solidFill>
              </a:rPr>
              <a:t>两端瞬时注入一定电荷量，使试品端电压的变化和由局部放电本身引起的端电压的变化相同</a:t>
            </a:r>
            <a:r>
              <a:rPr lang="zh-CN" altLang="zh-CN" dirty="0"/>
              <a:t>，此注入量即为局部放电的视在电荷量</a:t>
            </a:r>
            <a:r>
              <a:rPr lang="en-US" altLang="zh-CN" dirty="0"/>
              <a:t>,</a:t>
            </a:r>
            <a:r>
              <a:rPr lang="zh-CN" altLang="zh-CN" dirty="0"/>
              <a:t>单位为皮库（</a:t>
            </a:r>
            <a:r>
              <a:rPr lang="en-US" altLang="zh-CN" dirty="0" err="1"/>
              <a:t>pC</a:t>
            </a:r>
            <a:r>
              <a:rPr lang="zh-CN" altLang="zh-CN" dirty="0"/>
              <a:t>）。</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9" name="内容占位符 2"/>
          <p:cNvSpPr>
            <a:spLocks noGrp="1"/>
          </p:cNvSpPr>
          <p:nvPr>
            <p:ph sz="quarter" idx="10"/>
          </p:nvPr>
        </p:nvSpPr>
        <p:spPr/>
        <p:txBody>
          <a:bodyPr>
            <a:normAutofit/>
          </a:bodyPr>
          <a:lstStyle/>
          <a:p>
            <a:pPr marL="0" indent="0">
              <a:buNone/>
            </a:pPr>
            <a:r>
              <a:rPr lang="en-US" altLang="zh-CN" sz="2200" dirty="0"/>
              <a:t>     DL/T417-2006 《</a:t>
            </a:r>
            <a:r>
              <a:rPr lang="zh-CN" altLang="en-US" sz="2200" dirty="0"/>
              <a:t>电力设备局部放电现场测试导则</a:t>
            </a:r>
            <a:r>
              <a:rPr lang="en-US" altLang="zh-CN" sz="2200" dirty="0"/>
              <a:t>》</a:t>
            </a:r>
            <a:r>
              <a:rPr lang="zh-CN" altLang="en-US" sz="2200" dirty="0"/>
              <a:t>对</a:t>
            </a:r>
            <a:r>
              <a:rPr lang="zh-CN" altLang="en-US" sz="2200" dirty="0">
                <a:solidFill>
                  <a:srgbClr val="FF0000"/>
                </a:solidFill>
              </a:rPr>
              <a:t>脉冲电流法</a:t>
            </a:r>
            <a:r>
              <a:rPr lang="zh-CN" altLang="en-US" sz="2200" dirty="0"/>
              <a:t>推荐了针对不同类型试品的三种检测回路，如下图</a:t>
            </a:r>
            <a:r>
              <a:rPr lang="en-US" altLang="zh-CN" sz="2200" dirty="0"/>
              <a:t>6.13</a:t>
            </a:r>
            <a:r>
              <a:rPr lang="zh-CN" altLang="en-US" sz="2200" dirty="0"/>
              <a:t>中（</a:t>
            </a:r>
            <a:r>
              <a:rPr lang="en-US" altLang="zh-CN" sz="2200" dirty="0"/>
              <a:t>a</a:t>
            </a:r>
            <a:r>
              <a:rPr lang="zh-CN" altLang="en-US" sz="2200" dirty="0"/>
              <a:t>）、（</a:t>
            </a:r>
            <a:r>
              <a:rPr lang="en-US" altLang="zh-CN" sz="2200" dirty="0"/>
              <a:t>b</a:t>
            </a:r>
            <a:r>
              <a:rPr lang="zh-CN" altLang="en-US" sz="2200" dirty="0"/>
              <a:t>）、（</a:t>
            </a:r>
            <a:r>
              <a:rPr lang="en-US" altLang="zh-CN" sz="2200" dirty="0"/>
              <a:t>c</a:t>
            </a:r>
            <a:r>
              <a:rPr lang="zh-CN" altLang="en-US" sz="2200" dirty="0"/>
              <a:t>）所示</a:t>
            </a:r>
            <a:r>
              <a:rPr lang="en-US" altLang="zh-CN" sz="2200" dirty="0"/>
              <a:t>.</a:t>
            </a:r>
            <a:endParaRPr lang="zh-CN" altLang="en-US" sz="2200" dirty="0"/>
          </a:p>
        </p:txBody>
      </p:sp>
      <p:sp>
        <p:nvSpPr>
          <p:cNvPr id="116738" name="标题 1"/>
          <p:cNvSpPr>
            <a:spLocks noGrp="1"/>
          </p:cNvSpPr>
          <p:nvPr>
            <p:ph type="title"/>
          </p:nvPr>
        </p:nvSpPr>
        <p:spPr>
          <a:xfrm>
            <a:off x="658701" y="975600"/>
            <a:ext cx="3709107" cy="576000"/>
          </a:xfrm>
        </p:spPr>
        <p:txBody>
          <a:bodyPr>
            <a:normAutofit/>
          </a:bodyPr>
          <a:lstStyle/>
          <a:p>
            <a:r>
              <a:rPr lang="zh-CN" altLang="en-US" dirty="0">
                <a:latin typeface="+mj-ea"/>
              </a:rPr>
              <a:t>局部放电测量回路</a:t>
            </a:r>
          </a:p>
        </p:txBody>
      </p:sp>
      <p:pic>
        <p:nvPicPr>
          <p:cNvPr id="116740" name="Picture 1"/>
          <p:cNvPicPr>
            <a:picLocks noChangeAspect="1" noChangeArrowheads="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b="10593"/>
          <a:stretch/>
        </p:blipFill>
        <p:spPr bwMode="auto">
          <a:xfrm>
            <a:off x="2063552" y="2526080"/>
            <a:ext cx="7848872" cy="3567216"/>
          </a:xfrm>
          <a:prstGeom prst="rect">
            <a:avLst/>
          </a:prstGeom>
          <a:ln>
            <a:noFill/>
          </a:ln>
          <a:effectLst>
            <a:outerShdw blurRad="292100" dist="139700" dir="2700000" algn="tl" rotWithShape="0">
              <a:srgbClr val="333333">
                <a:alpha val="65000"/>
              </a:srgbClr>
            </a:outerShdw>
          </a:effectLst>
        </p:spPr>
      </p:pic>
      <p:cxnSp>
        <p:nvCxnSpPr>
          <p:cNvPr id="5" name="直接箭头连接符 4">
            <a:extLst>
              <a:ext uri="{FF2B5EF4-FFF2-40B4-BE49-F238E27FC236}">
                <a16:creationId xmlns:a16="http://schemas.microsoft.com/office/drawing/2014/main" id="{C5054555-16B1-434C-B2EF-2B9BEA7093A7}"/>
              </a:ext>
            </a:extLst>
          </p:cNvPr>
          <p:cNvCxnSpPr>
            <a:cxnSpLocks/>
          </p:cNvCxnSpPr>
          <p:nvPr/>
        </p:nvCxnSpPr>
        <p:spPr>
          <a:xfrm flipH="1">
            <a:off x="3023828" y="3214739"/>
            <a:ext cx="786548" cy="49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2D44A06-31A2-42C6-9DD9-63C748F47121}"/>
              </a:ext>
            </a:extLst>
          </p:cNvPr>
          <p:cNvSpPr txBox="1"/>
          <p:nvPr/>
        </p:nvSpPr>
        <p:spPr>
          <a:xfrm>
            <a:off x="2514853" y="3533705"/>
            <a:ext cx="576064" cy="461665"/>
          </a:xfrm>
          <a:prstGeom prst="rect">
            <a:avLst/>
          </a:prstGeom>
          <a:noFill/>
        </p:spPr>
        <p:txBody>
          <a:bodyPr wrap="square">
            <a:spAutoFit/>
          </a:bodyPr>
          <a:lstStyle/>
          <a:p>
            <a:r>
              <a:rPr lang="zh-CN" altLang="en-US" sz="1200" dirty="0"/>
              <a:t>试品电容</a:t>
            </a:r>
          </a:p>
        </p:txBody>
      </p:sp>
      <p:cxnSp>
        <p:nvCxnSpPr>
          <p:cNvPr id="10" name="直接箭头连接符 9">
            <a:extLst>
              <a:ext uri="{FF2B5EF4-FFF2-40B4-BE49-F238E27FC236}">
                <a16:creationId xmlns:a16="http://schemas.microsoft.com/office/drawing/2014/main" id="{DDE50853-B201-4B7E-B210-588239C7FD17}"/>
              </a:ext>
            </a:extLst>
          </p:cNvPr>
          <p:cNvCxnSpPr>
            <a:cxnSpLocks/>
          </p:cNvCxnSpPr>
          <p:nvPr/>
        </p:nvCxnSpPr>
        <p:spPr>
          <a:xfrm flipV="1">
            <a:off x="4327674" y="2692355"/>
            <a:ext cx="274058" cy="342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6F23910-0416-475E-A575-7CDF5FE959ED}"/>
              </a:ext>
            </a:extLst>
          </p:cNvPr>
          <p:cNvSpPr txBox="1"/>
          <p:nvPr/>
        </p:nvSpPr>
        <p:spPr>
          <a:xfrm>
            <a:off x="4193856" y="2486817"/>
            <a:ext cx="815752" cy="276999"/>
          </a:xfrm>
          <a:prstGeom prst="rect">
            <a:avLst/>
          </a:prstGeom>
          <a:noFill/>
        </p:spPr>
        <p:txBody>
          <a:bodyPr wrap="square">
            <a:spAutoFit/>
          </a:bodyPr>
          <a:lstStyle/>
          <a:p>
            <a:r>
              <a:rPr lang="zh-CN" altLang="en-US" sz="1200" dirty="0"/>
              <a:t>耦合电容</a:t>
            </a:r>
          </a:p>
        </p:txBody>
      </p:sp>
      <p:sp>
        <p:nvSpPr>
          <p:cNvPr id="15" name="文本框 14">
            <a:extLst>
              <a:ext uri="{FF2B5EF4-FFF2-40B4-BE49-F238E27FC236}">
                <a16:creationId xmlns:a16="http://schemas.microsoft.com/office/drawing/2014/main" id="{B6ABD356-850D-4E7A-AEB6-4D4C77E4A8AD}"/>
              </a:ext>
            </a:extLst>
          </p:cNvPr>
          <p:cNvSpPr txBox="1"/>
          <p:nvPr/>
        </p:nvSpPr>
        <p:spPr>
          <a:xfrm>
            <a:off x="2207568" y="4756823"/>
            <a:ext cx="2304255" cy="646331"/>
          </a:xfrm>
          <a:prstGeom prst="rect">
            <a:avLst/>
          </a:prstGeom>
          <a:noFill/>
        </p:spPr>
        <p:txBody>
          <a:bodyPr wrap="square">
            <a:spAutoFit/>
          </a:bodyPr>
          <a:lstStyle/>
          <a:p>
            <a:r>
              <a:rPr lang="zh-CN" altLang="en-US" sz="1200" dirty="0"/>
              <a:t>检测阻抗，</a:t>
            </a:r>
            <a:r>
              <a:rPr lang="en-US" altLang="zh-CN" sz="1200" dirty="0"/>
              <a:t>R</a:t>
            </a:r>
            <a:r>
              <a:rPr lang="zh-CN" altLang="en-US" sz="1200" dirty="0"/>
              <a:t>、</a:t>
            </a:r>
            <a:r>
              <a:rPr lang="en-US" altLang="zh-CN" sz="1200" dirty="0"/>
              <a:t>L</a:t>
            </a:r>
            <a:r>
              <a:rPr lang="zh-CN" altLang="en-US" sz="1200" dirty="0"/>
              <a:t>、</a:t>
            </a:r>
            <a:r>
              <a:rPr lang="en-US" altLang="zh-CN" sz="1200" dirty="0"/>
              <a:t>RC</a:t>
            </a:r>
            <a:r>
              <a:rPr lang="zh-CN" altLang="en-US" sz="1200" dirty="0"/>
              <a:t>、</a:t>
            </a:r>
            <a:r>
              <a:rPr lang="en-US" altLang="zh-CN" sz="1200" dirty="0"/>
              <a:t>RL</a:t>
            </a:r>
            <a:r>
              <a:rPr lang="zh-CN" altLang="en-US" sz="1200" dirty="0"/>
              <a:t>、</a:t>
            </a:r>
            <a:r>
              <a:rPr lang="en-US" altLang="zh-CN" sz="1200" dirty="0"/>
              <a:t>RLC</a:t>
            </a:r>
            <a:r>
              <a:rPr lang="zh-CN" altLang="en-US" sz="1200" dirty="0"/>
              <a:t>调谐回路，其频率应与测量仪器的工作频率相匹配。</a:t>
            </a:r>
          </a:p>
        </p:txBody>
      </p:sp>
      <p:cxnSp>
        <p:nvCxnSpPr>
          <p:cNvPr id="17" name="直接箭头连接符 16">
            <a:extLst>
              <a:ext uri="{FF2B5EF4-FFF2-40B4-BE49-F238E27FC236}">
                <a16:creationId xmlns:a16="http://schemas.microsoft.com/office/drawing/2014/main" id="{B6FAA25D-AF35-41A7-986A-41A0DB3F3862}"/>
              </a:ext>
            </a:extLst>
          </p:cNvPr>
          <p:cNvCxnSpPr>
            <a:cxnSpLocks/>
          </p:cNvCxnSpPr>
          <p:nvPr/>
        </p:nvCxnSpPr>
        <p:spPr>
          <a:xfrm flipH="1" flipV="1">
            <a:off x="2768052" y="2735198"/>
            <a:ext cx="773185" cy="118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2403C67-498E-44BF-9CF8-AF21EE6913C1}"/>
              </a:ext>
            </a:extLst>
          </p:cNvPr>
          <p:cNvSpPr txBox="1"/>
          <p:nvPr/>
        </p:nvSpPr>
        <p:spPr>
          <a:xfrm>
            <a:off x="1553315" y="2392002"/>
            <a:ext cx="1368152" cy="830997"/>
          </a:xfrm>
          <a:prstGeom prst="rect">
            <a:avLst/>
          </a:prstGeom>
          <a:noFill/>
        </p:spPr>
        <p:txBody>
          <a:bodyPr wrap="square">
            <a:spAutoFit/>
          </a:bodyPr>
          <a:lstStyle/>
          <a:p>
            <a:r>
              <a:rPr lang="zh-CN" altLang="en-US" sz="1200" dirty="0"/>
              <a:t>高压滤波器，隔离交流电源和测量回路，防止电源干扰。</a:t>
            </a:r>
          </a:p>
        </p:txBody>
      </p:sp>
      <p:cxnSp>
        <p:nvCxnSpPr>
          <p:cNvPr id="23" name="直接箭头连接符 22">
            <a:extLst>
              <a:ext uri="{FF2B5EF4-FFF2-40B4-BE49-F238E27FC236}">
                <a16:creationId xmlns:a16="http://schemas.microsoft.com/office/drawing/2014/main" id="{38CF6937-0028-46AA-B786-5DAC3B3C50DF}"/>
              </a:ext>
            </a:extLst>
          </p:cNvPr>
          <p:cNvCxnSpPr>
            <a:cxnSpLocks/>
          </p:cNvCxnSpPr>
          <p:nvPr/>
        </p:nvCxnSpPr>
        <p:spPr>
          <a:xfrm flipV="1">
            <a:off x="5263505" y="3085424"/>
            <a:ext cx="167090" cy="4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7836050-2E6C-43A0-980C-9D302C9788A2}"/>
              </a:ext>
            </a:extLst>
          </p:cNvPr>
          <p:cNvSpPr txBox="1"/>
          <p:nvPr/>
        </p:nvSpPr>
        <p:spPr>
          <a:xfrm>
            <a:off x="4924308" y="2808425"/>
            <a:ext cx="815752" cy="276999"/>
          </a:xfrm>
          <a:prstGeom prst="rect">
            <a:avLst/>
          </a:prstGeom>
          <a:noFill/>
        </p:spPr>
        <p:txBody>
          <a:bodyPr wrap="square">
            <a:spAutoFit/>
          </a:bodyPr>
          <a:lstStyle/>
          <a:p>
            <a:r>
              <a:rPr lang="zh-CN" altLang="en-US" sz="1200" dirty="0"/>
              <a:t>检测仪器</a:t>
            </a:r>
          </a:p>
        </p:txBody>
      </p:sp>
      <p:sp>
        <p:nvSpPr>
          <p:cNvPr id="27" name="文本框 26">
            <a:extLst>
              <a:ext uri="{FF2B5EF4-FFF2-40B4-BE49-F238E27FC236}">
                <a16:creationId xmlns:a16="http://schemas.microsoft.com/office/drawing/2014/main" id="{0F59CBB0-54D4-43B6-A977-A6904FEE4BE2}"/>
              </a:ext>
            </a:extLst>
          </p:cNvPr>
          <p:cNvSpPr txBox="1"/>
          <p:nvPr/>
        </p:nvSpPr>
        <p:spPr>
          <a:xfrm>
            <a:off x="7752184" y="4849155"/>
            <a:ext cx="1872208" cy="461665"/>
          </a:xfrm>
          <a:prstGeom prst="rect">
            <a:avLst/>
          </a:prstGeom>
          <a:noFill/>
        </p:spPr>
        <p:txBody>
          <a:bodyPr wrap="square">
            <a:spAutoFit/>
          </a:bodyPr>
          <a:lstStyle/>
          <a:p>
            <a:r>
              <a:rPr lang="zh-CN" altLang="en-US" sz="1200" dirty="0"/>
              <a:t>外部干扰较强时采用。桥式结构，差分输出。</a:t>
            </a:r>
          </a:p>
        </p:txBody>
      </p:sp>
      <p:sp>
        <p:nvSpPr>
          <p:cNvPr id="28" name="文本框 27">
            <a:extLst>
              <a:ext uri="{FF2B5EF4-FFF2-40B4-BE49-F238E27FC236}">
                <a16:creationId xmlns:a16="http://schemas.microsoft.com/office/drawing/2014/main" id="{2CBB9E5F-BCE9-4ED0-AC18-CEBFE392D2BB}"/>
              </a:ext>
            </a:extLst>
          </p:cNvPr>
          <p:cNvSpPr txBox="1"/>
          <p:nvPr/>
        </p:nvSpPr>
        <p:spPr>
          <a:xfrm>
            <a:off x="8018113" y="2943501"/>
            <a:ext cx="1224137" cy="276999"/>
          </a:xfrm>
          <a:prstGeom prst="rect">
            <a:avLst/>
          </a:prstGeom>
          <a:noFill/>
        </p:spPr>
        <p:txBody>
          <a:bodyPr wrap="square">
            <a:spAutoFit/>
          </a:bodyPr>
          <a:lstStyle/>
          <a:p>
            <a:r>
              <a:rPr lang="zh-CN" altLang="en-US" sz="1200" dirty="0"/>
              <a:t>试品不接地。</a:t>
            </a:r>
          </a:p>
        </p:txBody>
      </p:sp>
      <p:sp>
        <p:nvSpPr>
          <p:cNvPr id="29" name="文本框 28">
            <a:extLst>
              <a:ext uri="{FF2B5EF4-FFF2-40B4-BE49-F238E27FC236}">
                <a16:creationId xmlns:a16="http://schemas.microsoft.com/office/drawing/2014/main" id="{31C4EBF9-70C7-472D-B97F-63930F5C52F6}"/>
              </a:ext>
            </a:extLst>
          </p:cNvPr>
          <p:cNvSpPr txBox="1"/>
          <p:nvPr/>
        </p:nvSpPr>
        <p:spPr>
          <a:xfrm>
            <a:off x="1940896" y="3243165"/>
            <a:ext cx="980571" cy="276999"/>
          </a:xfrm>
          <a:prstGeom prst="rect">
            <a:avLst/>
          </a:prstGeom>
          <a:noFill/>
        </p:spPr>
        <p:txBody>
          <a:bodyPr wrap="square">
            <a:spAutoFit/>
          </a:bodyPr>
          <a:lstStyle/>
          <a:p>
            <a:r>
              <a:rPr lang="zh-CN" altLang="en-US" sz="1200" dirty="0"/>
              <a:t>试品接地。</a:t>
            </a:r>
          </a:p>
        </p:txBody>
      </p:sp>
      <p:sp>
        <p:nvSpPr>
          <p:cNvPr id="30" name="文本框 29">
            <a:extLst>
              <a:ext uri="{FF2B5EF4-FFF2-40B4-BE49-F238E27FC236}">
                <a16:creationId xmlns:a16="http://schemas.microsoft.com/office/drawing/2014/main" id="{5097C07C-0099-4BF1-91C9-8C1F084FEE33}"/>
              </a:ext>
            </a:extLst>
          </p:cNvPr>
          <p:cNvSpPr txBox="1"/>
          <p:nvPr/>
        </p:nvSpPr>
        <p:spPr>
          <a:xfrm>
            <a:off x="6888088" y="1342167"/>
            <a:ext cx="2088232" cy="369332"/>
          </a:xfrm>
          <a:prstGeom prst="rect">
            <a:avLst/>
          </a:prstGeom>
          <a:noFill/>
        </p:spPr>
        <p:txBody>
          <a:bodyPr wrap="square">
            <a:spAutoFit/>
          </a:bodyPr>
          <a:lstStyle/>
          <a:p>
            <a:r>
              <a:rPr lang="zh-CN" altLang="en-US" dirty="0">
                <a:solidFill>
                  <a:srgbClr val="FF0000"/>
                </a:solidFill>
              </a:rPr>
              <a:t>测的是视在放电量</a:t>
            </a:r>
          </a:p>
        </p:txBody>
      </p:sp>
      <p:sp>
        <p:nvSpPr>
          <p:cNvPr id="32" name="文本框 31">
            <a:extLst>
              <a:ext uri="{FF2B5EF4-FFF2-40B4-BE49-F238E27FC236}">
                <a16:creationId xmlns:a16="http://schemas.microsoft.com/office/drawing/2014/main" id="{DA0D9609-DA44-44AD-97D6-171DFA9B5346}"/>
              </a:ext>
            </a:extLst>
          </p:cNvPr>
          <p:cNvSpPr txBox="1"/>
          <p:nvPr/>
        </p:nvSpPr>
        <p:spPr>
          <a:xfrm>
            <a:off x="299170" y="3984452"/>
            <a:ext cx="2897988" cy="646331"/>
          </a:xfrm>
          <a:prstGeom prst="rect">
            <a:avLst/>
          </a:prstGeom>
          <a:noFill/>
        </p:spPr>
        <p:txBody>
          <a:bodyPr wrap="square">
            <a:spAutoFit/>
          </a:bodyPr>
          <a:lstStyle/>
          <a:p>
            <a:r>
              <a:rPr lang="zh-CN" altLang="en-US" sz="1200" dirty="0">
                <a:solidFill>
                  <a:srgbClr val="FF0000"/>
                </a:solidFill>
              </a:rPr>
              <a:t>试品两端会产生脉冲电流，通过耦合电容，将试品产生的脉冲电流耦合过来，通过检测阻抗，转换成低压。</a:t>
            </a:r>
          </a:p>
        </p:txBody>
      </p:sp>
      <p:sp>
        <p:nvSpPr>
          <p:cNvPr id="33" name="文本框 32">
            <a:extLst>
              <a:ext uri="{FF2B5EF4-FFF2-40B4-BE49-F238E27FC236}">
                <a16:creationId xmlns:a16="http://schemas.microsoft.com/office/drawing/2014/main" id="{66B43F03-C78C-4DA7-AFFF-1FE4A27B0C1B}"/>
              </a:ext>
            </a:extLst>
          </p:cNvPr>
          <p:cNvSpPr txBox="1"/>
          <p:nvPr/>
        </p:nvSpPr>
        <p:spPr>
          <a:xfrm>
            <a:off x="10205810" y="3648924"/>
            <a:ext cx="1595411" cy="1200329"/>
          </a:xfrm>
          <a:prstGeom prst="rect">
            <a:avLst/>
          </a:prstGeom>
          <a:noFill/>
        </p:spPr>
        <p:txBody>
          <a:bodyPr wrap="square">
            <a:spAutoFit/>
          </a:bodyPr>
          <a:lstStyle/>
          <a:p>
            <a:r>
              <a:rPr lang="zh-CN" altLang="en-US" dirty="0">
                <a:solidFill>
                  <a:srgbClr val="FF0000"/>
                </a:solidFill>
              </a:rPr>
              <a:t>其它方法：</a:t>
            </a:r>
            <a:endParaRPr lang="en-US" altLang="zh-CN" dirty="0">
              <a:solidFill>
                <a:srgbClr val="FF0000"/>
              </a:solidFill>
            </a:endParaRPr>
          </a:p>
          <a:p>
            <a:r>
              <a:rPr lang="zh-CN" altLang="en-US" dirty="0">
                <a:solidFill>
                  <a:srgbClr val="FF0000"/>
                </a:solidFill>
              </a:rPr>
              <a:t>噪声检测法</a:t>
            </a:r>
            <a:endParaRPr lang="en-US" altLang="zh-CN" dirty="0">
              <a:solidFill>
                <a:srgbClr val="FF0000"/>
              </a:solidFill>
            </a:endParaRPr>
          </a:p>
          <a:p>
            <a:r>
              <a:rPr lang="zh-CN" altLang="en-US" dirty="0">
                <a:solidFill>
                  <a:srgbClr val="FF0000"/>
                </a:solidFill>
              </a:rPr>
              <a:t>光检测法</a:t>
            </a:r>
            <a:endParaRPr lang="en-US" altLang="zh-CN" dirty="0">
              <a:solidFill>
                <a:srgbClr val="FF0000"/>
              </a:solidFill>
            </a:endParaRPr>
          </a:p>
          <a:p>
            <a:r>
              <a:rPr lang="zh-CN" altLang="en-US" dirty="0">
                <a:solidFill>
                  <a:srgbClr val="FF0000"/>
                </a:solidFill>
              </a:rPr>
              <a:t>化学分析法</a:t>
            </a:r>
          </a:p>
        </p:txBody>
      </p:sp>
      <p:sp>
        <p:nvSpPr>
          <p:cNvPr id="21" name="文本框 20">
            <a:extLst>
              <a:ext uri="{FF2B5EF4-FFF2-40B4-BE49-F238E27FC236}">
                <a16:creationId xmlns:a16="http://schemas.microsoft.com/office/drawing/2014/main" id="{66B43F03-C78C-4DA7-AFFF-1FE4A27B0C1B}"/>
              </a:ext>
            </a:extLst>
          </p:cNvPr>
          <p:cNvSpPr txBox="1"/>
          <p:nvPr/>
        </p:nvSpPr>
        <p:spPr>
          <a:xfrm>
            <a:off x="5726268" y="5723964"/>
            <a:ext cx="945796" cy="307777"/>
          </a:xfrm>
          <a:prstGeom prst="rect">
            <a:avLst/>
          </a:prstGeom>
          <a:solidFill>
            <a:schemeClr val="bg1"/>
          </a:solidFill>
        </p:spPr>
        <p:txBody>
          <a:bodyPr wrap="square">
            <a:spAutoFit/>
          </a:bodyPr>
          <a:lstStyle/>
          <a:p>
            <a:r>
              <a:rPr lang="zh-CN" altLang="en-US" sz="1400" dirty="0">
                <a:solidFill>
                  <a:srgbClr val="FF0000"/>
                </a:solidFill>
              </a:rPr>
              <a:t>平衡回路</a:t>
            </a:r>
          </a:p>
        </p:txBody>
      </p:sp>
      <p:sp>
        <p:nvSpPr>
          <p:cNvPr id="22" name="文本框 21">
            <a:extLst>
              <a:ext uri="{FF2B5EF4-FFF2-40B4-BE49-F238E27FC236}">
                <a16:creationId xmlns:a16="http://schemas.microsoft.com/office/drawing/2014/main" id="{66B43F03-C78C-4DA7-AFFF-1FE4A27B0C1B}"/>
              </a:ext>
            </a:extLst>
          </p:cNvPr>
          <p:cNvSpPr txBox="1"/>
          <p:nvPr/>
        </p:nvSpPr>
        <p:spPr>
          <a:xfrm>
            <a:off x="6396320" y="4005329"/>
            <a:ext cx="2207271" cy="307777"/>
          </a:xfrm>
          <a:prstGeom prst="rect">
            <a:avLst/>
          </a:prstGeom>
          <a:solidFill>
            <a:schemeClr val="bg1"/>
          </a:solidFill>
        </p:spPr>
        <p:txBody>
          <a:bodyPr wrap="square">
            <a:spAutoFit/>
          </a:bodyPr>
          <a:lstStyle/>
          <a:p>
            <a:r>
              <a:rPr lang="zh-CN" altLang="en-US" sz="1400" dirty="0">
                <a:solidFill>
                  <a:srgbClr val="FF0000"/>
                </a:solidFill>
              </a:rPr>
              <a:t>测量阻抗与试品串联回路</a:t>
            </a:r>
          </a:p>
        </p:txBody>
      </p:sp>
      <p:sp>
        <p:nvSpPr>
          <p:cNvPr id="24" name="文本框 23">
            <a:extLst>
              <a:ext uri="{FF2B5EF4-FFF2-40B4-BE49-F238E27FC236}">
                <a16:creationId xmlns:a16="http://schemas.microsoft.com/office/drawing/2014/main" id="{66B43F03-C78C-4DA7-AFFF-1FE4A27B0C1B}"/>
              </a:ext>
            </a:extLst>
          </p:cNvPr>
          <p:cNvSpPr txBox="1"/>
          <p:nvPr/>
        </p:nvSpPr>
        <p:spPr>
          <a:xfrm>
            <a:off x="3044324" y="4039139"/>
            <a:ext cx="2506838" cy="307777"/>
          </a:xfrm>
          <a:prstGeom prst="rect">
            <a:avLst/>
          </a:prstGeom>
          <a:solidFill>
            <a:schemeClr val="bg1"/>
          </a:solidFill>
        </p:spPr>
        <p:txBody>
          <a:bodyPr wrap="square">
            <a:spAutoFit/>
          </a:bodyPr>
          <a:lstStyle/>
          <a:p>
            <a:r>
              <a:rPr lang="zh-CN" altLang="en-US" sz="1400" dirty="0">
                <a:solidFill>
                  <a:srgbClr val="FF0000"/>
                </a:solidFill>
              </a:rPr>
              <a:t>测量阻抗与耦合电容串联回路</a:t>
            </a:r>
          </a:p>
        </p:txBody>
      </p:sp>
      <p:cxnSp>
        <p:nvCxnSpPr>
          <p:cNvPr id="13" name="直接箭头连接符 12">
            <a:extLst>
              <a:ext uri="{FF2B5EF4-FFF2-40B4-BE49-F238E27FC236}">
                <a16:creationId xmlns:a16="http://schemas.microsoft.com/office/drawing/2014/main" id="{38C898E5-1606-4875-91B2-391F7091E19E}"/>
              </a:ext>
            </a:extLst>
          </p:cNvPr>
          <p:cNvCxnSpPr>
            <a:cxnSpLocks/>
          </p:cNvCxnSpPr>
          <p:nvPr/>
        </p:nvCxnSpPr>
        <p:spPr>
          <a:xfrm flipH="1">
            <a:off x="3154644" y="3633684"/>
            <a:ext cx="1039212" cy="118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2CBB9E5F-BCE9-4ED0-AC18-CEBFE392D2BB}"/>
              </a:ext>
            </a:extLst>
          </p:cNvPr>
          <p:cNvSpPr txBox="1"/>
          <p:nvPr/>
        </p:nvSpPr>
        <p:spPr>
          <a:xfrm>
            <a:off x="4487159" y="3742967"/>
            <a:ext cx="1224137" cy="276999"/>
          </a:xfrm>
          <a:prstGeom prst="rect">
            <a:avLst/>
          </a:prstGeom>
          <a:noFill/>
        </p:spPr>
        <p:txBody>
          <a:bodyPr wrap="square">
            <a:spAutoFit/>
          </a:bodyPr>
          <a:lstStyle/>
          <a:p>
            <a:r>
              <a:rPr lang="zh-CN" altLang="en-US" sz="1200" dirty="0"/>
              <a:t>试</a:t>
            </a:r>
            <a:r>
              <a:rPr lang="zh-CN" altLang="en-US" sz="1200" dirty="0" smtClean="0"/>
              <a:t>品接地</a:t>
            </a:r>
            <a:r>
              <a:rPr lang="zh-CN" altLang="en-US" sz="1200" dirty="0"/>
              <a:t>。</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5" grpId="0"/>
      <p:bldP spid="19" grpId="0"/>
      <p:bldP spid="25" grpId="0"/>
      <p:bldP spid="27" grpId="0"/>
      <p:bldP spid="28" grpId="0"/>
      <p:bldP spid="29" grpId="0"/>
      <p:bldP spid="30" grpId="0"/>
      <p:bldP spid="32" grpId="0"/>
      <p:bldP spid="33" grpId="0"/>
      <p:bldP spid="26"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内容占位符 1"/>
          <p:cNvGraphicFramePr>
            <a:graphicFrameLocks noGrp="1"/>
          </p:cNvGraphicFramePr>
          <p:nvPr>
            <p:ph sz="quarter" idx="10"/>
            <p:extLst>
              <p:ext uri="{D42A27DB-BD31-4B8C-83A1-F6EECF244321}">
                <p14:modId xmlns:p14="http://schemas.microsoft.com/office/powerpoint/2010/main" val="22099910"/>
              </p:ext>
            </p:extLst>
          </p:nvPr>
        </p:nvGraphicFramePr>
        <p:xfrm>
          <a:off x="658813" y="1685925"/>
          <a:ext cx="11163300"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7762" name="标题 1"/>
          <p:cNvSpPr>
            <a:spLocks noGrp="1"/>
          </p:cNvSpPr>
          <p:nvPr>
            <p:ph type="title"/>
          </p:nvPr>
        </p:nvSpPr>
        <p:spPr/>
        <p:txBody>
          <a:bodyPr>
            <a:normAutofit/>
          </a:bodyPr>
          <a:lstStyle/>
          <a:p>
            <a:r>
              <a:rPr lang="zh-CN" altLang="en-US" dirty="0">
                <a:latin typeface="+mj-ea"/>
              </a:rPr>
              <a:t>三种标准测量回路 </a:t>
            </a:r>
          </a:p>
        </p:txBody>
      </p:sp>
    </p:spTree>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637" y="964871"/>
            <a:ext cx="6085371" cy="574183"/>
          </a:xfrm>
        </p:spPr>
        <p:txBody>
          <a:bodyPr>
            <a:normAutofit/>
          </a:bodyPr>
          <a:lstStyle/>
          <a:p>
            <a:r>
              <a:rPr lang="zh-CN" altLang="zh-CN" dirty="0">
                <a:ea typeface="宋体" panose="02010600030101010101" pitchFamily="2" charset="-122"/>
              </a:rPr>
              <a:t>电磁式电压互感器测量误差分析</a:t>
            </a:r>
            <a:endParaRPr lang="zh-CN" altLang="en-US" dirty="0"/>
          </a:p>
        </p:txBody>
      </p:sp>
      <p:sp>
        <p:nvSpPr>
          <p:cNvPr id="13" name="矩形 6"/>
          <p:cNvSpPr>
            <a:spLocks noChangeArrowheads="1"/>
          </p:cNvSpPr>
          <p:nvPr/>
        </p:nvSpPr>
        <p:spPr bwMode="auto">
          <a:xfrm>
            <a:off x="1040988" y="2348880"/>
            <a:ext cx="19442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dirty="0">
                <a:latin typeface="Tahoma" panose="020B0604030504040204" pitchFamily="34" charset="0"/>
                <a:ea typeface="宋体" panose="02010600030101010101" pitchFamily="2" charset="-122"/>
              </a:rPr>
              <a:t>当电压互感器空载时</a:t>
            </a:r>
            <a:endParaRPr kumimoji="1" lang="zh-CN" altLang="en-US" sz="2400" dirty="0">
              <a:latin typeface="Tahoma" panose="020B060403050404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4" name="Object 4"/>
              <p:cNvSpPr txBox="1"/>
              <p:nvPr/>
            </p:nvSpPr>
            <p:spPr bwMode="auto">
              <a:xfrm>
                <a:off x="3365500" y="2071688"/>
                <a:ext cx="2762250" cy="769937"/>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𝐼𝑎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𝑟</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×100%</m:t>
                      </m:r>
                    </m:oMath>
                  </m:oMathPara>
                </a14:m>
                <a:endParaRPr lang="zh-CN" altLang="en-US"/>
              </a:p>
            </p:txBody>
          </p:sp>
        </mc:Choice>
        <mc:Fallback xmlns="">
          <p:sp>
            <p:nvSpPr>
              <p:cNvPr id="14" name="Object 4"/>
              <p:cNvSpPr txBox="1">
                <a:spLocks noRot="1" noChangeAspect="1" noMove="1" noResize="1" noEditPoints="1" noAdjustHandles="1" noChangeArrowheads="1" noChangeShapeType="1" noTextEdit="1"/>
              </p:cNvSpPr>
              <p:nvPr/>
            </p:nvSpPr>
            <p:spPr bwMode="auto">
              <a:xfrm>
                <a:off x="3365500" y="2071688"/>
                <a:ext cx="2762250" cy="7699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bject 6"/>
              <p:cNvSpPr txBox="1"/>
              <p:nvPr/>
            </p:nvSpPr>
            <p:spPr bwMode="auto">
              <a:xfrm>
                <a:off x="3328988" y="2876550"/>
                <a:ext cx="2662237" cy="82708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𝛿</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𝐼𝑟</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𝑎</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×3438</m:t>
                      </m:r>
                    </m:oMath>
                  </m:oMathPara>
                </a14:m>
                <a:endParaRPr lang="zh-CN" altLang="en-US"/>
              </a:p>
            </p:txBody>
          </p:sp>
        </mc:Choice>
        <mc:Fallback xmlns="">
          <p:sp>
            <p:nvSpPr>
              <p:cNvPr id="15" name="Object 6"/>
              <p:cNvSpPr txBox="1">
                <a:spLocks noRot="1" noChangeAspect="1" noMove="1" noResize="1" noEditPoints="1" noAdjustHandles="1" noChangeArrowheads="1" noChangeShapeType="1" noTextEdit="1"/>
              </p:cNvSpPr>
              <p:nvPr/>
            </p:nvSpPr>
            <p:spPr bwMode="auto">
              <a:xfrm>
                <a:off x="3328988" y="2876550"/>
                <a:ext cx="2662237" cy="827088"/>
              </a:xfrm>
              <a:prstGeom prst="rect">
                <a:avLst/>
              </a:prstGeom>
              <a:blipFill>
                <a:blip r:embed="rId4"/>
                <a:stretch>
                  <a:fillRect/>
                </a:stretch>
              </a:blipFill>
            </p:spPr>
            <p:txBody>
              <a:bodyPr/>
              <a:lstStyle/>
              <a:p>
                <a:r>
                  <a:rPr lang="zh-CN" altLang="en-US">
                    <a:noFill/>
                  </a:rPr>
                  <a:t> </a:t>
                </a:r>
              </a:p>
            </p:txBody>
          </p:sp>
        </mc:Fallback>
      </mc:AlternateContent>
      <p:sp>
        <p:nvSpPr>
          <p:cNvPr id="16" name="矩形 11"/>
          <p:cNvSpPr>
            <a:spLocks noChangeArrowheads="1"/>
          </p:cNvSpPr>
          <p:nvPr/>
        </p:nvSpPr>
        <p:spPr bwMode="auto">
          <a:xfrm>
            <a:off x="983432" y="5214361"/>
            <a:ext cx="2008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zh-CN" sz="2400" dirty="0">
                <a:latin typeface="Tahoma" panose="020B0604030504040204" pitchFamily="34" charset="0"/>
                <a:ea typeface="宋体" panose="02010600030101010101" pitchFamily="2" charset="-122"/>
              </a:rPr>
              <a:t>当负载为</a:t>
            </a:r>
            <a:r>
              <a:rPr kumimoji="1" lang="en-US" altLang="zh-CN" sz="2400" dirty="0" err="1">
                <a:latin typeface="Tahoma" panose="020B0604030504040204" pitchFamily="34" charset="0"/>
                <a:ea typeface="宋体" panose="02010600030101010101" pitchFamily="2" charset="-122"/>
              </a:rPr>
              <a:t>Z</a:t>
            </a:r>
            <a:r>
              <a:rPr kumimoji="1" lang="en-US" altLang="zh-CN" sz="2400" baseline="-25000" dirty="0" err="1">
                <a:latin typeface="Tahoma" panose="020B0604030504040204" pitchFamily="34" charset="0"/>
                <a:ea typeface="宋体" panose="02010600030101010101" pitchFamily="2" charset="-122"/>
              </a:rPr>
              <a:t>b</a:t>
            </a:r>
            <a:r>
              <a:rPr kumimoji="1" lang="zh-CN" altLang="zh-CN" sz="2400" dirty="0">
                <a:latin typeface="Tahoma" panose="020B0604030504040204" pitchFamily="34" charset="0"/>
                <a:ea typeface="宋体" panose="02010600030101010101" pitchFamily="2" charset="-122"/>
              </a:rPr>
              <a:t>时</a:t>
            </a:r>
            <a:endParaRPr kumimoji="1" lang="zh-CN" altLang="en-US" sz="2400" dirty="0">
              <a:latin typeface="Tahoma" panose="020B0604030504040204" pitchFamily="34" charset="0"/>
              <a:ea typeface="宋体" panose="02010600030101010101" pitchFamily="2" charset="-122"/>
            </a:endParaRPr>
          </a:p>
        </p:txBody>
      </p:sp>
      <p:graphicFrame>
        <p:nvGraphicFramePr>
          <p:cNvPr id="17" name="Object 8"/>
          <p:cNvGraphicFramePr>
            <a:graphicFrameLocks noChangeAspect="1"/>
          </p:cNvGraphicFramePr>
          <p:nvPr>
            <p:extLst>
              <p:ext uri="{D42A27DB-BD31-4B8C-83A1-F6EECF244321}">
                <p14:modId xmlns:p14="http://schemas.microsoft.com/office/powerpoint/2010/main" val="2834911137"/>
              </p:ext>
            </p:extLst>
          </p:nvPr>
        </p:nvGraphicFramePr>
        <p:xfrm>
          <a:off x="3336925" y="4365625"/>
          <a:ext cx="5160963" cy="863600"/>
        </p:xfrm>
        <a:graphic>
          <a:graphicData uri="http://schemas.openxmlformats.org/presentationml/2006/ole">
            <mc:AlternateContent xmlns:mc="http://schemas.openxmlformats.org/markup-compatibility/2006">
              <mc:Choice xmlns:v="urn:schemas-microsoft-com:vml" Requires="v">
                <p:oleObj spid="_x0000_s4138" name="Equation" r:id="rId5" imgW="3466800" imgH="583920" progId="Equation.DSMT4">
                  <p:embed/>
                </p:oleObj>
              </mc:Choice>
              <mc:Fallback>
                <p:oleObj name="Equation" r:id="rId5" imgW="3466800" imgH="583920" progId="Equation.DSMT4">
                  <p:embed/>
                  <p:pic>
                    <p:nvPicPr>
                      <p:cNvPr id="0" name=""/>
                      <p:cNvPicPr>
                        <a:picLocks noChangeAspect="1" noChangeArrowheads="1"/>
                      </p:cNvPicPr>
                      <p:nvPr/>
                    </p:nvPicPr>
                    <p:blipFill>
                      <a:blip r:embed="rId6"/>
                      <a:srcRect/>
                      <a:stretch>
                        <a:fillRect/>
                      </a:stretch>
                    </p:blipFill>
                    <p:spPr bwMode="auto">
                      <a:xfrm>
                        <a:off x="3336925" y="4365625"/>
                        <a:ext cx="516096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0"/>
          <p:cNvGraphicFramePr>
            <a:graphicFrameLocks noChangeAspect="1"/>
          </p:cNvGraphicFramePr>
          <p:nvPr>
            <p:extLst>
              <p:ext uri="{D42A27DB-BD31-4B8C-83A1-F6EECF244321}">
                <p14:modId xmlns:p14="http://schemas.microsoft.com/office/powerpoint/2010/main" val="2848418122"/>
              </p:ext>
            </p:extLst>
          </p:nvPr>
        </p:nvGraphicFramePr>
        <p:xfrm>
          <a:off x="3333750" y="5300663"/>
          <a:ext cx="5311775" cy="865187"/>
        </p:xfrm>
        <a:graphic>
          <a:graphicData uri="http://schemas.openxmlformats.org/presentationml/2006/ole">
            <mc:AlternateContent xmlns:mc="http://schemas.openxmlformats.org/markup-compatibility/2006">
              <mc:Choice xmlns:v="urn:schemas-microsoft-com:vml" Requires="v">
                <p:oleObj spid="_x0000_s4139" name="Equation" r:id="rId7" imgW="3568680" imgH="583920" progId="Equation.DSMT4">
                  <p:embed/>
                </p:oleObj>
              </mc:Choice>
              <mc:Fallback>
                <p:oleObj name="Equation" r:id="rId7" imgW="3568680" imgH="583920" progId="Equation.DSMT4">
                  <p:embed/>
                  <p:pic>
                    <p:nvPicPr>
                      <p:cNvPr id="0" name=""/>
                      <p:cNvPicPr>
                        <a:picLocks noChangeAspect="1" noChangeArrowheads="1"/>
                      </p:cNvPicPr>
                      <p:nvPr/>
                    </p:nvPicPr>
                    <p:blipFill>
                      <a:blip r:embed="rId8"/>
                      <a:srcRect/>
                      <a:stretch>
                        <a:fillRect/>
                      </a:stretch>
                    </p:blipFill>
                    <p:spPr bwMode="auto">
                      <a:xfrm>
                        <a:off x="3333750" y="5300663"/>
                        <a:ext cx="5311775" cy="865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11"/>
          <p:cNvSpPr>
            <a:spLocks noChangeArrowheads="1"/>
          </p:cNvSpPr>
          <p:nvPr/>
        </p:nvSpPr>
        <p:spPr bwMode="auto">
          <a:xfrm>
            <a:off x="7608168" y="2276872"/>
            <a:ext cx="25202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mbria" panose="02040503050406030204" pitchFamily="18" charset="0"/>
                <a:ea typeface="华文楷体" panose="02010600040101010101" pitchFamily="2" charset="-122"/>
              </a:defRPr>
            </a:lvl1pPr>
            <a:lvl2pPr marL="742950" indent="-285750">
              <a:defRPr>
                <a:solidFill>
                  <a:schemeClr val="tx1"/>
                </a:solidFill>
                <a:latin typeface="Cambria" panose="02040503050406030204" pitchFamily="18" charset="0"/>
                <a:ea typeface="华文楷体" panose="02010600040101010101" pitchFamily="2" charset="-122"/>
              </a:defRPr>
            </a:lvl2pPr>
            <a:lvl3pPr marL="1143000" indent="-228600">
              <a:defRPr>
                <a:solidFill>
                  <a:schemeClr val="tx1"/>
                </a:solidFill>
                <a:latin typeface="Cambria" panose="02040503050406030204" pitchFamily="18" charset="0"/>
                <a:ea typeface="华文楷体" panose="02010600040101010101" pitchFamily="2" charset="-122"/>
              </a:defRPr>
            </a:lvl3pPr>
            <a:lvl4pPr marL="1600200" indent="-228600">
              <a:defRPr>
                <a:solidFill>
                  <a:schemeClr val="tx1"/>
                </a:solidFill>
                <a:latin typeface="Cambria" panose="02040503050406030204" pitchFamily="18" charset="0"/>
                <a:ea typeface="华文楷体" panose="02010600040101010101" pitchFamily="2" charset="-122"/>
              </a:defRPr>
            </a:lvl4pPr>
            <a:lvl5pPr marL="2057400" indent="-228600">
              <a:defRPr>
                <a:solidFill>
                  <a:schemeClr val="tx1"/>
                </a:solidFill>
                <a:latin typeface="Cambria" panose="02040503050406030204" pitchFamily="18" charset="0"/>
                <a:ea typeface="华文楷体" panose="02010600040101010101" pitchFamily="2" charset="-122"/>
              </a:defRPr>
            </a:lvl5pPr>
            <a:lvl6pPr marL="25146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6pPr>
            <a:lvl7pPr marL="29718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7pPr>
            <a:lvl8pPr marL="34290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8pPr>
            <a:lvl9pPr marL="3886200" indent="-228600" fontAlgn="base">
              <a:spcBef>
                <a:spcPct val="0"/>
              </a:spcBef>
              <a:spcAft>
                <a:spcPct val="0"/>
              </a:spcAft>
              <a:defRPr>
                <a:solidFill>
                  <a:schemeClr val="tx1"/>
                </a:solidFill>
                <a:latin typeface="Cambria" panose="02040503050406030204" pitchFamily="18" charset="0"/>
                <a:ea typeface="华文楷体" panose="02010600040101010101" pitchFamily="2" charset="-122"/>
              </a:defRPr>
            </a:lvl9pPr>
          </a:lstStyle>
          <a:p>
            <a:r>
              <a:rPr kumimoji="1" lang="zh-CN" altLang="en-US" sz="2400" dirty="0">
                <a:latin typeface="Tahoma" panose="020B0604030504040204" pitchFamily="34" charset="0"/>
                <a:ea typeface="宋体" panose="02010600030101010101" pitchFamily="2" charset="-122"/>
              </a:rPr>
              <a:t>有专门的设备测试这两个参数。</a:t>
            </a:r>
          </a:p>
        </p:txBody>
      </p:sp>
    </p:spTree>
    <p:extLst>
      <p:ext uri="{BB962C8B-B14F-4D97-AF65-F5344CB8AC3E}">
        <p14:creationId xmlns:p14="http://schemas.microsoft.com/office/powerpoint/2010/main" val="6454630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9" grpId="0"/>
    </p:bldLst>
  </p:timing>
</p:sld>
</file>

<file path=ppt/theme/theme1.xml><?xml version="1.0" encoding="utf-8"?>
<a:theme xmlns:a="http://schemas.openxmlformats.org/drawingml/2006/main" name="1_交大学术版">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1">
      <a:majorFont>
        <a:latin typeface="Times New Roman"/>
        <a:ea typeface="等线"/>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交大学术版" id="{DD81F0AC-F0E5-4FC1-BE78-03698CBD7B1D}" vid="{11F6CA4B-B294-4428-9793-A2FEDB151EEC}"/>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Template>
  <TotalTime>17293</TotalTime>
  <Words>10939</Words>
  <Application>Microsoft Office PowerPoint</Application>
  <PresentationFormat>宽屏</PresentationFormat>
  <Paragraphs>1065</Paragraphs>
  <Slides>89</Slides>
  <Notes>16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04" baseType="lpstr">
      <vt:lpstr>等线</vt:lpstr>
      <vt:lpstr>黑体</vt:lpstr>
      <vt:lpstr>宋体</vt:lpstr>
      <vt:lpstr>微软雅黑</vt:lpstr>
      <vt:lpstr>Arial</vt:lpstr>
      <vt:lpstr>Calibri</vt:lpstr>
      <vt:lpstr>Cambria Math</vt:lpstr>
      <vt:lpstr>Corbel</vt:lpstr>
      <vt:lpstr>Symbol</vt:lpstr>
      <vt:lpstr>Tahoma</vt:lpstr>
      <vt:lpstr>Times New Roman</vt:lpstr>
      <vt:lpstr>Wingdings</vt:lpstr>
      <vt:lpstr>1_交大学术版</vt:lpstr>
      <vt:lpstr>Visio</vt:lpstr>
      <vt:lpstr>Equation</vt:lpstr>
      <vt:lpstr> 第五章 电气测量技术 </vt:lpstr>
      <vt:lpstr>PowerPoint 演示文稿</vt:lpstr>
      <vt:lpstr>PowerPoint 演示文稿</vt:lpstr>
      <vt:lpstr>电磁式电压互感器（PT）</vt:lpstr>
      <vt:lpstr>电磁电压互感器技术参数</vt:lpstr>
      <vt:lpstr>电磁电压互感器技术参数</vt:lpstr>
      <vt:lpstr>电磁式电压互感器测量误差分析</vt:lpstr>
      <vt:lpstr>电磁式电压互感器测量误差分析</vt:lpstr>
      <vt:lpstr>电磁式电压互感器测量误差分析</vt:lpstr>
      <vt:lpstr>电磁式电压互感器的安装及使用</vt:lpstr>
      <vt:lpstr>电容式互感器（CVT）</vt:lpstr>
      <vt:lpstr>电容式互感器（CVT）</vt:lpstr>
      <vt:lpstr>电容式互感器（CVT）</vt:lpstr>
      <vt:lpstr>分压原理测量高电压的其他方式</vt:lpstr>
      <vt:lpstr>电气测量技术</vt:lpstr>
      <vt:lpstr>PowerPoint 演示文稿</vt:lpstr>
      <vt:lpstr>电磁式电流互感器（CT）</vt:lpstr>
      <vt:lpstr>电磁式电流互感器（CT）</vt:lpstr>
      <vt:lpstr>电磁式电流互感器（CT）</vt:lpstr>
      <vt:lpstr>电磁式电流互感器主要技术参数</vt:lpstr>
      <vt:lpstr>电磁式电流互感器主要技术参数</vt:lpstr>
      <vt:lpstr>电磁式电流互感器误差分析</vt:lpstr>
      <vt:lpstr>电磁式电流互感器误差分析</vt:lpstr>
      <vt:lpstr>电磁式电流互感器的安装及使用</vt:lpstr>
      <vt:lpstr>低功率电流互感器LPCT</vt:lpstr>
      <vt:lpstr>罗哥夫斯基线圈</vt:lpstr>
      <vt:lpstr>PowerPoint 演示文稿</vt:lpstr>
      <vt:lpstr>Rogowski线圈的优点</vt:lpstr>
      <vt:lpstr>光学电流传感器OCT</vt:lpstr>
      <vt:lpstr>电气测量技术</vt:lpstr>
      <vt:lpstr>频率和周期的测量</vt:lpstr>
      <vt:lpstr>频率测量</vt:lpstr>
      <vt:lpstr>频率测量</vt:lpstr>
      <vt:lpstr>频率测量</vt:lpstr>
      <vt:lpstr>周期的测量</vt:lpstr>
      <vt:lpstr>周期的测量</vt:lpstr>
      <vt:lpstr>中介频率</vt:lpstr>
      <vt:lpstr>相位的测量</vt:lpstr>
      <vt:lpstr>相位的测量</vt:lpstr>
      <vt:lpstr>PowerPoint 演示文稿</vt:lpstr>
      <vt:lpstr>指针式电工仪表</vt:lpstr>
      <vt:lpstr>磁电系测量机构</vt:lpstr>
      <vt:lpstr>磁电系测量机构中的游丝</vt:lpstr>
      <vt:lpstr>工作原理</vt:lpstr>
      <vt:lpstr>工作原理</vt:lpstr>
      <vt:lpstr>磁电系仪表</vt:lpstr>
      <vt:lpstr>磁电系电流表</vt:lpstr>
      <vt:lpstr>电磁式仪表</vt:lpstr>
      <vt:lpstr>电动系仪表</vt:lpstr>
      <vt:lpstr>电动系功率表工作原理 </vt:lpstr>
      <vt:lpstr>功率表的正确接线</vt:lpstr>
      <vt:lpstr>功率表的错误接线</vt:lpstr>
      <vt:lpstr>三相交流功率的测量</vt:lpstr>
      <vt:lpstr>三相交流功率的测量</vt:lpstr>
      <vt:lpstr>三相交流功率的测量</vt:lpstr>
      <vt:lpstr>三相交流功率的测量</vt:lpstr>
      <vt:lpstr>三表法</vt:lpstr>
      <vt:lpstr>电气测量技术</vt:lpstr>
      <vt:lpstr>绝缘电阻和吸收比的测量</vt:lpstr>
      <vt:lpstr>测量原理 </vt:lpstr>
      <vt:lpstr>测量原理</vt:lpstr>
      <vt:lpstr>绝缘介质的吸收现象</vt:lpstr>
      <vt:lpstr>绝缘介质的吸收现象</vt:lpstr>
      <vt:lpstr>绝缘介质的吸收现象</vt:lpstr>
      <vt:lpstr>绝缘电阻测量仪表 </vt:lpstr>
      <vt:lpstr>手摇式兆欧表的内部结构和原理</vt:lpstr>
      <vt:lpstr>绝缘电阻表的使用</vt:lpstr>
      <vt:lpstr>绝缘电阻表的局限</vt:lpstr>
      <vt:lpstr>介质损耗因数的测量</vt:lpstr>
      <vt:lpstr>介质损耗及介质损耗角δ</vt:lpstr>
      <vt:lpstr>QS1电桥测量介质损耗角正切原理</vt:lpstr>
      <vt:lpstr>QS1电桥测量介质损耗角正切原理</vt:lpstr>
      <vt:lpstr>测量介质损耗的设备</vt:lpstr>
      <vt:lpstr>PowerPoint 演示文稿</vt:lpstr>
      <vt:lpstr>接地阻抗的测量</vt:lpstr>
      <vt:lpstr>接地阻抗</vt:lpstr>
      <vt:lpstr>伏安法测量接地阻抗的基本原理</vt:lpstr>
      <vt:lpstr>接地阻抗的测量方法</vt:lpstr>
      <vt:lpstr>接地阻抗测量试验的电极布置</vt:lpstr>
      <vt:lpstr>接地阻抗测量注意事项</vt:lpstr>
      <vt:lpstr>PowerPoint 演示文稿</vt:lpstr>
      <vt:lpstr>电力设备局部放电的测量</vt:lpstr>
      <vt:lpstr>电力设备局部放电的测量</vt:lpstr>
      <vt:lpstr>局部放电的机理分析</vt:lpstr>
      <vt:lpstr>气泡内发生局部放电的过程分析</vt:lpstr>
      <vt:lpstr>局部放电的复杂性</vt:lpstr>
      <vt:lpstr>局部放电的主要参数</vt:lpstr>
      <vt:lpstr>局部放电测量回路</vt:lpstr>
      <vt:lpstr>三种标准测量回路 </vt:lpstr>
    </vt:vector>
  </TitlesOfParts>
  <Company>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电气与电子测量技术</dc:title>
  <dc:subject>上海交通大学电气工程系</dc:subject>
  <dc:creator>罗利文</dc:creator>
  <cp:lastModifiedBy>huawei</cp:lastModifiedBy>
  <cp:revision>1187</cp:revision>
  <cp:lastPrinted>2021-10-17T11:14:55Z</cp:lastPrinted>
  <dcterms:created xsi:type="dcterms:W3CDTF">2004-02-11T03:23:23Z</dcterms:created>
  <dcterms:modified xsi:type="dcterms:W3CDTF">2024-10-30T05:43:11Z</dcterms:modified>
</cp:coreProperties>
</file>